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0" r:id="rId3"/>
    <p:sldId id="272" r:id="rId4"/>
    <p:sldId id="256" r:id="rId5"/>
    <p:sldId id="268" r:id="rId6"/>
    <p:sldId id="277" r:id="rId7"/>
    <p:sldId id="269" r:id="rId8"/>
    <p:sldId id="258" r:id="rId9"/>
    <p:sldId id="259" r:id="rId10"/>
    <p:sldId id="273" r:id="rId11"/>
    <p:sldId id="260" r:id="rId12"/>
    <p:sldId id="261" r:id="rId13"/>
    <p:sldId id="274" r:id="rId14"/>
    <p:sldId id="278" r:id="rId15"/>
    <p:sldId id="279" r:id="rId16"/>
    <p:sldId id="262" r:id="rId17"/>
    <p:sldId id="263" r:id="rId18"/>
    <p:sldId id="264" r:id="rId19"/>
    <p:sldId id="265" r:id="rId20"/>
    <p:sldId id="266" r:id="rId21"/>
    <p:sldId id="275" r:id="rId22"/>
    <p:sldId id="276" r:id="rId23"/>
    <p:sldId id="26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1DF72F-AA8A-4A28-B9E6-4068DF30DF93}" type="datetimeFigureOut">
              <a:rPr lang="en-US" smtClean="0"/>
              <a:pPr/>
              <a:t>1/28/2010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EA45B0-705C-4A9B-8657-0FCB1B930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    BY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    </a:t>
            </a:r>
            <a:r>
              <a:rPr lang="en-US" sz="2000" dirty="0" smtClean="0"/>
              <a:t>Muhammad Suleman</a:t>
            </a:r>
          </a:p>
          <a:p>
            <a:pPr>
              <a:buNone/>
            </a:pPr>
            <a:r>
              <a:rPr lang="en-US" sz="2000" dirty="0" smtClean="0"/>
              <a:t>				      MBA</a:t>
            </a:r>
          </a:p>
          <a:p>
            <a:pPr>
              <a:buNone/>
            </a:pPr>
            <a:r>
              <a:rPr lang="en-US" sz="2000" dirty="0" smtClean="0"/>
              <a:t>			                 MIT</a:t>
            </a:r>
          </a:p>
          <a:p>
            <a:pPr>
              <a:buNone/>
            </a:pPr>
            <a:r>
              <a:rPr lang="en-US" sz="2000" dirty="0" smtClean="0"/>
              <a:t>		                     BSC (COMPUTER)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Principle of  Management</a:t>
            </a:r>
            <a:endParaRPr lang="en-US" sz="4800" u="sng" dirty="0">
              <a:solidFill>
                <a:schemeClr val="accent1"/>
              </a:solidFill>
            </a:endParaRPr>
          </a:p>
        </p:txBody>
      </p:sp>
      <p:pic>
        <p:nvPicPr>
          <p:cNvPr id="4" name="Picture 4" descr="English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724400"/>
            <a:ext cx="1066800" cy="157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WHAT DO U MEAN BY SOCIAL RESPONSIBILITY 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OF MANAGER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	</a:t>
            </a:r>
            <a:r>
              <a:rPr lang="en-US" sz="9600" dirty="0" smtClean="0">
                <a:solidFill>
                  <a:schemeClr val="accent1"/>
                </a:solidFill>
              </a:rPr>
              <a:t>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105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000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facilitate the customers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motivate the stake holders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maintain the policies so that no body is harmed inside or  	outside the organization.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take care of external environment.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provide the equal rights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	to maintain his self strong ethically.</a:t>
            </a:r>
            <a:r>
              <a:rPr lang="en-US" sz="1400" dirty="0" smtClean="0">
                <a:solidFill>
                  <a:schemeClr val="accent1"/>
                </a:solidFill>
              </a:rPr>
              <a:t> Social responsibility </a:t>
            </a:r>
            <a:r>
              <a:rPr lang="en-US" sz="1400" dirty="0" smtClean="0"/>
              <a:t>is a duty beyond that is required by law , for a firm to pursue long term goals that are good for society</a:t>
            </a:r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	</a:t>
            </a:r>
            <a:r>
              <a:rPr lang="en-US" sz="1800" dirty="0" smtClean="0"/>
              <a:t>Public Expectations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	Better Environment.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solidFill>
                  <a:schemeClr val="accent1"/>
                </a:solidFill>
              </a:rPr>
              <a:t>Social Responsibility of Manager</a:t>
            </a:r>
            <a:endParaRPr lang="en-US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6868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ability of the corporation to relate its operations and policies to social environment in a way that it provides benefits to the company and to society too.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accent1"/>
                </a:solidFill>
              </a:rPr>
              <a:t>Social Responsiveness   </a:t>
            </a:r>
            <a:endParaRPr lang="en-US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chemeClr val="accent1"/>
                </a:solidFill>
              </a:rPr>
              <a:t>WHAT COMES IN YOUR MIND ABOUT 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	ETHICS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sz="11500" dirty="0" smtClean="0"/>
              <a:t>?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 few years ago, sociologist Raymond </a:t>
            </a:r>
            <a:r>
              <a:rPr lang="en-US" dirty="0" err="1" smtClean="0"/>
              <a:t>Baumhart</a:t>
            </a:r>
            <a:r>
              <a:rPr lang="en-US" dirty="0" smtClean="0"/>
              <a:t> asked business people, "What does ethics mean to you?" Among their replies were the following: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"Ethics has to do with what my feelings tell me is right or wrong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"Ethics has to do with my religious beliefs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"Being ethical is doing what the law requires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"Ethics consists of the standards of behavior our society accepts."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ETHICS 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ethics are </a:t>
            </a:r>
            <a:r>
              <a:rPr lang="en-US" b="1" dirty="0" smtClean="0"/>
              <a:t>norms for conduct</a:t>
            </a:r>
            <a:r>
              <a:rPr lang="en-US" dirty="0" smtClean="0"/>
              <a:t> that distinguish between or acceptable and unacceptable </a:t>
            </a:r>
            <a:r>
              <a:rPr lang="en-US" dirty="0" smtClean="0"/>
              <a:t>behavior</a:t>
            </a:r>
          </a:p>
          <a:p>
            <a:endParaRPr lang="en-US" dirty="0" smtClean="0"/>
          </a:p>
          <a:p>
            <a:r>
              <a:rPr lang="en-US" dirty="0" smtClean="0"/>
              <a:t>Most people learn ethical norms at home, at school, in church, or in other social settings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Although most people acquire their sense of right and wrong during childhood, moral development occurs throughout life and human beings pass through different stages of growth as they mature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ETHICS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Discipline dealing with what is good and what is bad is ethics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e.g. to stop a person from abusing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>
                <a:solidFill>
                  <a:schemeClr val="accent1"/>
                </a:solidFill>
              </a:rPr>
              <a:t>Personal Ethics</a:t>
            </a:r>
          </a:p>
          <a:p>
            <a:pPr>
              <a:buNone/>
            </a:pPr>
            <a:endParaRPr lang="en-US" u="sng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/>
              <a:t>	the rules by which an individual lives his or her life </a:t>
            </a:r>
          </a:p>
          <a:p>
            <a:pPr>
              <a:buNone/>
            </a:pPr>
            <a:r>
              <a:rPr lang="en-US" dirty="0" smtClean="0"/>
              <a:t>e.g.  Give respects and regards to others.</a:t>
            </a:r>
          </a:p>
          <a:p>
            <a:pPr>
              <a:buNone/>
            </a:pPr>
            <a:r>
              <a:rPr lang="en-US" dirty="0" smtClean="0"/>
              <a:t>		pay salaam to elders.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>
                <a:solidFill>
                  <a:schemeClr val="accent1"/>
                </a:solidFill>
              </a:rPr>
              <a:t>Professional Ethics:</a:t>
            </a:r>
          </a:p>
          <a:p>
            <a:pPr>
              <a:buNone/>
            </a:pPr>
            <a:endParaRPr lang="en-US" u="sng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			? ? ? ? ? ? 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Ethics :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Three theories related to the ethics are given below.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Utilitarian Theory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Theory based on rights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Theory on Justice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accent1"/>
                </a:solidFill>
              </a:rPr>
              <a:t>Ethical theories: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48307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This theory states that ethical decisions are made  on the basis of their outcomes or consequences (results)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You have to wait for the results after getting the results then you will have to evaluate and discuss the plans and actions.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E.G. travelling through aero plane.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u="sng" dirty="0" smtClean="0">
                <a:solidFill>
                  <a:schemeClr val="accent1"/>
                </a:solidFill>
              </a:rPr>
              <a:t>Utilitarian Theory</a:t>
            </a:r>
            <a:br>
              <a:rPr lang="en-US" sz="4400" u="sng" dirty="0" smtClean="0">
                <a:solidFill>
                  <a:schemeClr val="accent1"/>
                </a:solidFill>
              </a:rPr>
            </a:br>
            <a:endParaRPr lang="en-US" sz="4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This theory states that every person or all the people have basic rights.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e.g. speak freely.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e.g. it is our right to obey our elders/parents if we will not obey then we are not performing ethics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Theory based on Rights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5334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 				</a:t>
            </a:r>
          </a:p>
          <a:p>
            <a:pPr>
              <a:buNone/>
            </a:pPr>
            <a:r>
              <a:rPr lang="en-US" dirty="0" smtClean="0"/>
              <a:t>			RANA INSTITURE OF HIGHER STUDIES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ASSIGNMENT NO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     CRITICAL ANAYLYSIS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Group Members: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	ASSAD</a:t>
            </a:r>
          </a:p>
          <a:p>
            <a:pPr>
              <a:buNone/>
            </a:pPr>
            <a:r>
              <a:rPr lang="en-US" dirty="0" smtClean="0"/>
              <a:t>			TAYYAB</a:t>
            </a:r>
          </a:p>
          <a:p>
            <a:pPr>
              <a:buNone/>
            </a:pPr>
            <a:r>
              <a:rPr lang="en-US" dirty="0" smtClean="0"/>
              <a:t>			XYZ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Submitted to:</a:t>
            </a:r>
          </a:p>
          <a:p>
            <a:pPr>
              <a:buNone/>
            </a:pPr>
            <a:r>
              <a:rPr lang="en-US" dirty="0" smtClean="0"/>
              <a:t>			Lecturer Muhammad Suleman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	 Dead Line:</a:t>
            </a:r>
          </a:p>
          <a:p>
            <a:pPr>
              <a:buNone/>
            </a:pPr>
            <a:r>
              <a:rPr lang="en-US" dirty="0" smtClean="0"/>
              <a:t>			10 MAY , 2009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</p:txBody>
      </p:sp>
      <p:pic>
        <p:nvPicPr>
          <p:cNvPr id="5" name="Picture 4" descr="English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295400"/>
            <a:ext cx="6096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This theory states that every decision must be made  on justice  that is  by  fairness and </a:t>
            </a:r>
            <a:r>
              <a:rPr lang="en-US" dirty="0" smtClean="0">
                <a:solidFill>
                  <a:schemeClr val="accent2"/>
                </a:solidFill>
              </a:rPr>
              <a:t>equity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 is the moral duty of the manager to treat equally with their employees either they are male or female.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According to this theory no </a:t>
            </a:r>
            <a:r>
              <a:rPr lang="en-US" dirty="0" smtClean="0">
                <a:solidFill>
                  <a:schemeClr val="accent2"/>
                </a:solidFill>
              </a:rPr>
              <a:t>biasedness</a:t>
            </a:r>
            <a:r>
              <a:rPr lang="en-US" dirty="0" smtClean="0"/>
              <a:t> should be there with in the organization.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Equity:</a:t>
            </a:r>
          </a:p>
          <a:p>
            <a:pPr>
              <a:buNone/>
            </a:pPr>
            <a:r>
              <a:rPr lang="en-US" dirty="0" smtClean="0"/>
              <a:t>	 To treat equally.</a:t>
            </a:r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Biasedness:</a:t>
            </a:r>
          </a:p>
          <a:p>
            <a:pPr>
              <a:buNone/>
            </a:pPr>
            <a:r>
              <a:rPr lang="en-US" dirty="0" smtClean="0"/>
              <a:t>	 It refers to favoritism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Theory of Justice:</a:t>
            </a:r>
            <a:endParaRPr lang="en-US" sz="4800" u="sng" dirty="0">
              <a:solidFill>
                <a:schemeClr val="accent1"/>
              </a:solidFill>
            </a:endParaRPr>
          </a:p>
        </p:txBody>
      </p:sp>
      <p:pic>
        <p:nvPicPr>
          <p:cNvPr id="1032" name="Picture 8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4572000"/>
            <a:ext cx="2667000" cy="2017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5376672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Business ethics are increasingly addressed in seminars and at conferences.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Managers especially top managers do have a responsibility to create an organizational environment that foster ethical decision making  by institutionalizing ethics.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 Applying and integrating the ethical concepts inside the organization and also in daily life.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James Webber suggest that it can be accomplished in three ways(Business </a:t>
            </a:r>
            <a:r>
              <a:rPr lang="en-US" sz="2300" dirty="0" err="1" smtClean="0"/>
              <a:t>EthicS</a:t>
            </a:r>
            <a:r>
              <a:rPr lang="en-US" sz="2300" dirty="0" smtClean="0"/>
              <a:t>).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by establishing an appropriate company policy or a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code</a:t>
            </a:r>
            <a:r>
              <a:rPr lang="en-US" dirty="0" smtClean="0"/>
              <a:t> of ethics.</a:t>
            </a:r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by using a formally appointed ethics committee</a:t>
            </a:r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by teaching ethics in management development programs.</a:t>
            </a:r>
          </a:p>
          <a:p>
            <a:pPr lvl="2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Code:</a:t>
            </a:r>
          </a:p>
          <a:p>
            <a:pPr>
              <a:buNone/>
            </a:pPr>
            <a:r>
              <a:rPr lang="en-US" dirty="0" smtClean="0"/>
              <a:t>	a code is a statement of policies , principles or rules that guide behavior.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Institutionalizing Ethics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Whistle blowing can be defined as :</a:t>
            </a:r>
          </a:p>
          <a:p>
            <a:pPr>
              <a:buNone/>
            </a:pPr>
            <a:r>
              <a:rPr lang="en-US" dirty="0" smtClean="0"/>
              <a:t>	“ an employee who refuses to engage in and</a:t>
            </a:r>
          </a:p>
          <a:p>
            <a:pPr>
              <a:buNone/>
            </a:pPr>
            <a:r>
              <a:rPr lang="en-US" dirty="0" smtClean="0"/>
              <a:t>	  or reports illegal or wrong full activities of </a:t>
            </a:r>
          </a:p>
          <a:p>
            <a:pPr>
              <a:buNone/>
            </a:pPr>
            <a:r>
              <a:rPr lang="en-US" dirty="0" smtClean="0"/>
              <a:t>	  his  employer or fellow employees”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whistle blowing centre is a non profit business organization that helps in enforcing environmental laws and works for a accountability of business and government organization.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Whistle- Blowing: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ENOUGH FOR TODAY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accent1"/>
                </a:solidFill>
              </a:rPr>
              <a:t>WHAT SHOULD WE DO ?</a:t>
            </a:r>
            <a:endParaRPr lang="en-US" u="sng" dirty="0">
              <a:solidFill>
                <a:schemeClr val="accent1"/>
              </a:solidFill>
            </a:endParaRPr>
          </a:p>
        </p:txBody>
      </p:sp>
      <p:pic>
        <p:nvPicPr>
          <p:cNvPr id="4" name="Picture 6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981200"/>
            <a:ext cx="49530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Q1- Sir, what do u think about management , provide me some suggestions in order to manage my tasks.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Q2-         BLA  </a:t>
            </a:r>
            <a:r>
              <a:rPr lang="en-US" dirty="0" err="1" smtClean="0"/>
              <a:t>BLA</a:t>
            </a:r>
            <a:r>
              <a:rPr lang="en-US" dirty="0" smtClean="0"/>
              <a:t>   </a:t>
            </a:r>
            <a:r>
              <a:rPr lang="en-US" dirty="0" err="1" smtClean="0"/>
              <a:t>BLA</a:t>
            </a:r>
            <a:r>
              <a:rPr lang="en-US" dirty="0" smtClean="0"/>
              <a:t>   </a:t>
            </a:r>
            <a:r>
              <a:rPr lang="en-US" dirty="0" err="1" smtClean="0"/>
              <a:t>BLA</a:t>
            </a: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QUESTIONARES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Environment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Technological environment.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Ecological Environment.</a:t>
            </a:r>
          </a:p>
          <a:p>
            <a:pPr>
              <a:buFont typeface="Arial" pitchFamily="34" charset="0"/>
              <a:buChar char="•"/>
            </a:pPr>
            <a:endParaRPr lang="en-US" b="1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Social Responsibilities of the manager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Social Responsiveness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Ethics in Manager</a:t>
            </a:r>
          </a:p>
          <a:p>
            <a:pPr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Ethical Theory </a:t>
            </a:r>
          </a:p>
          <a:p>
            <a:pPr>
              <a:buNone/>
            </a:pPr>
            <a:r>
              <a:rPr lang="en-US" dirty="0" smtClean="0"/>
              <a:t>		Utilitarian theory</a:t>
            </a:r>
          </a:p>
          <a:p>
            <a:pPr>
              <a:buNone/>
            </a:pPr>
            <a:r>
              <a:rPr lang="en-US" dirty="0" smtClean="0"/>
              <a:t>		Theory based on Rights</a:t>
            </a:r>
          </a:p>
          <a:p>
            <a:pPr>
              <a:buNone/>
            </a:pPr>
            <a:r>
              <a:rPr lang="en-US" dirty="0" smtClean="0"/>
              <a:t>		Theory of Justice.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Scope of the Lecture: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environment is the outside institutions and forces outside the organizations that potentially affect  an organization’s performance.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Types of Environments: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External Environment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	Internal Environment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Environment: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TIME ONLY   15 MINUTES: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Q:  WHAT IS THE DIFFERENCE BETWEEN EFFECTIVITY AND EFFICIENCY PROVIDE WITH THE EXAMPLES</a:t>
            </a:r>
          </a:p>
          <a:p>
            <a:endParaRPr lang="en-US" dirty="0" smtClean="0"/>
          </a:p>
          <a:p>
            <a:r>
              <a:rPr lang="en-US" dirty="0" smtClean="0"/>
              <a:t>UR TIME STARTS  NOW……………..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accent1"/>
                </a:solidFill>
              </a:rPr>
              <a:t>QUIZ NO 1</a:t>
            </a:r>
            <a:endParaRPr lang="en-US" sz="5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Major forces out side the organization that influence significantly  a product or service or performance of the organization. </a:t>
            </a:r>
          </a:p>
          <a:p>
            <a:endParaRPr lang="en-US" dirty="0" smtClean="0"/>
          </a:p>
          <a:p>
            <a:r>
              <a:rPr lang="en-US" dirty="0" smtClean="0"/>
              <a:t>E.g.   </a:t>
            </a:r>
          </a:p>
          <a:p>
            <a:pPr lvl="4"/>
            <a:r>
              <a:rPr lang="en-US" dirty="0" smtClean="0"/>
              <a:t>Technology</a:t>
            </a:r>
          </a:p>
          <a:p>
            <a:pPr lvl="4"/>
            <a:r>
              <a:rPr lang="en-US" dirty="0" smtClean="0"/>
              <a:t>Economical Conditions</a:t>
            </a:r>
          </a:p>
          <a:p>
            <a:pPr lvl="4"/>
            <a:r>
              <a:rPr lang="en-US" dirty="0" smtClean="0"/>
              <a:t>Legal Political Conditions          Mega Environment</a:t>
            </a:r>
          </a:p>
          <a:p>
            <a:pPr lvl="4"/>
            <a:r>
              <a:rPr lang="en-US" dirty="0" smtClean="0"/>
              <a:t>International Conditions</a:t>
            </a:r>
          </a:p>
          <a:p>
            <a:pPr lvl="4"/>
            <a:r>
              <a:rPr lang="en-US" dirty="0" smtClean="0"/>
              <a:t>Customers</a:t>
            </a:r>
          </a:p>
          <a:p>
            <a:pPr lvl="4"/>
            <a:r>
              <a:rPr lang="en-US" dirty="0" smtClean="0"/>
              <a:t>Rivals/ competitors                     Task Environment.</a:t>
            </a:r>
          </a:p>
          <a:p>
            <a:pPr lvl="4"/>
            <a:r>
              <a:rPr lang="en-US" dirty="0" smtClean="0"/>
              <a:t>suppliers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u="sng" dirty="0" smtClean="0">
                <a:solidFill>
                  <a:schemeClr val="accent1"/>
                </a:solidFill>
              </a:rPr>
              <a:t>External Environment:</a:t>
            </a:r>
            <a:endParaRPr lang="en-US" sz="4400" u="sng" dirty="0">
              <a:solidFill>
                <a:schemeClr val="accent1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4572000" y="3810000"/>
            <a:ext cx="228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4800600" y="4953000"/>
            <a:ext cx="6096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It is the external environment.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Technology is the knowledge, tool, equipment, and work technique used by an organization in delivering its products and services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Technology includes </a:t>
            </a:r>
          </a:p>
          <a:p>
            <a:pPr>
              <a:buNone/>
            </a:pPr>
            <a:r>
              <a:rPr lang="en-US" sz="2000" dirty="0" smtClean="0"/>
              <a:t>			inventions</a:t>
            </a:r>
          </a:p>
          <a:p>
            <a:pPr>
              <a:buNone/>
            </a:pPr>
            <a:r>
              <a:rPr lang="en-US" sz="2000" dirty="0" smtClean="0"/>
              <a:t>			techniques</a:t>
            </a:r>
          </a:p>
          <a:p>
            <a:pPr>
              <a:buNone/>
            </a:pPr>
            <a:r>
              <a:rPr lang="en-US" sz="2000" dirty="0" smtClean="0"/>
              <a:t>			variety of knowledge.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Manager must aware about the technological changes around him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If manager want to lead his organization then he must keep his technology up to the </a:t>
            </a:r>
            <a:r>
              <a:rPr lang="en-US" sz="2000" dirty="0" smtClean="0"/>
              <a:t>mark/date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u="sng" dirty="0" smtClean="0">
                <a:solidFill>
                  <a:schemeClr val="accent1"/>
                </a:solidFill>
              </a:rPr>
              <a:t>Technological Environment</a:t>
            </a:r>
            <a:endParaRPr lang="en-US" sz="40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39200" cy="452596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By ecology we mean relationship of people and  other living things and their environment such as soil, water, air , land etc…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 order to protect the environment, European countries  developed ISO 14001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ISO 14001 main aim is to assure the company policies address a variety of public concerns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>
                <a:solidFill>
                  <a:schemeClr val="accent1"/>
                </a:solidFill>
              </a:rPr>
              <a:t>Ecological Environment</a:t>
            </a:r>
            <a:endParaRPr lang="en-US" sz="48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822</TotalTime>
  <Words>717</Words>
  <Application>Microsoft Office PowerPoint</Application>
  <PresentationFormat>On-screen Show (4:3)</PresentationFormat>
  <Paragraphs>226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Principle of  Management</vt:lpstr>
      <vt:lpstr>Slide 2</vt:lpstr>
      <vt:lpstr>QUESTIONARES</vt:lpstr>
      <vt:lpstr>Scope of the Lecture:</vt:lpstr>
      <vt:lpstr>Environment:</vt:lpstr>
      <vt:lpstr>QUIZ NO 1</vt:lpstr>
      <vt:lpstr>External Environment:</vt:lpstr>
      <vt:lpstr>Technological Environment</vt:lpstr>
      <vt:lpstr>Ecological Environment</vt:lpstr>
      <vt:lpstr>Slide 10</vt:lpstr>
      <vt:lpstr>Social Responsibility of Manager</vt:lpstr>
      <vt:lpstr>Social Responsiveness   </vt:lpstr>
      <vt:lpstr>Slide 13</vt:lpstr>
      <vt:lpstr> ETHICS </vt:lpstr>
      <vt:lpstr>ETHICS</vt:lpstr>
      <vt:lpstr>Ethics :</vt:lpstr>
      <vt:lpstr>Ethical theories:</vt:lpstr>
      <vt:lpstr>Utilitarian Theory </vt:lpstr>
      <vt:lpstr>Theory based on Rights</vt:lpstr>
      <vt:lpstr>Theory of Justice:</vt:lpstr>
      <vt:lpstr>Institutionalizing Ethics</vt:lpstr>
      <vt:lpstr>Whistle- Blowing:</vt:lpstr>
      <vt:lpstr>WHAT SHOULD WE DO ?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 Management</dc:title>
  <dc:creator>MRT</dc:creator>
  <cp:lastModifiedBy>MRT</cp:lastModifiedBy>
  <cp:revision>89</cp:revision>
  <dcterms:created xsi:type="dcterms:W3CDTF">2009-04-17T22:47:24Z</dcterms:created>
  <dcterms:modified xsi:type="dcterms:W3CDTF">2010-01-28T12:28:52Z</dcterms:modified>
</cp:coreProperties>
</file>