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258" r:id="rId3"/>
    <p:sldId id="257" r:id="rId4"/>
    <p:sldId id="259" r:id="rId5"/>
    <p:sldId id="282" r:id="rId6"/>
    <p:sldId id="283"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13E137-5517-42A6-81D8-1F0F110E0914}" type="datetimeFigureOut">
              <a:rPr lang="en-US" smtClean="0"/>
              <a:t>5/5/2014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2A9F36-2845-4D26-B4D9-2DEF08A844D9}" type="slidenum">
              <a:rPr lang="en-US" smtClean="0"/>
              <a:t>‹#›</a:t>
            </a:fld>
            <a:endParaRPr lang="en-US"/>
          </a:p>
        </p:txBody>
      </p:sp>
    </p:spTree>
    <p:extLst>
      <p:ext uri="{BB962C8B-B14F-4D97-AF65-F5344CB8AC3E}">
        <p14:creationId xmlns:p14="http://schemas.microsoft.com/office/powerpoint/2010/main" val="1603849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2BDE0DD-D46A-4FFB-9A57-C18D01924DC6}" type="datetime1">
              <a:rPr lang="en-US" smtClean="0"/>
              <a:t>5/5/2014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788C815-7083-43E7-AE0C-1A180F9C6EF2}" type="datetime1">
              <a:rPr lang="en-US" smtClean="0"/>
              <a:t>5/5/2014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97E515-AF0D-4599-8B33-4649E9ABDD47}" type="datetime1">
              <a:rPr lang="en-US" smtClean="0"/>
              <a:t>5/5/2014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40149DA-019A-4539-98BE-BCDE1445A24E}" type="datetime1">
              <a:rPr lang="en-US" smtClean="0"/>
              <a:t>5/5/2014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6A6CE802-CA47-4C14-97C7-8F06F666A751}" type="datetime1">
              <a:rPr lang="en-US" smtClean="0"/>
              <a:t>5/5/2014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9346EF8-968A-4817-830B-B13AFD97340B}" type="datetime1">
              <a:rPr lang="en-US" smtClean="0"/>
              <a:t>5/5/2014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BEB515F-82D8-4BA2-B9A7-DE4B538A41B9}" type="datetime1">
              <a:rPr lang="en-US" smtClean="0"/>
              <a:t>5/5/2014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46A3DFB-CFC4-4820-80C1-DE5E5B54E7CE}" type="datetime1">
              <a:rPr lang="en-US" smtClean="0"/>
              <a:t>5/5/2014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4CD4235-7CB4-4A08-99F1-945F97AFB13A}" type="datetime1">
              <a:rPr lang="en-US" smtClean="0"/>
              <a:t>5/5/2014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5FF5378-B62E-4774-911A-0608CDC5CE73}" type="datetime1">
              <a:rPr lang="en-US" smtClean="0"/>
              <a:t>5/5/2014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6E02518-1C98-460B-BE4E-52A0D8044DB1}" type="datetime1">
              <a:rPr lang="en-US" smtClean="0"/>
              <a:t>5/5/2014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17FEF0C-95BE-4A80-A95D-704FE817BF99}" type="datetime1">
              <a:rPr lang="en-US" smtClean="0"/>
              <a:t>5/5/2014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Muhammad Din Khalil</a:t>
            </a:r>
            <a:endParaRPr lang="en-US" dirty="0"/>
          </a:p>
        </p:txBody>
      </p:sp>
      <p:sp>
        <p:nvSpPr>
          <p:cNvPr id="2" name="Title 1"/>
          <p:cNvSpPr>
            <a:spLocks noGrp="1"/>
          </p:cNvSpPr>
          <p:nvPr>
            <p:ph type="ctrTitle"/>
          </p:nvPr>
        </p:nvSpPr>
        <p:spPr/>
        <p:txBody>
          <a:bodyPr/>
          <a:lstStyle/>
          <a:p>
            <a:r>
              <a:rPr lang="en-US" dirty="0" smtClean="0"/>
              <a:t>Introduction to Business II</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919681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 </a:t>
            </a:r>
            <a:r>
              <a:rPr lang="en-US" b="1" u="sng" dirty="0"/>
              <a:t>Long Life</a:t>
            </a:r>
            <a:r>
              <a:rPr lang="en-US" u="sng" dirty="0"/>
              <a:t>:  </a:t>
            </a:r>
            <a:endParaRPr lang="en-US" dirty="0"/>
          </a:p>
        </p:txBody>
      </p:sp>
      <p:sp>
        <p:nvSpPr>
          <p:cNvPr id="3" name="Content Placeholder 2"/>
          <p:cNvSpPr>
            <a:spLocks noGrp="1"/>
          </p:cNvSpPr>
          <p:nvPr>
            <p:ph sz="quarter" idx="1"/>
          </p:nvPr>
        </p:nvSpPr>
        <p:spPr/>
        <p:txBody>
          <a:bodyPr/>
          <a:lstStyle/>
          <a:p>
            <a:r>
              <a:rPr lang="en-US" dirty="0"/>
              <a:t>A Joint Stock company has a long life as compared to the other forms of business organization if any share holders dies or withdraws his capital there is no affect on the continuity of company life.</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2974831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4. </a:t>
            </a:r>
            <a:r>
              <a:rPr lang="en-US" b="1" u="sng" dirty="0"/>
              <a:t>Limited liability:  </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a:t>
            </a:r>
            <a:r>
              <a:rPr lang="en-US" dirty="0"/>
              <a:t>liability of each shareholder of the company is limited up to the value of the share purchased by him. In case of loss to the company, a shareholder cannot be called upon to pay more than the value of the shares held by him</a:t>
            </a:r>
            <a:r>
              <a:rPr lang="en-US" dirty="0" smtClean="0"/>
              <a:t>.</a:t>
            </a:r>
          </a:p>
          <a:p>
            <a:r>
              <a:rPr lang="en-US" dirty="0" smtClean="0"/>
              <a:t>For example a person has purchased shares of a company having face value of </a:t>
            </a:r>
            <a:r>
              <a:rPr lang="en-US" dirty="0" err="1" smtClean="0"/>
              <a:t>Rs</a:t>
            </a:r>
            <a:r>
              <a:rPr lang="en-US" dirty="0" smtClean="0"/>
              <a:t>. Ten thousand. In case the company fails and whatever may be the losses of the company, the shareholder will be responsible to lose amount of not more than </a:t>
            </a:r>
            <a:r>
              <a:rPr lang="en-US" dirty="0" err="1" smtClean="0"/>
              <a:t>Rs</a:t>
            </a:r>
            <a:r>
              <a:rPr lang="en-US" dirty="0" smtClean="0"/>
              <a:t>. </a:t>
            </a:r>
            <a:r>
              <a:rPr lang="en-US" dirty="0" err="1" smtClean="0"/>
              <a:t>Thn</a:t>
            </a:r>
            <a:r>
              <a:rPr lang="en-US" dirty="0" smtClean="0"/>
              <a:t> thousands capital. </a:t>
            </a:r>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3440355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5. Separation of ownership from management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
        <p:nvSpPr>
          <p:cNvPr id="4" name="Content Placeholder 3"/>
          <p:cNvSpPr>
            <a:spLocks noGrp="1"/>
          </p:cNvSpPr>
          <p:nvPr>
            <p:ph sz="quarter" idx="1"/>
          </p:nvPr>
        </p:nvSpPr>
        <p:spPr/>
        <p:txBody>
          <a:bodyPr/>
          <a:lstStyle/>
          <a:p>
            <a:r>
              <a:rPr lang="en-US" dirty="0" smtClean="0"/>
              <a:t>The share-holders who are the owners of the company, are large in number. They are over the country or sometime outsides the country. </a:t>
            </a:r>
          </a:p>
          <a:p>
            <a:r>
              <a:rPr lang="en-US" dirty="0" smtClean="0"/>
              <a:t>The shares holders therefore, elect the board of directors in its annual general meeting and entrust the management of the company to them. </a:t>
            </a:r>
            <a:endParaRPr lang="en-US" dirty="0"/>
          </a:p>
        </p:txBody>
      </p:sp>
    </p:spTree>
    <p:extLst>
      <p:ext uri="{BB962C8B-B14F-4D97-AF65-F5344CB8AC3E}">
        <p14:creationId xmlns:p14="http://schemas.microsoft.com/office/powerpoint/2010/main" val="22539780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Transferability of shares </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4" name="Content Placeholder 3"/>
          <p:cNvSpPr>
            <a:spLocks noGrp="1"/>
          </p:cNvSpPr>
          <p:nvPr>
            <p:ph sz="quarter" idx="1"/>
          </p:nvPr>
        </p:nvSpPr>
        <p:spPr/>
        <p:txBody>
          <a:bodyPr/>
          <a:lstStyle/>
          <a:p>
            <a:r>
              <a:rPr lang="en-US" dirty="0"/>
              <a:t>The shares of a company are transferable. The shareholders of a company have full freedom to transfer their shares to any one without other shareholders.</a:t>
            </a:r>
          </a:p>
          <a:p>
            <a:endParaRPr lang="en-US" dirty="0"/>
          </a:p>
        </p:txBody>
      </p:sp>
    </p:spTree>
    <p:extLst>
      <p:ext uri="{BB962C8B-B14F-4D97-AF65-F5344CB8AC3E}">
        <p14:creationId xmlns:p14="http://schemas.microsoft.com/office/powerpoint/2010/main" val="1972459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Common Seal</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4" name="Content Placeholder 3"/>
          <p:cNvSpPr>
            <a:spLocks noGrp="1"/>
          </p:cNvSpPr>
          <p:nvPr>
            <p:ph sz="quarter" idx="1"/>
          </p:nvPr>
        </p:nvSpPr>
        <p:spPr/>
        <p:txBody>
          <a:bodyPr/>
          <a:lstStyle/>
          <a:p>
            <a:r>
              <a:rPr lang="en-US" dirty="0"/>
              <a:t>A joint stock company cannot sign itself. A common seal with the name of the company is used as its signature.</a:t>
            </a:r>
          </a:p>
          <a:p>
            <a:endParaRPr lang="en-US" dirty="0"/>
          </a:p>
        </p:txBody>
      </p:sp>
    </p:spTree>
    <p:extLst>
      <p:ext uri="{BB962C8B-B14F-4D97-AF65-F5344CB8AC3E}">
        <p14:creationId xmlns:p14="http://schemas.microsoft.com/office/powerpoint/2010/main" val="3982438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8. </a:t>
            </a:r>
            <a:r>
              <a:rPr lang="en-US" u="sng" dirty="0"/>
              <a:t>Payment of Double </a:t>
            </a:r>
            <a:r>
              <a:rPr lang="en-US" u="sng" dirty="0" smtClean="0"/>
              <a:t>Taxes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4" name="Content Placeholder 3"/>
          <p:cNvSpPr>
            <a:spLocks noGrp="1"/>
          </p:cNvSpPr>
          <p:nvPr>
            <p:ph sz="quarter" idx="1"/>
          </p:nvPr>
        </p:nvSpPr>
        <p:spPr/>
        <p:txBody>
          <a:bodyPr/>
          <a:lstStyle/>
          <a:p>
            <a:r>
              <a:rPr lang="en-US" dirty="0"/>
              <a:t>First of all a company pays the tax on the whole profit. Secondly shareholders pay tax on their individual incomes. </a:t>
            </a:r>
            <a:endParaRPr lang="en-US" dirty="0" smtClean="0"/>
          </a:p>
          <a:p>
            <a:r>
              <a:rPr lang="en-US" dirty="0" smtClean="0"/>
              <a:t>So </a:t>
            </a:r>
            <a:r>
              <a:rPr lang="en-US" dirty="0"/>
              <a:t>a joint stock company pays double taxes to the government.</a:t>
            </a:r>
          </a:p>
          <a:p>
            <a:endParaRPr lang="en-US" dirty="0"/>
          </a:p>
        </p:txBody>
      </p:sp>
    </p:spTree>
    <p:extLst>
      <p:ext uri="{BB962C8B-B14F-4D97-AF65-F5344CB8AC3E}">
        <p14:creationId xmlns:p14="http://schemas.microsoft.com/office/powerpoint/2010/main" val="1066497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9. </a:t>
            </a:r>
            <a:r>
              <a:rPr lang="en-US" dirty="0"/>
              <a:t>Government </a:t>
            </a:r>
            <a:r>
              <a:rPr lang="en-US" dirty="0" smtClean="0"/>
              <a:t>Control</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
        <p:nvSpPr>
          <p:cNvPr id="4" name="Content Placeholder 3"/>
          <p:cNvSpPr>
            <a:spLocks noGrp="1"/>
          </p:cNvSpPr>
          <p:nvPr>
            <p:ph sz="quarter" idx="1"/>
          </p:nvPr>
        </p:nvSpPr>
        <p:spPr/>
        <p:txBody>
          <a:bodyPr/>
          <a:lstStyle/>
          <a:p>
            <a:r>
              <a:rPr lang="en-US" dirty="0"/>
              <a:t>A joint Stock company has to comply the rules of the Government. It has also to submit the various reports to registrar. A company has also to audit its accounts.</a:t>
            </a:r>
            <a:r>
              <a:rPr lang="en-US" b="1" dirty="0"/>
              <a:t> </a:t>
            </a:r>
            <a:endParaRPr lang="en-US" dirty="0"/>
          </a:p>
          <a:p>
            <a:endParaRPr lang="en-US" dirty="0"/>
          </a:p>
        </p:txBody>
      </p:sp>
    </p:spTree>
    <p:extLst>
      <p:ext uri="{BB962C8B-B14F-4D97-AF65-F5344CB8AC3E}">
        <p14:creationId xmlns:p14="http://schemas.microsoft.com/office/powerpoint/2010/main" val="40509764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Advantages of </a:t>
            </a:r>
            <a:r>
              <a:rPr lang="en-US" dirty="0" smtClean="0"/>
              <a:t>Company</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
        <p:nvSpPr>
          <p:cNvPr id="4" name="Content Placeholder 3"/>
          <p:cNvSpPr>
            <a:spLocks noGrp="1"/>
          </p:cNvSpPr>
          <p:nvPr>
            <p:ph sz="quarter" idx="1"/>
          </p:nvPr>
        </p:nvSpPr>
        <p:spPr/>
        <p:txBody>
          <a:bodyPr/>
          <a:lstStyle/>
          <a:p>
            <a:r>
              <a:rPr lang="en-US" dirty="0"/>
              <a:t>Following are the advantages of Joint Stock </a:t>
            </a:r>
          </a:p>
          <a:p>
            <a:pPr marL="0" indent="0">
              <a:buNone/>
            </a:pPr>
            <a:r>
              <a:rPr lang="en-US" dirty="0" smtClean="0"/>
              <a:t>Company</a:t>
            </a:r>
            <a:r>
              <a:rPr lang="en-US" dirty="0"/>
              <a:t>: </a:t>
            </a:r>
          </a:p>
          <a:p>
            <a:endParaRPr lang="en-US" dirty="0"/>
          </a:p>
        </p:txBody>
      </p:sp>
    </p:spTree>
    <p:extLst>
      <p:ext uri="{BB962C8B-B14F-4D97-AF65-F5344CB8AC3E}">
        <p14:creationId xmlns:p14="http://schemas.microsoft.com/office/powerpoint/2010/main" val="2467725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 Expansion</a:t>
            </a:r>
            <a:r>
              <a:rPr lang="en-US" dirty="0"/>
              <a:t> of </a:t>
            </a:r>
            <a:r>
              <a:rPr lang="en-US" dirty="0" smtClean="0"/>
              <a:t>Business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
        <p:nvSpPr>
          <p:cNvPr id="4" name="Content Placeholder 3"/>
          <p:cNvSpPr>
            <a:spLocks noGrp="1"/>
          </p:cNvSpPr>
          <p:nvPr>
            <p:ph sz="quarter" idx="1"/>
          </p:nvPr>
        </p:nvSpPr>
        <p:spPr/>
        <p:txBody>
          <a:bodyPr/>
          <a:lstStyle/>
          <a:p>
            <a:r>
              <a:rPr lang="en-US" dirty="0"/>
              <a:t>A joint stock company sells the shares, </a:t>
            </a:r>
            <a:r>
              <a:rPr lang="en-US" dirty="0" smtClean="0"/>
              <a:t>debentures</a:t>
            </a:r>
          </a:p>
          <a:p>
            <a:pPr marL="0" indent="0">
              <a:buNone/>
            </a:pPr>
            <a:r>
              <a:rPr lang="en-US" dirty="0"/>
              <a:t> and bonds on large scale. So, a joint stock </a:t>
            </a:r>
          </a:p>
          <a:p>
            <a:r>
              <a:rPr lang="en-US" dirty="0"/>
              <a:t>company can collect a large amount of capital and can expand its business. </a:t>
            </a:r>
          </a:p>
          <a:p>
            <a:endParaRPr lang="en-US" dirty="0"/>
          </a:p>
        </p:txBody>
      </p:sp>
    </p:spTree>
    <p:extLst>
      <p:ext uri="{BB962C8B-B14F-4D97-AF65-F5344CB8AC3E}">
        <p14:creationId xmlns:p14="http://schemas.microsoft.com/office/powerpoint/2010/main" val="39912281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2. </a:t>
            </a:r>
            <a:r>
              <a:rPr lang="en-US" u="sng" dirty="0"/>
              <a:t>Easy Access to Credit</a:t>
            </a:r>
            <a:r>
              <a:rPr lang="en-US" dirty="0"/>
              <a:t> </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
        <p:nvSpPr>
          <p:cNvPr id="4" name="Content Placeholder 3"/>
          <p:cNvSpPr>
            <a:spLocks noGrp="1"/>
          </p:cNvSpPr>
          <p:nvPr>
            <p:ph sz="quarter" idx="1"/>
          </p:nvPr>
        </p:nvSpPr>
        <p:spPr/>
        <p:txBody>
          <a:bodyPr/>
          <a:lstStyle/>
          <a:p>
            <a:r>
              <a:rPr lang="en-US" dirty="0"/>
              <a:t>A joint stock company can get a huge amount of capital from banks and other institutions.</a:t>
            </a:r>
          </a:p>
          <a:p>
            <a:endParaRPr lang="en-US" dirty="0"/>
          </a:p>
        </p:txBody>
      </p:sp>
    </p:spTree>
    <p:extLst>
      <p:ext uri="{BB962C8B-B14F-4D97-AF65-F5344CB8AC3E}">
        <p14:creationId xmlns:p14="http://schemas.microsoft.com/office/powerpoint/2010/main" val="2837370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sz="4400" dirty="0"/>
              <a:t>Introduction to Corporation</a:t>
            </a:r>
          </a:p>
          <a:p>
            <a:endParaRPr lang="en-US" dirty="0"/>
          </a:p>
        </p:txBody>
      </p:sp>
      <p:sp>
        <p:nvSpPr>
          <p:cNvPr id="4" name="Title 3"/>
          <p:cNvSpPr>
            <a:spLocks noGrp="1"/>
          </p:cNvSpPr>
          <p:nvPr>
            <p:ph type="ctrTitle"/>
          </p:nvPr>
        </p:nvSpPr>
        <p:spPr/>
        <p:txBody>
          <a:bodyPr/>
          <a:lstStyle/>
          <a:p>
            <a:r>
              <a:rPr lang="en-US" dirty="0" smtClean="0"/>
              <a:t>Chapter 1</a:t>
            </a:r>
            <a:endParaRPr lang="en-US" dirty="0"/>
          </a:p>
        </p:txBody>
      </p:sp>
      <p:sp>
        <p:nvSpPr>
          <p:cNvPr id="2" name="Slide Number Placeholder 1"/>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8560585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a:t>
            </a:r>
            <a:r>
              <a:rPr lang="en-US" u="sng" dirty="0"/>
              <a:t>Employment</a:t>
            </a:r>
            <a:r>
              <a:rPr lang="en-US" dirty="0"/>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
        <p:nvSpPr>
          <p:cNvPr id="4" name="Content Placeholder 3"/>
          <p:cNvSpPr>
            <a:spLocks noGrp="1"/>
          </p:cNvSpPr>
          <p:nvPr>
            <p:ph sz="quarter" idx="1"/>
          </p:nvPr>
        </p:nvSpPr>
        <p:spPr/>
        <p:txBody>
          <a:bodyPr/>
          <a:lstStyle/>
          <a:p>
            <a:r>
              <a:rPr lang="en-US" dirty="0"/>
              <a:t>Joint stock companies are also playing very important role to provide employment to unemployed persons of the country. </a:t>
            </a:r>
          </a:p>
          <a:p>
            <a:endParaRPr lang="en-US" dirty="0"/>
          </a:p>
        </p:txBody>
      </p:sp>
    </p:spTree>
    <p:extLst>
      <p:ext uri="{BB962C8B-B14F-4D97-AF65-F5344CB8AC3E}">
        <p14:creationId xmlns:p14="http://schemas.microsoft.com/office/powerpoint/2010/main" val="518828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4. </a:t>
            </a:r>
            <a:r>
              <a:rPr lang="en-US" u="sng" dirty="0"/>
              <a:t>Limited Liability</a:t>
            </a:r>
            <a:r>
              <a:rPr lang="en-US" dirty="0"/>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
        <p:nvSpPr>
          <p:cNvPr id="4" name="Content Placeholder 3"/>
          <p:cNvSpPr>
            <a:spLocks noGrp="1"/>
          </p:cNvSpPr>
          <p:nvPr>
            <p:ph sz="quarter" idx="1"/>
          </p:nvPr>
        </p:nvSpPr>
        <p:spPr/>
        <p:txBody>
          <a:bodyPr/>
          <a:lstStyle/>
          <a:p>
            <a:r>
              <a:rPr lang="en-US" dirty="0"/>
              <a:t>The liability of the owner is limited. In case of loss, the Shareholders are not required to pay anything more than the face value of The shares.</a:t>
            </a:r>
          </a:p>
          <a:p>
            <a:endParaRPr lang="en-US" dirty="0"/>
          </a:p>
        </p:txBody>
      </p:sp>
    </p:spTree>
    <p:extLst>
      <p:ext uri="{BB962C8B-B14F-4D97-AF65-F5344CB8AC3E}">
        <p14:creationId xmlns:p14="http://schemas.microsoft.com/office/powerpoint/2010/main" val="499525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a:t>
            </a:r>
            <a:r>
              <a:rPr lang="en-US" u="sng" dirty="0"/>
              <a:t>Large Scale Production</a:t>
            </a:r>
            <a:r>
              <a:rPr lang="en-US" dirty="0"/>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
        <p:nvSpPr>
          <p:cNvPr id="4" name="Content Placeholder 3"/>
          <p:cNvSpPr>
            <a:spLocks noGrp="1"/>
          </p:cNvSpPr>
          <p:nvPr>
            <p:ph sz="quarter" idx="1"/>
          </p:nvPr>
        </p:nvSpPr>
        <p:spPr/>
        <p:txBody>
          <a:bodyPr/>
          <a:lstStyle/>
          <a:p>
            <a:r>
              <a:rPr lang="en-US" dirty="0"/>
              <a:t>Availability of huge amounts of capital makes possible for a joint stock company to produce goods on very large scale, at a lower cost. </a:t>
            </a:r>
          </a:p>
          <a:p>
            <a:endParaRPr lang="en-US" dirty="0"/>
          </a:p>
        </p:txBody>
      </p:sp>
    </p:spTree>
    <p:extLst>
      <p:ext uri="{BB962C8B-B14F-4D97-AF65-F5344CB8AC3E}">
        <p14:creationId xmlns:p14="http://schemas.microsoft.com/office/powerpoint/2010/main" val="41247131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6. </a:t>
            </a:r>
            <a:r>
              <a:rPr lang="en-US" u="sng" dirty="0"/>
              <a:t>Larger Capital</a:t>
            </a:r>
            <a:r>
              <a:rPr lang="en-US" dirty="0"/>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
        <p:nvSpPr>
          <p:cNvPr id="4" name="Content Placeholder 3"/>
          <p:cNvSpPr>
            <a:spLocks noGrp="1"/>
          </p:cNvSpPr>
          <p:nvPr>
            <p:ph sz="quarter" idx="1"/>
          </p:nvPr>
        </p:nvSpPr>
        <p:spPr/>
        <p:txBody>
          <a:bodyPr/>
          <a:lstStyle/>
          <a:p>
            <a:r>
              <a:rPr lang="en-US" dirty="0"/>
              <a:t>There is no problem of capital in a joint stock </a:t>
            </a:r>
            <a:endParaRPr lang="en-US" dirty="0" smtClean="0"/>
          </a:p>
          <a:p>
            <a:pPr marL="0" indent="0">
              <a:buNone/>
            </a:pPr>
            <a:r>
              <a:rPr lang="en-US" dirty="0" smtClean="0"/>
              <a:t>company</a:t>
            </a:r>
            <a:r>
              <a:rPr lang="en-US" dirty="0"/>
              <a:t> because there is </a:t>
            </a:r>
            <a:r>
              <a:rPr lang="en-US" dirty="0" smtClean="0"/>
              <a:t>not limit</a:t>
            </a:r>
            <a:r>
              <a:rPr lang="en-US" dirty="0"/>
              <a:t> </a:t>
            </a:r>
            <a:r>
              <a:rPr lang="en-US" dirty="0" smtClean="0"/>
              <a:t>for maximum</a:t>
            </a:r>
            <a:r>
              <a:rPr lang="en-US" dirty="0"/>
              <a:t> number of members. So, a joint stock </a:t>
            </a:r>
            <a:endParaRPr lang="en-US" dirty="0" smtClean="0"/>
          </a:p>
          <a:p>
            <a:pPr marL="0" indent="0">
              <a:buNone/>
            </a:pPr>
            <a:r>
              <a:rPr lang="en-US" dirty="0" smtClean="0"/>
              <a:t>company</a:t>
            </a:r>
            <a:r>
              <a:rPr lang="en-US" dirty="0"/>
              <a:t> collects capital from many people. </a:t>
            </a:r>
          </a:p>
          <a:p>
            <a:endParaRPr lang="en-US" dirty="0"/>
          </a:p>
        </p:txBody>
      </p:sp>
    </p:spTree>
    <p:extLst>
      <p:ext uri="{BB962C8B-B14F-4D97-AF65-F5344CB8AC3E}">
        <p14:creationId xmlns:p14="http://schemas.microsoft.com/office/powerpoint/2010/main" val="12100178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 7. </a:t>
            </a:r>
            <a:r>
              <a:rPr lang="en-US" u="sng" dirty="0"/>
              <a:t>Long Life</a:t>
            </a:r>
            <a:r>
              <a:rPr lang="en-US" dirty="0"/>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
        <p:nvSpPr>
          <p:cNvPr id="4" name="Content Placeholder 3"/>
          <p:cNvSpPr>
            <a:spLocks noGrp="1"/>
          </p:cNvSpPr>
          <p:nvPr>
            <p:ph sz="quarter" idx="1"/>
          </p:nvPr>
        </p:nvSpPr>
        <p:spPr/>
        <p:txBody>
          <a:bodyPr/>
          <a:lstStyle/>
          <a:p>
            <a:r>
              <a:rPr lang="en-US" dirty="0"/>
              <a:t>A joint stock company has a permanent life. If one or more than one shareholder dies, or sells their shares, it makes no difference to the company. New shareholders take their place. </a:t>
            </a:r>
          </a:p>
          <a:p>
            <a:endParaRPr lang="en-US" dirty="0"/>
          </a:p>
        </p:txBody>
      </p:sp>
    </p:spTree>
    <p:extLst>
      <p:ext uri="{BB962C8B-B14F-4D97-AF65-F5344CB8AC3E}">
        <p14:creationId xmlns:p14="http://schemas.microsoft.com/office/powerpoint/2010/main" val="39088630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u="dbl" dirty="0"/>
              <a:t>DISADVANTAGES OF JOINT STOCK COMPANY</a:t>
            </a:r>
            <a:r>
              <a:rPr lang="en-US" sz="2400" u="dbl" dirty="0" smtClean="0"/>
              <a:t>:</a:t>
            </a:r>
            <a:endParaRPr lang="en-US" sz="24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
        <p:nvSpPr>
          <p:cNvPr id="4" name="Content Placeholder 3"/>
          <p:cNvSpPr>
            <a:spLocks noGrp="1"/>
          </p:cNvSpPr>
          <p:nvPr>
            <p:ph sz="quarter" idx="1"/>
          </p:nvPr>
        </p:nvSpPr>
        <p:spPr/>
        <p:txBody>
          <a:bodyPr/>
          <a:lstStyle/>
          <a:p>
            <a:r>
              <a:rPr lang="en-US" dirty="0"/>
              <a:t>Some of the disadvantages of the joint stock company are given below:</a:t>
            </a:r>
          </a:p>
          <a:p>
            <a:endParaRPr lang="en-US" dirty="0"/>
          </a:p>
        </p:txBody>
      </p:sp>
    </p:spTree>
    <p:extLst>
      <p:ext uri="{BB962C8B-B14F-4D97-AF65-F5344CB8AC3E}">
        <p14:creationId xmlns:p14="http://schemas.microsoft.com/office/powerpoint/2010/main" val="26804234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a:t>1. Initial Difficulties </a:t>
            </a:r>
            <a:r>
              <a:rPr lang="en-US" u="sng"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
        <p:nvSpPr>
          <p:cNvPr id="4" name="Content Placeholder 3"/>
          <p:cNvSpPr>
            <a:spLocks noGrp="1"/>
          </p:cNvSpPr>
          <p:nvPr>
            <p:ph sz="quarter" idx="1"/>
          </p:nvPr>
        </p:nvSpPr>
        <p:spPr/>
        <p:txBody>
          <a:bodyPr/>
          <a:lstStyle/>
          <a:p>
            <a:r>
              <a:rPr lang="en-US" dirty="0"/>
              <a:t>It is more difficult to establish a joint stock company as compared to other business organizations because there are many legal formalities to complete.</a:t>
            </a:r>
          </a:p>
          <a:p>
            <a:endParaRPr lang="en-US" dirty="0"/>
          </a:p>
        </p:txBody>
      </p:sp>
    </p:spTree>
    <p:extLst>
      <p:ext uri="{BB962C8B-B14F-4D97-AF65-F5344CB8AC3E}">
        <p14:creationId xmlns:p14="http://schemas.microsoft.com/office/powerpoint/2010/main" val="8940413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a:t>2. Labor Disputes:</a:t>
            </a:r>
            <a:r>
              <a:rPr lang="en-US" u="dbl" dirty="0"/>
              <a:t> </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
        <p:nvSpPr>
          <p:cNvPr id="4" name="Content Placeholder 3"/>
          <p:cNvSpPr>
            <a:spLocks noGrp="1"/>
          </p:cNvSpPr>
          <p:nvPr>
            <p:ph sz="quarter" idx="1"/>
          </p:nvPr>
        </p:nvSpPr>
        <p:spPr/>
        <p:txBody>
          <a:bodyPr/>
          <a:lstStyle/>
          <a:p>
            <a:r>
              <a:rPr lang="en-US" dirty="0"/>
              <a:t>In such organization there is no close contact of the workers with the owners or the shareholders. This </a:t>
            </a:r>
            <a:endParaRPr lang="en-US" dirty="0" smtClean="0"/>
          </a:p>
          <a:p>
            <a:pPr marL="0" indent="0">
              <a:buNone/>
            </a:pPr>
            <a:r>
              <a:rPr lang="en-US" dirty="0" smtClean="0"/>
              <a:t>leads</a:t>
            </a:r>
            <a:r>
              <a:rPr lang="en-US" dirty="0"/>
              <a:t> to formation of labor unions to fight against the company’s management. </a:t>
            </a:r>
          </a:p>
          <a:p>
            <a:endParaRPr lang="en-US" dirty="0"/>
          </a:p>
        </p:txBody>
      </p:sp>
    </p:spTree>
    <p:extLst>
      <p:ext uri="{BB962C8B-B14F-4D97-AF65-F5344CB8AC3E}">
        <p14:creationId xmlns:p14="http://schemas.microsoft.com/office/powerpoint/2010/main" val="1819860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3.  Lack of Responsibility:</a:t>
            </a:r>
            <a:r>
              <a:rPr lang="en-US" dirty="0"/>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
        <p:nvSpPr>
          <p:cNvPr id="4" name="Content Placeholder 3"/>
          <p:cNvSpPr>
            <a:spLocks noGrp="1"/>
          </p:cNvSpPr>
          <p:nvPr>
            <p:ph sz="quarter" idx="1"/>
          </p:nvPr>
        </p:nvSpPr>
        <p:spPr/>
        <p:txBody>
          <a:bodyPr/>
          <a:lstStyle/>
          <a:p>
            <a:r>
              <a:rPr lang="en-US" dirty="0"/>
              <a:t>There is lack of personal interest and responsibility in the business of a joint stock company. </a:t>
            </a:r>
            <a:r>
              <a:rPr lang="en-US"/>
              <a:t>If any mistake occurs, everybody tries to shift or transfer his responsibilities to other persons and the person remains safe.  </a:t>
            </a:r>
          </a:p>
          <a:p>
            <a:endParaRPr lang="en-US"/>
          </a:p>
        </p:txBody>
      </p:sp>
    </p:spTree>
    <p:extLst>
      <p:ext uri="{BB962C8B-B14F-4D97-AF65-F5344CB8AC3E}">
        <p14:creationId xmlns:p14="http://schemas.microsoft.com/office/powerpoint/2010/main" val="22107792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4. Lack of Secrecy:</a:t>
            </a:r>
            <a:r>
              <a:rPr lang="en-US" dirty="0"/>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
        <p:nvSpPr>
          <p:cNvPr id="4" name="Content Placeholder 3"/>
          <p:cNvSpPr>
            <a:spLocks noGrp="1"/>
          </p:cNvSpPr>
          <p:nvPr>
            <p:ph sz="quarter" idx="1"/>
          </p:nvPr>
        </p:nvSpPr>
        <p:spPr/>
        <p:txBody>
          <a:bodyPr/>
          <a:lstStyle/>
          <a:p>
            <a:r>
              <a:rPr lang="en-US" dirty="0"/>
              <a:t>A joint stock company cannot maintain its secrecy due to the reason that a company has to submit various reports to the registrar.  </a:t>
            </a:r>
          </a:p>
          <a:p>
            <a:endParaRPr lang="en-US" dirty="0"/>
          </a:p>
        </p:txBody>
      </p:sp>
    </p:spTree>
    <p:extLst>
      <p:ext uri="{BB962C8B-B14F-4D97-AF65-F5344CB8AC3E}">
        <p14:creationId xmlns:p14="http://schemas.microsoft.com/office/powerpoint/2010/main" val="2192011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lstStyle/>
          <a:p>
            <a:r>
              <a:rPr lang="en-US" dirty="0"/>
              <a:t>Due to increase in the need of the people and development of human culture, business also got expansion. </a:t>
            </a:r>
          </a:p>
          <a:p>
            <a:r>
              <a:rPr lang="en-US" dirty="0"/>
              <a:t>Due to the deficiencies of sole trader ship and partnership another kind of business evolved that is called Joint Stock Company.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2650189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5. Lack of Freedom</a:t>
            </a:r>
            <a:r>
              <a:rPr lang="en-US" dirty="0"/>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sp>
        <p:nvSpPr>
          <p:cNvPr id="4" name="Content Placeholder 3"/>
          <p:cNvSpPr>
            <a:spLocks noGrp="1"/>
          </p:cNvSpPr>
          <p:nvPr>
            <p:ph sz="quarter" idx="1"/>
          </p:nvPr>
        </p:nvSpPr>
        <p:spPr/>
        <p:txBody>
          <a:bodyPr/>
          <a:lstStyle/>
          <a:p>
            <a:r>
              <a:rPr lang="en-US" dirty="0"/>
              <a:t>A joint stock company cannot perform its functions freely because it has to submit various reports to the registrar from time to time.  </a:t>
            </a:r>
          </a:p>
          <a:p>
            <a:endParaRPr lang="en-US" dirty="0"/>
          </a:p>
        </p:txBody>
      </p:sp>
    </p:spTree>
    <p:extLst>
      <p:ext uri="{BB962C8B-B14F-4D97-AF65-F5344CB8AC3E}">
        <p14:creationId xmlns:p14="http://schemas.microsoft.com/office/powerpoint/2010/main" val="27582318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6. Double Taxes </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
        <p:nvSpPr>
          <p:cNvPr id="4" name="Content Placeholder 3"/>
          <p:cNvSpPr>
            <a:spLocks noGrp="1"/>
          </p:cNvSpPr>
          <p:nvPr>
            <p:ph sz="quarter" idx="1"/>
          </p:nvPr>
        </p:nvSpPr>
        <p:spPr/>
        <p:txBody>
          <a:bodyPr/>
          <a:lstStyle/>
          <a:p>
            <a:r>
              <a:rPr lang="en-US" dirty="0"/>
              <a:t>A joint stock company has to pay double taxes to the government. Firstly, company pays tax on the whole profit of the company. Secondly, every shareholder pays tax on his individual income.</a:t>
            </a:r>
          </a:p>
          <a:p>
            <a:endParaRPr lang="en-US" dirty="0"/>
          </a:p>
        </p:txBody>
      </p:sp>
    </p:spTree>
    <p:extLst>
      <p:ext uri="{BB962C8B-B14F-4D97-AF65-F5344CB8AC3E}">
        <p14:creationId xmlns:p14="http://schemas.microsoft.com/office/powerpoint/2010/main" val="22179303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7. Late Decision</a:t>
            </a:r>
            <a:r>
              <a:rPr lang="en-US" dirty="0"/>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
        <p:nvSpPr>
          <p:cNvPr id="4" name="Content Placeholder 3"/>
          <p:cNvSpPr>
            <a:spLocks noGrp="1"/>
          </p:cNvSpPr>
          <p:nvPr>
            <p:ph sz="quarter" idx="1"/>
          </p:nvPr>
        </p:nvSpPr>
        <p:spPr/>
        <p:txBody>
          <a:bodyPr/>
          <a:lstStyle/>
          <a:p>
            <a:r>
              <a:rPr lang="en-US"/>
              <a:t>In joint stock company, the decision making process in time consuming because a meeting is necessary to solve the business problems and matters. </a:t>
            </a:r>
          </a:p>
          <a:p>
            <a:endParaRPr lang="en-US"/>
          </a:p>
        </p:txBody>
      </p:sp>
    </p:spTree>
    <p:extLst>
      <p:ext uri="{BB962C8B-B14F-4D97-AF65-F5344CB8AC3E}">
        <p14:creationId xmlns:p14="http://schemas.microsoft.com/office/powerpoint/2010/main" val="42449963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dbl" dirty="0"/>
              <a:t>Classification of </a:t>
            </a:r>
            <a:r>
              <a:rPr lang="en-US" b="1" u="dbl" dirty="0" smtClean="0"/>
              <a:t>Companies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
        <p:nvSpPr>
          <p:cNvPr id="4" name="Content Placeholder 3"/>
          <p:cNvSpPr>
            <a:spLocks noGrp="1"/>
          </p:cNvSpPr>
          <p:nvPr>
            <p:ph sz="quarter" idx="1"/>
          </p:nvPr>
        </p:nvSpPr>
        <p:spPr/>
        <p:txBody>
          <a:bodyPr/>
          <a:lstStyle/>
          <a:p>
            <a:r>
              <a:rPr lang="en-US" dirty="0" smtClean="0"/>
              <a:t>The Company is divided in the following categories.</a:t>
            </a:r>
          </a:p>
          <a:p>
            <a:pPr marL="0" indent="0">
              <a:buNone/>
            </a:pPr>
            <a:r>
              <a:rPr lang="en-US" dirty="0" smtClean="0"/>
              <a:t> </a:t>
            </a:r>
            <a:endParaRPr lang="en-US" dirty="0"/>
          </a:p>
        </p:txBody>
      </p:sp>
    </p:spTree>
    <p:extLst>
      <p:ext uri="{BB962C8B-B14F-4D97-AF65-F5344CB8AC3E}">
        <p14:creationId xmlns:p14="http://schemas.microsoft.com/office/powerpoint/2010/main" val="28494409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u="dbl" dirty="0" smtClean="0"/>
              <a:t>1. Chartered </a:t>
            </a:r>
            <a:r>
              <a:rPr lang="en-US" b="1" u="dbl" dirty="0" smtClean="0"/>
              <a:t>Company</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
        <p:nvSpPr>
          <p:cNvPr id="4" name="Content Placeholder 3"/>
          <p:cNvSpPr>
            <a:spLocks noGrp="1"/>
          </p:cNvSpPr>
          <p:nvPr>
            <p:ph sz="quarter" idx="1"/>
          </p:nvPr>
        </p:nvSpPr>
        <p:spPr/>
        <p:txBody>
          <a:bodyPr/>
          <a:lstStyle/>
          <a:p>
            <a:r>
              <a:rPr lang="en-US" dirty="0"/>
              <a:t>A company created by the grant of a Royal Charter is called Chartered Company. In England, these companies were formed and regulated by the Crown. Examples of chartered companies are the Chartered Bank of England, East India Company, these companies were incorporated by the Royal Charter. These companies are no more available. </a:t>
            </a:r>
          </a:p>
          <a:p>
            <a:endParaRPr lang="en-US" dirty="0"/>
          </a:p>
        </p:txBody>
      </p:sp>
    </p:spTree>
    <p:extLst>
      <p:ext uri="{BB962C8B-B14F-4D97-AF65-F5344CB8AC3E}">
        <p14:creationId xmlns:p14="http://schemas.microsoft.com/office/powerpoint/2010/main" val="24423488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u="dbl" dirty="0" smtClean="0"/>
              <a:t>2. Statutory Companies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
        <p:nvSpPr>
          <p:cNvPr id="4" name="Content Placeholder 3"/>
          <p:cNvSpPr>
            <a:spLocks noGrp="1"/>
          </p:cNvSpPr>
          <p:nvPr>
            <p:ph sz="quarter" idx="1"/>
          </p:nvPr>
        </p:nvSpPr>
        <p:spPr/>
        <p:txBody>
          <a:bodyPr/>
          <a:lstStyle/>
          <a:p>
            <a:r>
              <a:rPr lang="en-US" dirty="0"/>
              <a:t>The companies created by a Special Act of legislative or under an ordinance are named as statutory companies. The State Bank of Pakistan, WAPDA is the example of such companies.</a:t>
            </a:r>
          </a:p>
          <a:p>
            <a:endParaRPr lang="en-US" dirty="0"/>
          </a:p>
        </p:txBody>
      </p:sp>
    </p:spTree>
    <p:extLst>
      <p:ext uri="{BB962C8B-B14F-4D97-AF65-F5344CB8AC3E}">
        <p14:creationId xmlns:p14="http://schemas.microsoft.com/office/powerpoint/2010/main" val="8125614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u="dbl" dirty="0" smtClean="0"/>
              <a:t>3. Registered </a:t>
            </a:r>
            <a:r>
              <a:rPr lang="en-US" b="1" u="dbl" dirty="0"/>
              <a:t>Companies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
        <p:nvSpPr>
          <p:cNvPr id="4" name="Content Placeholder 3"/>
          <p:cNvSpPr>
            <a:spLocks noGrp="1"/>
          </p:cNvSpPr>
          <p:nvPr>
            <p:ph sz="quarter" idx="1"/>
          </p:nvPr>
        </p:nvSpPr>
        <p:spPr/>
        <p:txBody>
          <a:bodyPr/>
          <a:lstStyle/>
          <a:p>
            <a:r>
              <a:rPr lang="en-US" dirty="0"/>
              <a:t>A company which is registered with the registrar of joint stock companies of a country is called as registered company. This type of companies having the following sub-types.</a:t>
            </a:r>
          </a:p>
          <a:p>
            <a:endParaRPr lang="en-US" dirty="0"/>
          </a:p>
        </p:txBody>
      </p:sp>
    </p:spTree>
    <p:extLst>
      <p:ext uri="{BB962C8B-B14F-4D97-AF65-F5344CB8AC3E}">
        <p14:creationId xmlns:p14="http://schemas.microsoft.com/office/powerpoint/2010/main" val="1732478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u="sng" dirty="0" smtClean="0"/>
              <a:t>a. Private </a:t>
            </a:r>
            <a:r>
              <a:rPr lang="en-US" b="1" u="sng" dirty="0"/>
              <a:t>Limited Company</a:t>
            </a:r>
            <a:r>
              <a:rPr lang="en-US" u="sng" dirty="0"/>
              <a:t>: </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
        <p:nvSpPr>
          <p:cNvPr id="4" name="Content Placeholder 3"/>
          <p:cNvSpPr>
            <a:spLocks noGrp="1"/>
          </p:cNvSpPr>
          <p:nvPr>
            <p:ph sz="quarter" idx="1"/>
          </p:nvPr>
        </p:nvSpPr>
        <p:spPr/>
        <p:txBody>
          <a:bodyPr>
            <a:normAutofit lnSpcReduction="10000"/>
          </a:bodyPr>
          <a:lstStyle/>
          <a:p>
            <a:r>
              <a:rPr lang="en-US" dirty="0"/>
              <a:t>A Private limited company is an association of at least two members but the maximum number of them cannot exceed fifty. It restricts the right of its members to transfer their shares in the company. It also prohibits any invitation to the public to subscribe to its shares or debentures. It can be registered if it complies all the three restrictions mentioned above. A private limited company suits the needs of those persons who wish to take advantages of limited liability of its members and at the same time keep the business as private as possible.</a:t>
            </a:r>
          </a:p>
          <a:p>
            <a:endParaRPr lang="en-US" dirty="0"/>
          </a:p>
        </p:txBody>
      </p:sp>
    </p:spTree>
    <p:extLst>
      <p:ext uri="{BB962C8B-B14F-4D97-AF65-F5344CB8AC3E}">
        <p14:creationId xmlns:p14="http://schemas.microsoft.com/office/powerpoint/2010/main" val="27739853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u="sng" dirty="0" smtClean="0"/>
              <a:t>b. Public </a:t>
            </a:r>
            <a:r>
              <a:rPr lang="en-US" b="1" u="sng" dirty="0"/>
              <a:t>limited  Company</a:t>
            </a:r>
            <a:r>
              <a:rPr lang="en-US" u="sng" dirty="0"/>
              <a:t>:</a:t>
            </a:r>
            <a:r>
              <a:rPr lang="en-US" dirty="0"/>
              <a:t>  </a:t>
            </a:r>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
        <p:nvSpPr>
          <p:cNvPr id="4" name="Content Placeholder 3"/>
          <p:cNvSpPr>
            <a:spLocks noGrp="1"/>
          </p:cNvSpPr>
          <p:nvPr>
            <p:ph sz="quarter" idx="1"/>
          </p:nvPr>
        </p:nvSpPr>
        <p:spPr/>
        <p:txBody>
          <a:bodyPr/>
          <a:lstStyle/>
          <a:p>
            <a:r>
              <a:rPr lang="en-US" dirty="0"/>
              <a:t>A public company must have at least seven members to form it. There is no restriction to the maximum number of members. Public company issues a prospectus for inviting people to purchase its shares. The liability of the members is limited to the value of shares purchased by them. The shares of public company are freely sold and purchased in the stock market.</a:t>
            </a:r>
          </a:p>
          <a:p>
            <a:endParaRPr lang="en-US" dirty="0"/>
          </a:p>
        </p:txBody>
      </p:sp>
    </p:spTree>
    <p:extLst>
      <p:ext uri="{BB962C8B-B14F-4D97-AF65-F5344CB8AC3E}">
        <p14:creationId xmlns:p14="http://schemas.microsoft.com/office/powerpoint/2010/main" val="10366484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u="sng" dirty="0" smtClean="0"/>
              <a:t>c. Single </a:t>
            </a:r>
            <a:r>
              <a:rPr lang="en-US" b="1" u="sng" dirty="0"/>
              <a:t>member </a:t>
            </a:r>
            <a:r>
              <a:rPr lang="en-US" b="1" u="sng" dirty="0" smtClean="0"/>
              <a:t>company</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
        <p:nvSpPr>
          <p:cNvPr id="4" name="Content Placeholder 3"/>
          <p:cNvSpPr>
            <a:spLocks noGrp="1"/>
          </p:cNvSpPr>
          <p:nvPr>
            <p:ph sz="quarter" idx="1"/>
          </p:nvPr>
        </p:nvSpPr>
        <p:spPr/>
        <p:txBody>
          <a:bodyPr/>
          <a:lstStyle/>
          <a:p>
            <a:r>
              <a:rPr lang="en-US" dirty="0"/>
              <a:t>A business </a:t>
            </a:r>
            <a:r>
              <a:rPr lang="en-US" dirty="0" err="1"/>
              <a:t>which’s</a:t>
            </a:r>
            <a:r>
              <a:rPr lang="en-US" dirty="0"/>
              <a:t> owner is single but having limited liability is called SMC. It is a new concept. </a:t>
            </a:r>
          </a:p>
          <a:p>
            <a:endParaRPr lang="en-US" dirty="0"/>
          </a:p>
        </p:txBody>
      </p:sp>
    </p:spTree>
    <p:extLst>
      <p:ext uri="{BB962C8B-B14F-4D97-AF65-F5344CB8AC3E}">
        <p14:creationId xmlns:p14="http://schemas.microsoft.com/office/powerpoint/2010/main" val="1454364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a:t>
            </a:r>
            <a:r>
              <a:rPr lang="en-US" smtClean="0"/>
              <a:t>a Corporation</a:t>
            </a:r>
            <a:endParaRPr lang="en-US"/>
          </a:p>
        </p:txBody>
      </p:sp>
      <p:sp>
        <p:nvSpPr>
          <p:cNvPr id="3" name="Content Placeholder 2"/>
          <p:cNvSpPr>
            <a:spLocks noGrp="1"/>
          </p:cNvSpPr>
          <p:nvPr>
            <p:ph sz="quarter" idx="1"/>
          </p:nvPr>
        </p:nvSpPr>
        <p:spPr/>
        <p:txBody>
          <a:bodyPr>
            <a:normAutofit fontScale="92500"/>
          </a:bodyPr>
          <a:lstStyle/>
          <a:p>
            <a:r>
              <a:rPr lang="en-US" dirty="0"/>
              <a:t>A business which is having limited </a:t>
            </a:r>
            <a:r>
              <a:rPr lang="en-US" dirty="0" smtClean="0"/>
              <a:t>liability, </a:t>
            </a:r>
            <a:r>
              <a:rPr lang="en-US" dirty="0"/>
              <a:t>can enter into a contract, can sue, can be sued, having perpetual succession  and a common seal is called joint stock company or corporation</a:t>
            </a:r>
            <a:r>
              <a:rPr lang="en-US" dirty="0" smtClean="0"/>
              <a:t>.</a:t>
            </a:r>
          </a:p>
          <a:p>
            <a:r>
              <a:rPr lang="en-US" dirty="0"/>
              <a:t>It is formed and controlled under the company ordinance of the state. It is a very popular form of </a:t>
            </a:r>
            <a:r>
              <a:rPr lang="en-US" dirty="0" smtClean="0"/>
              <a:t>organization. </a:t>
            </a:r>
          </a:p>
          <a:p>
            <a:r>
              <a:rPr lang="en-US" dirty="0"/>
              <a:t>“A joint stock company is an artificial person recognized by law with a distinctive name, a common seal a common capital comprising transferable shares, carrying limited liability and having a perpetual succession</a:t>
            </a:r>
            <a:endParaRPr lang="en-US" dirty="0" smtClean="0"/>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4984642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u="dbl" dirty="0"/>
              <a:t>Private limited company and its conversion into public limited </a:t>
            </a:r>
            <a:r>
              <a:rPr lang="en-US" sz="2400" u="dbl" dirty="0" smtClean="0"/>
              <a:t>company</a:t>
            </a:r>
            <a:endParaRPr lang="en-US" sz="24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
        <p:nvSpPr>
          <p:cNvPr id="4" name="Content Placeholder 3"/>
          <p:cNvSpPr>
            <a:spLocks noGrp="1"/>
          </p:cNvSpPr>
          <p:nvPr>
            <p:ph sz="quarter" idx="1"/>
          </p:nvPr>
        </p:nvSpPr>
        <p:spPr/>
        <p:txBody>
          <a:bodyPr/>
          <a:lstStyle/>
          <a:p>
            <a:r>
              <a:rPr lang="en-US" dirty="0"/>
              <a:t>A private limited company can be converted into public limited company by the following ways. By altering the article of association in the following points:</a:t>
            </a:r>
          </a:p>
          <a:p>
            <a:endParaRPr lang="en-US" dirty="0"/>
          </a:p>
        </p:txBody>
      </p:sp>
    </p:spTree>
    <p:extLst>
      <p:ext uri="{BB962C8B-B14F-4D97-AF65-F5344CB8AC3E}">
        <p14:creationId xmlns:p14="http://schemas.microsoft.com/office/powerpoint/2010/main" val="36852648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41</a:t>
            </a:fld>
            <a:endParaRPr lang="en-US"/>
          </a:p>
        </p:txBody>
      </p:sp>
      <p:sp>
        <p:nvSpPr>
          <p:cNvPr id="4" name="Content Placeholder 3"/>
          <p:cNvSpPr>
            <a:spLocks noGrp="1"/>
          </p:cNvSpPr>
          <p:nvPr>
            <p:ph sz="quarter" idx="1"/>
          </p:nvPr>
        </p:nvSpPr>
        <p:spPr/>
        <p:txBody>
          <a:bodyPr/>
          <a:lstStyle/>
          <a:p>
            <a:pPr lvl="0"/>
            <a:r>
              <a:rPr lang="en-US" dirty="0"/>
              <a:t>Restricted right of transferring of its shares……………</a:t>
            </a:r>
            <a:r>
              <a:rPr lang="en-US" b="1" dirty="0"/>
              <a:t> Change this point</a:t>
            </a:r>
            <a:endParaRPr lang="en-US" dirty="0"/>
          </a:p>
          <a:p>
            <a:pPr lvl="0"/>
            <a:r>
              <a:rPr lang="en-US" dirty="0"/>
              <a:t>Limiting the number of its members to 50. …………. </a:t>
            </a:r>
            <a:r>
              <a:rPr lang="en-US" b="1" dirty="0"/>
              <a:t>Change this point</a:t>
            </a:r>
            <a:endParaRPr lang="en-US" dirty="0"/>
          </a:p>
          <a:p>
            <a:pPr lvl="0"/>
            <a:r>
              <a:rPr lang="en-US" dirty="0"/>
              <a:t>Its member’s number shall be now at least 7.</a:t>
            </a:r>
          </a:p>
          <a:p>
            <a:pPr lvl="0"/>
            <a:r>
              <a:rPr lang="en-US" dirty="0"/>
              <a:t>It shall file the altered Article of Association within 14 days of alteration. </a:t>
            </a:r>
          </a:p>
          <a:p>
            <a:endParaRPr lang="en-US" dirty="0"/>
          </a:p>
        </p:txBody>
      </p:sp>
    </p:spTree>
    <p:extLst>
      <p:ext uri="{BB962C8B-B14F-4D97-AF65-F5344CB8AC3E}">
        <p14:creationId xmlns:p14="http://schemas.microsoft.com/office/powerpoint/2010/main" val="13759118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r>
              <a:rPr lang="en-US" dirty="0"/>
              <a:t>Promotion</a:t>
            </a:r>
          </a:p>
          <a:p>
            <a:r>
              <a:rPr lang="en-US" dirty="0"/>
              <a:t>and</a:t>
            </a:r>
          </a:p>
          <a:p>
            <a:r>
              <a:rPr lang="en-US" dirty="0"/>
              <a:t>Formation of a </a:t>
            </a:r>
          </a:p>
          <a:p>
            <a:r>
              <a:rPr lang="en-US" dirty="0"/>
              <a:t>Joint Stock Company</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
        <p:nvSpPr>
          <p:cNvPr id="5" name="Title 4"/>
          <p:cNvSpPr>
            <a:spLocks noGrp="1"/>
          </p:cNvSpPr>
          <p:nvPr>
            <p:ph type="ctrTitle"/>
          </p:nvPr>
        </p:nvSpPr>
        <p:spPr/>
        <p:txBody>
          <a:bodyPr/>
          <a:lstStyle/>
          <a:p>
            <a:r>
              <a:rPr lang="en-US" dirty="0" smtClean="0"/>
              <a:t>Chapter:# 2</a:t>
            </a:r>
            <a:endParaRPr lang="en-US" dirty="0"/>
          </a:p>
        </p:txBody>
      </p:sp>
    </p:spTree>
    <p:extLst>
      <p:ext uri="{BB962C8B-B14F-4D97-AF65-F5344CB8AC3E}">
        <p14:creationId xmlns:p14="http://schemas.microsoft.com/office/powerpoint/2010/main" val="3678972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corporation</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
        <p:nvSpPr>
          <p:cNvPr id="4" name="Content Placeholder 3"/>
          <p:cNvSpPr>
            <a:spLocks noGrp="1"/>
          </p:cNvSpPr>
          <p:nvPr>
            <p:ph sz="quarter" idx="1"/>
          </p:nvPr>
        </p:nvSpPr>
        <p:spPr/>
        <p:txBody>
          <a:bodyPr/>
          <a:lstStyle/>
          <a:p>
            <a:r>
              <a:rPr lang="en-US" dirty="0" smtClean="0"/>
              <a:t>Minimum number is 7 and there is no limit  to maximum numbers. </a:t>
            </a:r>
          </a:p>
          <a:p>
            <a:r>
              <a:rPr lang="en-US" dirty="0" smtClean="0"/>
              <a:t>Its share can be sold in the share market. </a:t>
            </a:r>
          </a:p>
          <a:p>
            <a:r>
              <a:rPr lang="en-US" dirty="0" smtClean="0"/>
              <a:t>Limited </a:t>
            </a:r>
          </a:p>
          <a:p>
            <a:endParaRPr lang="en-US" dirty="0"/>
          </a:p>
        </p:txBody>
      </p:sp>
    </p:spTree>
    <p:extLst>
      <p:ext uri="{BB962C8B-B14F-4D97-AF65-F5344CB8AC3E}">
        <p14:creationId xmlns:p14="http://schemas.microsoft.com/office/powerpoint/2010/main" val="2466138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corporation</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4" name="Content Placeholder 3"/>
          <p:cNvSpPr>
            <a:spLocks noGrp="1"/>
          </p:cNvSpPr>
          <p:nvPr>
            <p:ph sz="quarter" idx="1"/>
          </p:nvPr>
        </p:nvSpPr>
        <p:spPr/>
        <p:txBody>
          <a:bodyPr/>
          <a:lstStyle/>
          <a:p>
            <a:r>
              <a:rPr lang="en-US" dirty="0" smtClean="0"/>
              <a:t>Minimum number is 2 and maximum is 50.</a:t>
            </a:r>
          </a:p>
          <a:p>
            <a:r>
              <a:rPr lang="en-US" dirty="0" smtClean="0"/>
              <a:t>Its share cant be sold in share market.  </a:t>
            </a:r>
            <a:endParaRPr lang="en-US" dirty="0"/>
          </a:p>
        </p:txBody>
      </p:sp>
    </p:spTree>
    <p:extLst>
      <p:ext uri="{BB962C8B-B14F-4D97-AF65-F5344CB8AC3E}">
        <p14:creationId xmlns:p14="http://schemas.microsoft.com/office/powerpoint/2010/main" val="2310768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t>Features of Joint Stock </a:t>
            </a:r>
            <a:r>
              <a:rPr lang="en-US" b="1" u="sng" dirty="0" smtClean="0"/>
              <a:t>Company</a:t>
            </a:r>
            <a:endParaRPr lang="en-US" u="sng" dirty="0"/>
          </a:p>
        </p:txBody>
      </p:sp>
      <p:sp>
        <p:nvSpPr>
          <p:cNvPr id="3" name="Content Placeholder 2"/>
          <p:cNvSpPr>
            <a:spLocks noGrp="1"/>
          </p:cNvSpPr>
          <p:nvPr>
            <p:ph sz="quarter" idx="1"/>
          </p:nvPr>
        </p:nvSpPr>
        <p:spPr/>
        <p:txBody>
          <a:bodyPr/>
          <a:lstStyle/>
          <a:p>
            <a:r>
              <a:rPr lang="en-US" dirty="0" smtClean="0"/>
              <a:t>There are some characteristics of Joint Stock company. Which are given step by step.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4273881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1. Voluntary </a:t>
            </a:r>
            <a:r>
              <a:rPr lang="en-US" b="1" u="sng" dirty="0"/>
              <a:t>association of </a:t>
            </a:r>
            <a:r>
              <a:rPr lang="en-US" b="1" u="sng" dirty="0" smtClean="0"/>
              <a:t>Persons</a:t>
            </a:r>
            <a:endParaRPr lang="en-US" dirty="0"/>
          </a:p>
        </p:txBody>
      </p:sp>
      <p:sp>
        <p:nvSpPr>
          <p:cNvPr id="3" name="Content Placeholder 2"/>
          <p:cNvSpPr>
            <a:spLocks noGrp="1"/>
          </p:cNvSpPr>
          <p:nvPr>
            <p:ph sz="quarter" idx="1"/>
          </p:nvPr>
        </p:nvSpPr>
        <p:spPr/>
        <p:txBody>
          <a:bodyPr/>
          <a:lstStyle/>
          <a:p>
            <a:r>
              <a:rPr lang="en-US" dirty="0"/>
              <a:t>A company is a voluntary association of persons joining hands with a common motive. </a:t>
            </a:r>
            <a:endParaRPr lang="en-US" dirty="0" smtClean="0"/>
          </a:p>
          <a:p>
            <a:r>
              <a:rPr lang="en-US" dirty="0"/>
              <a:t>For the formation of a Private Company, there must be at least two members and maximum limit is fifty</a:t>
            </a:r>
            <a:r>
              <a:rPr lang="en-US" dirty="0" smtClean="0"/>
              <a:t>.</a:t>
            </a:r>
          </a:p>
          <a:p>
            <a:r>
              <a:rPr lang="en-US" dirty="0"/>
              <a:t>In a Public Company, minimum number of members is seven and there is no restriction over its maximum number but cannot exceed the number of shares outstanding.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3218277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 </a:t>
            </a:r>
            <a:r>
              <a:rPr lang="en-US" b="1" u="sng" dirty="0"/>
              <a:t>Separate legal Entity:  </a:t>
            </a:r>
            <a:endParaRPr lang="en-US" dirty="0"/>
          </a:p>
        </p:txBody>
      </p:sp>
      <p:sp>
        <p:nvSpPr>
          <p:cNvPr id="3" name="Content Placeholder 2"/>
          <p:cNvSpPr>
            <a:spLocks noGrp="1"/>
          </p:cNvSpPr>
          <p:nvPr>
            <p:ph sz="quarter" idx="1"/>
          </p:nvPr>
        </p:nvSpPr>
        <p:spPr/>
        <p:txBody>
          <a:bodyPr/>
          <a:lstStyle/>
          <a:p>
            <a:r>
              <a:rPr lang="en-US" dirty="0"/>
              <a:t>Joint Stock Company has separated entity from its members</a:t>
            </a:r>
            <a:r>
              <a:rPr lang="en-US" dirty="0" smtClean="0"/>
              <a:t>.</a:t>
            </a:r>
          </a:p>
          <a:p>
            <a:r>
              <a:rPr lang="en-US" dirty="0"/>
              <a:t>It can </a:t>
            </a:r>
            <a:r>
              <a:rPr lang="en-US" dirty="0" smtClean="0"/>
              <a:t>sue (</a:t>
            </a:r>
            <a:r>
              <a:rPr lang="en-US" dirty="0" err="1" smtClean="0"/>
              <a:t>regester</a:t>
            </a:r>
            <a:r>
              <a:rPr lang="en-US" dirty="0" smtClean="0"/>
              <a:t>) </a:t>
            </a:r>
            <a:r>
              <a:rPr lang="en-US" dirty="0"/>
              <a:t>in a court of law in its own name. Everybody knows only the name of the company and its address. </a:t>
            </a:r>
            <a:endParaRPr lang="en-US" dirty="0" smtClean="0"/>
          </a:p>
          <a:p>
            <a:r>
              <a:rPr lang="en-US" dirty="0" smtClean="0"/>
              <a:t>Nobody </a:t>
            </a:r>
            <a:r>
              <a:rPr lang="en-US" dirty="0"/>
              <a:t>knows about the share holders and managers.</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57894380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454</TotalTime>
  <Words>1222</Words>
  <Application>Microsoft Office PowerPoint</Application>
  <PresentationFormat>On-screen Show (4:3)</PresentationFormat>
  <Paragraphs>151</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Civic</vt:lpstr>
      <vt:lpstr>Introduction to Business II</vt:lpstr>
      <vt:lpstr>Chapter 1</vt:lpstr>
      <vt:lpstr>Introduction</vt:lpstr>
      <vt:lpstr>Definition of a Corporation</vt:lpstr>
      <vt:lpstr>Public corporation</vt:lpstr>
      <vt:lpstr>Private corporation</vt:lpstr>
      <vt:lpstr>Features of Joint Stock Company</vt:lpstr>
      <vt:lpstr>1. Voluntary association of Persons</vt:lpstr>
      <vt:lpstr>2. Separate legal Entity:  </vt:lpstr>
      <vt:lpstr>3. Long Life:  </vt:lpstr>
      <vt:lpstr>4. Limited liability:  </vt:lpstr>
      <vt:lpstr>5. Separation of ownership from management</vt:lpstr>
      <vt:lpstr>6. Transferability of shares </vt:lpstr>
      <vt:lpstr>7. Common Seal</vt:lpstr>
      <vt:lpstr>8. Payment of Double Taxes</vt:lpstr>
      <vt:lpstr>9. Government Control</vt:lpstr>
      <vt:lpstr>Advantages of Company</vt:lpstr>
      <vt:lpstr>1. Expansion of Business</vt:lpstr>
      <vt:lpstr>2. Easy Access to Credit :</vt:lpstr>
      <vt:lpstr>3. Employment </vt:lpstr>
      <vt:lpstr>4. Limited Liability </vt:lpstr>
      <vt:lpstr>5. Large Scale Production: </vt:lpstr>
      <vt:lpstr>6. Larger Capital </vt:lpstr>
      <vt:lpstr> 7. Long Life </vt:lpstr>
      <vt:lpstr>DISADVANTAGES OF JOINT STOCK COMPANY:</vt:lpstr>
      <vt:lpstr>1. Initial Difficulties :</vt:lpstr>
      <vt:lpstr>2. Labor Disputes: </vt:lpstr>
      <vt:lpstr>3.  Lack of Responsibility: </vt:lpstr>
      <vt:lpstr>4. Lack of Secrecy: </vt:lpstr>
      <vt:lpstr>5. Lack of Freedom </vt:lpstr>
      <vt:lpstr>6. Double Taxes </vt:lpstr>
      <vt:lpstr>7. Late Decision </vt:lpstr>
      <vt:lpstr>Classification of Companies</vt:lpstr>
      <vt:lpstr>1. Chartered Company</vt:lpstr>
      <vt:lpstr>2. Statutory Companies</vt:lpstr>
      <vt:lpstr>3. Registered Companies</vt:lpstr>
      <vt:lpstr>a. Private Limited Company: </vt:lpstr>
      <vt:lpstr>b. Public limited  Company:  </vt:lpstr>
      <vt:lpstr>c. Single member company</vt:lpstr>
      <vt:lpstr>Private limited company and its conversion into public limited company</vt:lpstr>
      <vt:lpstr>PowerPoint Presentation</vt:lpstr>
      <vt:lpstr>Chapter:# 2</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Business II</dc:title>
  <dc:creator>DELL</dc:creator>
  <cp:lastModifiedBy>DELL</cp:lastModifiedBy>
  <cp:revision>33</cp:revision>
  <dcterms:created xsi:type="dcterms:W3CDTF">2006-08-16T00:00:00Z</dcterms:created>
  <dcterms:modified xsi:type="dcterms:W3CDTF">2014-05-05T04:05:28Z</dcterms:modified>
</cp:coreProperties>
</file>