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6"/>
  </p:notesMasterIdLst>
  <p:sldIdLst>
    <p:sldId id="256" r:id="rId2"/>
    <p:sldId id="257" r:id="rId3"/>
    <p:sldId id="258" r:id="rId4"/>
    <p:sldId id="259" r:id="rId5"/>
    <p:sldId id="260" r:id="rId6"/>
    <p:sldId id="261" r:id="rId7"/>
    <p:sldId id="270" r:id="rId8"/>
    <p:sldId id="262" r:id="rId9"/>
    <p:sldId id="263" r:id="rId10"/>
    <p:sldId id="264" r:id="rId11"/>
    <p:sldId id="271" r:id="rId12"/>
    <p:sldId id="265" r:id="rId13"/>
    <p:sldId id="266" r:id="rId14"/>
    <p:sldId id="267" r:id="rId15"/>
    <p:sldId id="268" r:id="rId16"/>
    <p:sldId id="272" r:id="rId17"/>
    <p:sldId id="286" r:id="rId18"/>
    <p:sldId id="275" r:id="rId19"/>
    <p:sldId id="276" r:id="rId20"/>
    <p:sldId id="277" r:id="rId21"/>
    <p:sldId id="278" r:id="rId22"/>
    <p:sldId id="279" r:id="rId23"/>
    <p:sldId id="280" r:id="rId24"/>
    <p:sldId id="281" r:id="rId25"/>
    <p:sldId id="282" r:id="rId26"/>
    <p:sldId id="283" r:id="rId27"/>
    <p:sldId id="284" r:id="rId28"/>
    <p:sldId id="328" r:id="rId29"/>
    <p:sldId id="329" r:id="rId30"/>
    <p:sldId id="330" r:id="rId31"/>
    <p:sldId id="331" r:id="rId32"/>
    <p:sldId id="332" r:id="rId33"/>
    <p:sldId id="333" r:id="rId34"/>
    <p:sldId id="334" r:id="rId35"/>
    <p:sldId id="335" r:id="rId36"/>
    <p:sldId id="336" r:id="rId37"/>
    <p:sldId id="337" r:id="rId38"/>
    <p:sldId id="338" r:id="rId39"/>
    <p:sldId id="339" r:id="rId40"/>
    <p:sldId id="340" r:id="rId41"/>
    <p:sldId id="341" r:id="rId42"/>
    <p:sldId id="342" r:id="rId43"/>
    <p:sldId id="343" r:id="rId44"/>
    <p:sldId id="344" r:id="rId45"/>
    <p:sldId id="345" r:id="rId46"/>
    <p:sldId id="346" r:id="rId47"/>
    <p:sldId id="347" r:id="rId48"/>
    <p:sldId id="348" r:id="rId49"/>
    <p:sldId id="349" r:id="rId50"/>
    <p:sldId id="350" r:id="rId51"/>
    <p:sldId id="351" r:id="rId52"/>
    <p:sldId id="352" r:id="rId53"/>
    <p:sldId id="353" r:id="rId54"/>
    <p:sldId id="354" r:id="rId55"/>
    <p:sldId id="355" r:id="rId56"/>
    <p:sldId id="356" r:id="rId57"/>
    <p:sldId id="357" r:id="rId58"/>
    <p:sldId id="358" r:id="rId59"/>
    <p:sldId id="359" r:id="rId60"/>
    <p:sldId id="360" r:id="rId61"/>
    <p:sldId id="361" r:id="rId62"/>
    <p:sldId id="362" r:id="rId63"/>
    <p:sldId id="363" r:id="rId64"/>
    <p:sldId id="364" r:id="rId65"/>
    <p:sldId id="365" r:id="rId66"/>
    <p:sldId id="366" r:id="rId67"/>
    <p:sldId id="367" r:id="rId68"/>
    <p:sldId id="368" r:id="rId69"/>
    <p:sldId id="369" r:id="rId70"/>
    <p:sldId id="370" r:id="rId71"/>
    <p:sldId id="371" r:id="rId72"/>
    <p:sldId id="372" r:id="rId73"/>
    <p:sldId id="373" r:id="rId74"/>
    <p:sldId id="374" r:id="rId75"/>
    <p:sldId id="375" r:id="rId76"/>
    <p:sldId id="376" r:id="rId77"/>
    <p:sldId id="377" r:id="rId78"/>
    <p:sldId id="378" r:id="rId79"/>
    <p:sldId id="379" r:id="rId80"/>
    <p:sldId id="380" r:id="rId81"/>
    <p:sldId id="381" r:id="rId82"/>
    <p:sldId id="382" r:id="rId83"/>
    <p:sldId id="383" r:id="rId84"/>
    <p:sldId id="384" r:id="rId85"/>
    <p:sldId id="385" r:id="rId86"/>
    <p:sldId id="386" r:id="rId87"/>
    <p:sldId id="387" r:id="rId88"/>
    <p:sldId id="388" r:id="rId89"/>
    <p:sldId id="432" r:id="rId90"/>
    <p:sldId id="389" r:id="rId91"/>
    <p:sldId id="390" r:id="rId92"/>
    <p:sldId id="391" r:id="rId93"/>
    <p:sldId id="392" r:id="rId94"/>
    <p:sldId id="393" r:id="rId95"/>
    <p:sldId id="394" r:id="rId96"/>
    <p:sldId id="395" r:id="rId97"/>
    <p:sldId id="396" r:id="rId98"/>
    <p:sldId id="397" r:id="rId99"/>
    <p:sldId id="398" r:id="rId100"/>
    <p:sldId id="399" r:id="rId101"/>
    <p:sldId id="400" r:id="rId102"/>
    <p:sldId id="401" r:id="rId103"/>
    <p:sldId id="402" r:id="rId104"/>
    <p:sldId id="403" r:id="rId105"/>
    <p:sldId id="404" r:id="rId106"/>
    <p:sldId id="405" r:id="rId107"/>
    <p:sldId id="406" r:id="rId108"/>
    <p:sldId id="407" r:id="rId109"/>
    <p:sldId id="408" r:id="rId110"/>
    <p:sldId id="409" r:id="rId111"/>
    <p:sldId id="410" r:id="rId112"/>
    <p:sldId id="411" r:id="rId113"/>
    <p:sldId id="412" r:id="rId114"/>
    <p:sldId id="413" r:id="rId115"/>
    <p:sldId id="414" r:id="rId116"/>
    <p:sldId id="415" r:id="rId117"/>
    <p:sldId id="416" r:id="rId118"/>
    <p:sldId id="417" r:id="rId119"/>
    <p:sldId id="418" r:id="rId120"/>
    <p:sldId id="419" r:id="rId121"/>
    <p:sldId id="420" r:id="rId122"/>
    <p:sldId id="421" r:id="rId123"/>
    <p:sldId id="422" r:id="rId124"/>
    <p:sldId id="423" r:id="rId125"/>
    <p:sldId id="424" r:id="rId126"/>
    <p:sldId id="425" r:id="rId127"/>
    <p:sldId id="426" r:id="rId128"/>
    <p:sldId id="427" r:id="rId129"/>
    <p:sldId id="428" r:id="rId130"/>
    <p:sldId id="429" r:id="rId131"/>
    <p:sldId id="430" r:id="rId132"/>
    <p:sldId id="431" r:id="rId133"/>
    <p:sldId id="433" r:id="rId134"/>
    <p:sldId id="434" r:id="rId135"/>
    <p:sldId id="435" r:id="rId136"/>
    <p:sldId id="436" r:id="rId137"/>
    <p:sldId id="437" r:id="rId138"/>
    <p:sldId id="440" r:id="rId139"/>
    <p:sldId id="441" r:id="rId140"/>
    <p:sldId id="442" r:id="rId141"/>
    <p:sldId id="443" r:id="rId142"/>
    <p:sldId id="444" r:id="rId143"/>
    <p:sldId id="445" r:id="rId144"/>
    <p:sldId id="446" r:id="rId145"/>
    <p:sldId id="447" r:id="rId146"/>
    <p:sldId id="448" r:id="rId147"/>
    <p:sldId id="449" r:id="rId148"/>
    <p:sldId id="450" r:id="rId149"/>
    <p:sldId id="451" r:id="rId150"/>
    <p:sldId id="452" r:id="rId151"/>
    <p:sldId id="453" r:id="rId152"/>
    <p:sldId id="454" r:id="rId153"/>
    <p:sldId id="455" r:id="rId154"/>
    <p:sldId id="456" r:id="rId155"/>
    <p:sldId id="457" r:id="rId156"/>
    <p:sldId id="458" r:id="rId157"/>
    <p:sldId id="459" r:id="rId158"/>
    <p:sldId id="460" r:id="rId159"/>
    <p:sldId id="461" r:id="rId160"/>
    <p:sldId id="462" r:id="rId161"/>
    <p:sldId id="463" r:id="rId162"/>
    <p:sldId id="464" r:id="rId163"/>
    <p:sldId id="465" r:id="rId164"/>
    <p:sldId id="466" r:id="rId165"/>
    <p:sldId id="467" r:id="rId166"/>
    <p:sldId id="468" r:id="rId167"/>
    <p:sldId id="469" r:id="rId168"/>
    <p:sldId id="470" r:id="rId169"/>
    <p:sldId id="471" r:id="rId170"/>
    <p:sldId id="472" r:id="rId171"/>
    <p:sldId id="473" r:id="rId172"/>
    <p:sldId id="474" r:id="rId173"/>
    <p:sldId id="475" r:id="rId174"/>
    <p:sldId id="476" r:id="rId1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3" d="100"/>
          <a:sy n="53" d="100"/>
        </p:scale>
        <p:origin x="-42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177"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0D1EE2-FA6C-47E2-9C5B-13BB59DD9295}" type="datetimeFigureOut">
              <a:rPr lang="en-US" smtClean="0"/>
              <a:pPr/>
              <a:t>12/7/2013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99E4CB-F6F4-4529-9A98-B13B06A7DEFF}" type="slidenum">
              <a:rPr lang="en-US" smtClean="0"/>
              <a:pPr/>
              <a:t>‹#›</a:t>
            </a:fld>
            <a:endParaRPr lang="en-US"/>
          </a:p>
        </p:txBody>
      </p:sp>
    </p:spTree>
    <p:extLst>
      <p:ext uri="{BB962C8B-B14F-4D97-AF65-F5344CB8AC3E}">
        <p14:creationId xmlns:p14="http://schemas.microsoft.com/office/powerpoint/2010/main" val="452055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8B7FA2-E8CD-4FFA-BF92-68E56AFE19DB}" type="slidenum">
              <a:rPr lang="en-US"/>
              <a:pPr/>
              <a:t>22</a:t>
            </a:fld>
            <a:endParaRPr lang="en-US"/>
          </a:p>
        </p:txBody>
      </p:sp>
      <p:sp>
        <p:nvSpPr>
          <p:cNvPr id="375810" name="Rectangle 2"/>
          <p:cNvSpPr>
            <a:spLocks noGrp="1" noRot="1" noChangeAspect="1" noChangeArrowheads="1" noTextEdit="1"/>
          </p:cNvSpPr>
          <p:nvPr>
            <p:ph type="sldImg"/>
          </p:nvPr>
        </p:nvSpPr>
        <p:spPr>
          <a:ln/>
        </p:spPr>
      </p:sp>
      <p:sp>
        <p:nvSpPr>
          <p:cNvPr id="375811" name="Rectangle 3"/>
          <p:cNvSpPr>
            <a:spLocks noGrp="1" noChangeArrowheads="1"/>
          </p:cNvSpPr>
          <p:nvPr>
            <p:ph type="body" idx="1"/>
          </p:nvPr>
        </p:nvSpPr>
        <p:spPr/>
        <p:txBody>
          <a:bodyPr/>
          <a:lstStyle/>
          <a:p>
            <a:r>
              <a:rPr lang="en-US"/>
              <a:t>p</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78A230CB-1786-4E59-82EB-4CED3D41C6A8}" type="slidenum">
              <a:rPr lang="en-US" smtClean="0"/>
              <a:pPr>
                <a:defRPr/>
              </a:pPr>
              <a:t>28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3EC1B873-C276-4CD8-883F-9C8DD1F7A44D}" type="slidenum">
              <a:rPr lang="en-US" smtClean="0"/>
              <a:pPr>
                <a:defRPr/>
              </a:pPr>
              <a:t>29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p:spPr>
      </p:sp>
      <p:sp>
        <p:nvSpPr>
          <p:cNvPr id="164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0EA00867-5FD1-4ED8-ADD4-30AA5D366244}" type="slidenum">
              <a:rPr lang="en-US" smtClean="0"/>
              <a:pPr>
                <a:defRPr/>
              </a:pPr>
              <a:t>30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p:spPr>
      </p:sp>
      <p:sp>
        <p:nvSpPr>
          <p:cNvPr id="165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18928761-12B3-4658-A718-47B3BAC53DA1}" type="slidenum">
              <a:rPr lang="en-US" smtClean="0"/>
              <a:pPr>
                <a:defRPr/>
              </a:pPr>
              <a:t>57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F6D9DE1-B910-4E7D-A2B4-6D04B19018D5}" type="slidenum">
              <a:rPr lang="en-US"/>
              <a:pPr>
                <a:defRPr/>
              </a:pPr>
              <a:t>83</a:t>
            </a:fld>
            <a:endParaRPr lang="en-US"/>
          </a:p>
        </p:txBody>
      </p:sp>
      <p:sp>
        <p:nvSpPr>
          <p:cNvPr id="166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691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303767C-01C2-4064-B795-091364C81E73}" type="slidenum">
              <a:rPr lang="en-US"/>
              <a:pPr>
                <a:defRPr/>
              </a:pPr>
              <a:t>84</a:t>
            </a:fld>
            <a:endParaRPr lang="en-US"/>
          </a:p>
        </p:txBody>
      </p:sp>
      <p:sp>
        <p:nvSpPr>
          <p:cNvPr id="167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79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78798F6-164E-4714-97A5-0936750FADAE}" type="datetime1">
              <a:rPr lang="en-US" smtClean="0"/>
              <a:pPr/>
              <a:t>12/7/2013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D450CDF-0DEC-41A0-8A3C-17F6E3DF70CD}" type="datetime1">
              <a:rPr lang="en-US" smtClean="0"/>
              <a:pPr/>
              <a:t>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6F15528-21DE-4FAA-801E-634DDDAF4B2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1E4E4F-E948-40DC-9FF1-9AF44F5043D5}" type="datetime1">
              <a:rPr lang="en-US" smtClean="0"/>
              <a:pPr/>
              <a:t>12/7/2013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828800"/>
            <a:ext cx="7696200" cy="3657600"/>
          </a:xfrm>
        </p:spPr>
        <p:txBody>
          <a:bodyPr/>
          <a:lstStyle/>
          <a:p>
            <a:pPr lvl="0"/>
            <a:endParaRPr lang="en-GB" noProof="0"/>
          </a:p>
        </p:txBody>
      </p:sp>
      <p:sp>
        <p:nvSpPr>
          <p:cNvPr id="4" name="Date Placeholder 3"/>
          <p:cNvSpPr>
            <a:spLocks noGrp="1"/>
          </p:cNvSpPr>
          <p:nvPr>
            <p:ph type="dt" sz="half" idx="10"/>
          </p:nvPr>
        </p:nvSpPr>
        <p:spPr>
          <a:xfrm>
            <a:off x="1371600" y="6248400"/>
            <a:ext cx="1905000" cy="457200"/>
          </a:xfrm>
        </p:spPr>
        <p:txBody>
          <a:bodyPr/>
          <a:lstStyle>
            <a:lvl1pPr>
              <a:defRPr/>
            </a:lvl1pPr>
          </a:lstStyle>
          <a:p>
            <a:pPr>
              <a:defRPr/>
            </a:pPr>
            <a:fld id="{927F411A-5910-4793-A3C6-94AFAA4BB209}" type="datetime1">
              <a:rPr lang="en-US" smtClean="0"/>
              <a:pPr>
                <a:defRPr/>
              </a:pPr>
              <a:t>12/7/2013</a:t>
            </a:fld>
            <a:endParaRPr lang="en-US"/>
          </a:p>
        </p:txBody>
      </p:sp>
      <p:sp>
        <p:nvSpPr>
          <p:cNvPr id="5" name="Footer Placeholder 4"/>
          <p:cNvSpPr>
            <a:spLocks noGrp="1"/>
          </p:cNvSpPr>
          <p:nvPr>
            <p:ph type="ftr" sz="quarter" idx="11"/>
          </p:nvPr>
        </p:nvSpPr>
        <p:spPr>
          <a:xfrm>
            <a:off x="3556000" y="6248400"/>
            <a:ext cx="28956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718300" y="6248400"/>
            <a:ext cx="1905000" cy="457200"/>
          </a:xfrm>
        </p:spPr>
        <p:txBody>
          <a:bodyPr/>
          <a:lstStyle>
            <a:lvl1pPr>
              <a:defRPr/>
            </a:lvl1pPr>
          </a:lstStyle>
          <a:p>
            <a:pPr>
              <a:defRPr/>
            </a:pPr>
            <a:fld id="{44C63B93-452A-47A6-A5CC-F2ED053CF78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539AEE6-66F9-4C67-90DD-D2A3BA1062BE}" type="datetime1">
              <a:rPr lang="en-US" smtClean="0"/>
              <a:pPr/>
              <a:t>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F4B48F3F-E104-44AC-928F-9F1405E7D900}" type="datetime1">
              <a:rPr lang="en-US" smtClean="0"/>
              <a:pPr/>
              <a:t>12/7/2013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E768AB4E-B358-4E3D-B6C0-6E3C1718A14F}" type="datetime1">
              <a:rPr lang="en-US" smtClean="0"/>
              <a:pPr/>
              <a:t>12/7/2013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8531515-2E1F-4079-832F-AAEA5AAB608E}" type="datetime1">
              <a:rPr lang="en-US" smtClean="0"/>
              <a:pPr/>
              <a:t>12/7/2013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6F15528-21DE-4FAA-801E-634DDDAF4B2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59AF3CD-6F5B-4E7F-8B62-C3B47E4D4F23}" type="datetime1">
              <a:rPr lang="en-US" smtClean="0"/>
              <a:pPr/>
              <a:t>12/7/2013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730F8B9-A23D-4745-95E6-3194544514FC}" type="datetime1">
              <a:rPr lang="en-US" smtClean="0"/>
              <a:pPr/>
              <a:t>12/7/2013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0CE3A34A-A812-4894-8C32-4C60D80B784E}" type="datetime1">
              <a:rPr lang="en-US" smtClean="0"/>
              <a:pPr/>
              <a:t>12/7/2013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201493C1-7A0F-4318-833A-B54847B639EF}" type="datetime1">
              <a:rPr lang="en-US" smtClean="0"/>
              <a:pPr/>
              <a:t>12/7/2013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DF6D908-4C9B-4F69-BD87-9B8B31988010}" type="datetime1">
              <a:rPr lang="en-US" smtClean="0"/>
              <a:pPr/>
              <a:t>12/7/2013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1.wmf"/></Relationships>
</file>

<file path=ppt/slides/_rels/slide13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2.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3.wmf"/></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36.wmf"/></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16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16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37.wmf"/></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17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38.wmf"/></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819400"/>
            <a:ext cx="6400800" cy="1752600"/>
          </a:xfrm>
        </p:spPr>
        <p:txBody>
          <a:bodyPr/>
          <a:lstStyle/>
          <a:p>
            <a:r>
              <a:rPr lang="en-US" dirty="0" smtClean="0"/>
              <a:t>Muhammad Din </a:t>
            </a:r>
            <a:r>
              <a:rPr lang="en-US" dirty="0" err="1" smtClean="0"/>
              <a:t>Khalil</a:t>
            </a:r>
            <a:endParaRPr lang="en-US" dirty="0" smtClean="0"/>
          </a:p>
          <a:p>
            <a:r>
              <a:rPr lang="en-US" dirty="0" smtClean="0"/>
              <a:t>BBA lecturer</a:t>
            </a:r>
          </a:p>
          <a:p>
            <a:r>
              <a:rPr lang="en-US" dirty="0" err="1" smtClean="0"/>
              <a:t>Mashal</a:t>
            </a:r>
            <a:r>
              <a:rPr lang="en-US" dirty="0" smtClean="0"/>
              <a:t> Institute of Higher </a:t>
            </a:r>
            <a:r>
              <a:rPr lang="en-US" dirty="0" err="1" smtClean="0"/>
              <a:t>Educationde</a:t>
            </a:r>
            <a:endParaRPr lang="en-US" dirty="0"/>
          </a:p>
        </p:txBody>
      </p:sp>
      <p:sp>
        <p:nvSpPr>
          <p:cNvPr id="2" name="Title 1"/>
          <p:cNvSpPr>
            <a:spLocks noGrp="1"/>
          </p:cNvSpPr>
          <p:nvPr>
            <p:ph type="ctrTitle"/>
          </p:nvPr>
        </p:nvSpPr>
        <p:spPr/>
        <p:txBody>
          <a:bodyPr/>
          <a:lstStyle/>
          <a:p>
            <a:r>
              <a:rPr lang="en-US" dirty="0" smtClean="0"/>
              <a:t>Microeconomics</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Explanation of Marshall Definition</a:t>
            </a:r>
            <a:endParaRPr lang="en-US" dirty="0"/>
          </a:p>
        </p:txBody>
      </p:sp>
      <p:sp>
        <p:nvSpPr>
          <p:cNvPr id="3" name="Content Placeholder 2"/>
          <p:cNvSpPr>
            <a:spLocks noGrp="1"/>
          </p:cNvSpPr>
          <p:nvPr>
            <p:ph sz="quarter" idx="1"/>
          </p:nvPr>
        </p:nvSpPr>
        <p:spPr/>
        <p:txBody>
          <a:bodyPr>
            <a:normAutofit fontScale="92500" lnSpcReduction="10000"/>
          </a:bodyPr>
          <a:lstStyle/>
          <a:p>
            <a:pPr marL="457200" indent="-457200">
              <a:buFont typeface="+mj-lt"/>
              <a:buAutoNum type="arabicPeriod"/>
              <a:defRPr/>
            </a:pPr>
            <a:r>
              <a:rPr lang="en-US" sz="3200" b="1" kern="0" dirty="0" smtClean="0"/>
              <a:t>“Mankind in the ordinary business of life”</a:t>
            </a:r>
          </a:p>
          <a:p>
            <a:pPr marL="457200" indent="-457200">
              <a:defRPr/>
            </a:pPr>
            <a:r>
              <a:rPr lang="en-US" sz="2800" kern="0" dirty="0" smtClean="0"/>
              <a:t>It means common man who lives in society and we will study common way of life</a:t>
            </a:r>
            <a:endParaRPr lang="en-US" sz="3200" b="1" kern="0" dirty="0" smtClean="0"/>
          </a:p>
          <a:p>
            <a:pPr marL="457200" indent="-457200">
              <a:defRPr/>
            </a:pPr>
            <a:r>
              <a:rPr lang="en-US" sz="3200" b="1" kern="0" dirty="0" smtClean="0"/>
              <a:t>2.  “Part of individual and social action”</a:t>
            </a:r>
          </a:p>
          <a:p>
            <a:pPr marL="457200" indent="-457200">
              <a:defRPr/>
            </a:pPr>
            <a:r>
              <a:rPr lang="en-US" sz="2800" kern="0" dirty="0" smtClean="0"/>
              <a:t>It studies a single person as well as common way of life of society.</a:t>
            </a:r>
            <a:endParaRPr lang="en-US" sz="3200" b="1" kern="0" dirty="0" smtClean="0"/>
          </a:p>
          <a:p>
            <a:pPr marL="457200" indent="-457200">
              <a:defRPr/>
            </a:pPr>
            <a:r>
              <a:rPr lang="en-US" sz="3200" b="1" kern="0" dirty="0" smtClean="0"/>
              <a:t>3. “Material requisites of wellbeing” </a:t>
            </a:r>
          </a:p>
          <a:p>
            <a:pPr marL="457200" indent="-457200">
              <a:defRPr/>
            </a:pPr>
            <a:r>
              <a:rPr lang="en-US" sz="2800" kern="0" dirty="0" smtClean="0"/>
              <a:t>It shows general needs of people or society such as food, cloth, shoes etc</a:t>
            </a:r>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a:defRPr/>
            </a:pPr>
            <a:r>
              <a:rPr lang="en-US"/>
              <a:t>Explanation </a:t>
            </a:r>
          </a:p>
        </p:txBody>
      </p:sp>
      <p:sp>
        <p:nvSpPr>
          <p:cNvPr id="128003" name="Rectangle 3"/>
          <p:cNvSpPr>
            <a:spLocks noGrp="1" noChangeArrowheads="1"/>
          </p:cNvSpPr>
          <p:nvPr>
            <p:ph type="body" idx="1"/>
          </p:nvPr>
        </p:nvSpPr>
        <p:spPr>
          <a:xfrm>
            <a:off x="301625" y="1527175"/>
            <a:ext cx="8504238" cy="4572000"/>
          </a:xfrm>
        </p:spPr>
        <p:txBody>
          <a:bodyPr/>
          <a:lstStyle/>
          <a:p>
            <a:r>
              <a:rPr lang="en-US" smtClean="0"/>
              <a:t>In the above diagram, we see that by adding both the Ben’s supply and Jerry’s supply makes the total market Supply in the market.</a:t>
            </a:r>
          </a:p>
          <a:p>
            <a:r>
              <a:rPr lang="en-US" smtClean="0"/>
              <a:t>The market supply is found by adding horizontally the individual supply curves. At a price of $2, Ben supplies 3 ice-cream cones and Jerry supplies 4 ice-cream comes. The quantity supplied in the market at this price. </a:t>
            </a:r>
          </a:p>
        </p:txBody>
      </p:sp>
      <p:sp>
        <p:nvSpPr>
          <p:cNvPr id="7" name="Slide Number Placeholder 6"/>
          <p:cNvSpPr>
            <a:spLocks noGrp="1"/>
          </p:cNvSpPr>
          <p:nvPr>
            <p:ph type="sldNum" sz="quarter" idx="12"/>
          </p:nvPr>
        </p:nvSpPr>
        <p:spPr/>
        <p:txBody>
          <a:bodyPr/>
          <a:lstStyle/>
          <a:p>
            <a:pPr>
              <a:defRPr/>
            </a:pPr>
            <a:fld id="{6DEF30FC-878E-4079-B5AD-147688E002FA}" type="slidenum">
              <a:rPr lang="en-US" smtClean="0"/>
              <a:pPr>
                <a:defRPr/>
              </a:pPr>
              <a:t>100</a:t>
            </a:fld>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SHIFTS IN THE SUPPLY CURVE</a:t>
            </a:r>
            <a:endParaRPr lang="en-GB" dirty="0"/>
          </a:p>
        </p:txBody>
      </p:sp>
      <p:sp>
        <p:nvSpPr>
          <p:cNvPr id="129027" name="Content Placeholder 2"/>
          <p:cNvSpPr>
            <a:spLocks noGrp="1"/>
          </p:cNvSpPr>
          <p:nvPr>
            <p:ph sz="quarter" idx="1"/>
          </p:nvPr>
        </p:nvSpPr>
        <p:spPr>
          <a:xfrm>
            <a:off x="301625" y="1527175"/>
            <a:ext cx="8504238" cy="4572000"/>
          </a:xfrm>
        </p:spPr>
        <p:txBody>
          <a:bodyPr/>
          <a:lstStyle/>
          <a:p>
            <a:r>
              <a:rPr lang="en-US" smtClean="0"/>
              <a:t>Any change that raises the quantity that sellers wish to produce at a given price shifts the supply curve to the right. </a:t>
            </a:r>
          </a:p>
          <a:p>
            <a:r>
              <a:rPr lang="en-US" smtClean="0"/>
              <a:t>Any change that lowers the quantity that sellers wish to produce at a given price shifts the supply curve to the left.</a:t>
            </a:r>
            <a:endParaRPr lang="en-GB" smtClean="0"/>
          </a:p>
        </p:txBody>
      </p:sp>
      <p:sp>
        <p:nvSpPr>
          <p:cNvPr id="5" name="Slide Number Placeholder 4"/>
          <p:cNvSpPr>
            <a:spLocks noGrp="1"/>
          </p:cNvSpPr>
          <p:nvPr>
            <p:ph type="sldNum" sz="quarter" idx="12"/>
          </p:nvPr>
        </p:nvSpPr>
        <p:spPr/>
        <p:txBody>
          <a:bodyPr/>
          <a:lstStyle/>
          <a:p>
            <a:pPr>
              <a:defRPr/>
            </a:pPr>
            <a:fld id="{45003153-0D61-4282-B2D8-66237F22F8A2}" type="slidenum">
              <a:rPr lang="en-US" smtClean="0"/>
              <a:pPr>
                <a:defRPr/>
              </a:pPr>
              <a:t>101</a:t>
            </a:fld>
            <a:endParaRPr lang="en-US" dirty="0"/>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GB"/>
          </a:p>
        </p:txBody>
      </p:sp>
      <p:pic>
        <p:nvPicPr>
          <p:cNvPr id="130051" name="Picture 2"/>
          <p:cNvPicPr>
            <a:picLocks noGrp="1" noChangeAspect="1" noChangeArrowheads="1"/>
          </p:cNvPicPr>
          <p:nvPr>
            <p:ph sz="quarter" idx="1"/>
          </p:nvPr>
        </p:nvPicPr>
        <p:blipFill>
          <a:blip r:embed="rId2"/>
          <a:srcRect/>
          <a:stretch>
            <a:fillRect/>
          </a:stretch>
        </p:blipFill>
        <p:spPr>
          <a:xfrm>
            <a:off x="185738" y="152400"/>
            <a:ext cx="8958262" cy="6673850"/>
          </a:xfrm>
          <a:noFill/>
        </p:spPr>
      </p:pic>
      <p:sp>
        <p:nvSpPr>
          <p:cNvPr id="5" name="Slide Number Placeholder 4"/>
          <p:cNvSpPr>
            <a:spLocks noGrp="1"/>
          </p:cNvSpPr>
          <p:nvPr>
            <p:ph type="sldNum" sz="quarter" idx="12"/>
          </p:nvPr>
        </p:nvSpPr>
        <p:spPr/>
        <p:txBody>
          <a:bodyPr/>
          <a:lstStyle/>
          <a:p>
            <a:pPr>
              <a:defRPr/>
            </a:pPr>
            <a:fld id="{3929D1C0-F797-4849-A1E9-1D1B0A878C29}" type="slidenum">
              <a:rPr lang="en-US" smtClean="0"/>
              <a:pPr>
                <a:defRPr/>
              </a:pPr>
              <a:t>102</a:t>
            </a:fld>
            <a:endParaRPr lang="en-US" dirty="0"/>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GB"/>
          </a:p>
        </p:txBody>
      </p:sp>
      <p:pic>
        <p:nvPicPr>
          <p:cNvPr id="131075" name="Picture 2"/>
          <p:cNvPicPr>
            <a:picLocks noGrp="1" noChangeAspect="1" noChangeArrowheads="1"/>
          </p:cNvPicPr>
          <p:nvPr>
            <p:ph sz="quarter" idx="1"/>
          </p:nvPr>
        </p:nvPicPr>
        <p:blipFill>
          <a:blip r:embed="rId2"/>
          <a:srcRect/>
          <a:stretch>
            <a:fillRect/>
          </a:stretch>
        </p:blipFill>
        <p:spPr>
          <a:xfrm>
            <a:off x="169863" y="381000"/>
            <a:ext cx="8991600" cy="6172200"/>
          </a:xfrm>
          <a:noFill/>
        </p:spPr>
      </p:pic>
      <p:sp>
        <p:nvSpPr>
          <p:cNvPr id="5" name="Slide Number Placeholder 4"/>
          <p:cNvSpPr>
            <a:spLocks noGrp="1"/>
          </p:cNvSpPr>
          <p:nvPr>
            <p:ph type="sldNum" sz="quarter" idx="12"/>
          </p:nvPr>
        </p:nvSpPr>
        <p:spPr/>
        <p:txBody>
          <a:bodyPr/>
          <a:lstStyle/>
          <a:p>
            <a:pPr>
              <a:defRPr/>
            </a:pPr>
            <a:fld id="{23F8AC43-E864-43E1-BEB9-264F5A635697}" type="slidenum">
              <a:rPr lang="en-US" smtClean="0"/>
              <a:pPr>
                <a:defRPr/>
              </a:pPr>
              <a:t>103</a:t>
            </a:fld>
            <a:endParaRPr lang="en-US" dirty="0"/>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QUICK QUIZ</a:t>
            </a:r>
            <a:endParaRPr lang="en-GB" dirty="0"/>
          </a:p>
        </p:txBody>
      </p:sp>
      <p:sp>
        <p:nvSpPr>
          <p:cNvPr id="132099" name="Content Placeholder 2"/>
          <p:cNvSpPr>
            <a:spLocks noGrp="1"/>
          </p:cNvSpPr>
          <p:nvPr>
            <p:ph sz="quarter" idx="1"/>
          </p:nvPr>
        </p:nvSpPr>
        <p:spPr>
          <a:xfrm>
            <a:off x="301625" y="1527175"/>
            <a:ext cx="8504238" cy="4572000"/>
          </a:xfrm>
        </p:spPr>
        <p:txBody>
          <a:bodyPr/>
          <a:lstStyle/>
          <a:p>
            <a:r>
              <a:rPr lang="en-US" smtClean="0"/>
              <a:t>List the determinants of the quantity of pizza supplied.</a:t>
            </a:r>
          </a:p>
          <a:p>
            <a:r>
              <a:rPr lang="en-US" smtClean="0"/>
              <a:t>Make up an example of a supply schedule for pizza, and graph the implied </a:t>
            </a:r>
          </a:p>
          <a:p>
            <a:r>
              <a:rPr lang="en-US" smtClean="0"/>
              <a:t>Supply curve. </a:t>
            </a:r>
          </a:p>
          <a:p>
            <a:r>
              <a:rPr lang="en-US" smtClean="0"/>
              <a:t>Give an example of something that would shift this supply  curve. </a:t>
            </a:r>
          </a:p>
          <a:p>
            <a:r>
              <a:rPr lang="en-US" smtClean="0"/>
              <a:t>Would a change in the price of pizza shift this supply curve?</a:t>
            </a:r>
            <a:endParaRPr lang="en-GB" smtClean="0"/>
          </a:p>
        </p:txBody>
      </p:sp>
      <p:sp>
        <p:nvSpPr>
          <p:cNvPr id="5" name="Slide Number Placeholder 4"/>
          <p:cNvSpPr>
            <a:spLocks noGrp="1"/>
          </p:cNvSpPr>
          <p:nvPr>
            <p:ph type="sldNum" sz="quarter" idx="12"/>
          </p:nvPr>
        </p:nvSpPr>
        <p:spPr/>
        <p:txBody>
          <a:bodyPr/>
          <a:lstStyle/>
          <a:p>
            <a:pPr>
              <a:defRPr/>
            </a:pPr>
            <a:fld id="{D37C7A5B-FA81-4C6E-BC6D-D5F5D992FD5B}" type="slidenum">
              <a:rPr lang="en-US" smtClean="0"/>
              <a:pPr>
                <a:defRPr/>
              </a:pPr>
              <a:t>104</a:t>
            </a:fld>
            <a:endParaRPr lang="en-US" dirty="0"/>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73B1775D-0E58-4E30-8916-A62AC196570F}" type="slidenum">
              <a:rPr lang="en-US" altLang="en-US"/>
              <a:pPr>
                <a:defRPr/>
              </a:pPr>
              <a:t>105</a:t>
            </a:fld>
            <a:endParaRPr lang="en-US" altLang="en-US"/>
          </a:p>
        </p:txBody>
      </p:sp>
      <p:sp>
        <p:nvSpPr>
          <p:cNvPr id="76806" name="Rectangle 6"/>
          <p:cNvSpPr>
            <a:spLocks noGrp="1" noChangeArrowheads="1"/>
          </p:cNvSpPr>
          <p:nvPr>
            <p:ph type="title"/>
          </p:nvPr>
        </p:nvSpPr>
        <p:spPr/>
        <p:txBody>
          <a:bodyPr/>
          <a:lstStyle/>
          <a:p>
            <a:pPr>
              <a:defRPr/>
            </a:pPr>
            <a:endParaRPr lang="en-US"/>
          </a:p>
        </p:txBody>
      </p:sp>
      <p:sp>
        <p:nvSpPr>
          <p:cNvPr id="133125" name="Rectangle 7"/>
          <p:cNvSpPr>
            <a:spLocks noGrp="1" noChangeArrowheads="1"/>
          </p:cNvSpPr>
          <p:nvPr>
            <p:ph type="body" idx="1"/>
          </p:nvPr>
        </p:nvSpPr>
        <p:spPr>
          <a:xfrm>
            <a:off x="301625" y="1527175"/>
            <a:ext cx="8504238" cy="4572000"/>
          </a:xfrm>
        </p:spPr>
        <p:txBody>
          <a:bodyPr/>
          <a:lstStyle/>
          <a:p>
            <a:r>
              <a:rPr lang="en-US" smtClean="0"/>
              <a:t>The above table lists the variables that can influence to quantity supplied in a market. Notice the special role that price plays:  A change in  price represents a movement along the supply curve, whereas a change in one of the other variables shifts the supply curve. </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xfrm>
            <a:off x="6553200" y="6243638"/>
            <a:ext cx="2133600" cy="457200"/>
          </a:xfrm>
        </p:spPr>
        <p:txBody>
          <a:bodyPr/>
          <a:lstStyle/>
          <a:p>
            <a:pPr>
              <a:defRPr/>
            </a:pPr>
            <a:fld id="{0A5EB6B4-2E7D-4C7D-AA4C-7679E03944DA}" type="slidenum">
              <a:rPr lang="en-US" altLang="en-US"/>
              <a:pPr>
                <a:defRPr/>
              </a:pPr>
              <a:t>106</a:t>
            </a:fld>
            <a:endParaRPr lang="en-US" altLang="en-US"/>
          </a:p>
        </p:txBody>
      </p:sp>
      <p:sp>
        <p:nvSpPr>
          <p:cNvPr id="134148" name="Rectangle 4"/>
          <p:cNvSpPr>
            <a:spLocks noGrp="1" noChangeArrowheads="1"/>
          </p:cNvSpPr>
          <p:nvPr>
            <p:ph type="ctrTitle"/>
          </p:nvPr>
        </p:nvSpPr>
        <p:spPr/>
        <p:txBody>
          <a:bodyPr/>
          <a:lstStyle/>
          <a:p>
            <a:r>
              <a:rPr lang="en-US" b="1" i="1" smtClean="0"/>
              <a:t>Supply and Demand Together</a:t>
            </a:r>
          </a:p>
        </p:txBody>
      </p:sp>
      <p:sp>
        <p:nvSpPr>
          <p:cNvPr id="75783" name="Rectangle 7"/>
          <p:cNvSpPr>
            <a:spLocks noGrp="1" noChangeArrowheads="1"/>
          </p:cNvSpPr>
          <p:nvPr>
            <p:ph type="subTitle" idx="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C880956-9910-48F1-A18B-4AF2BB0B4F6F}" type="slidenum">
              <a:rPr lang="en-US" altLang="en-US"/>
              <a:pPr>
                <a:defRPr/>
              </a:pPr>
              <a:t>107</a:t>
            </a:fld>
            <a:endParaRPr lang="en-US" altLang="en-US"/>
          </a:p>
        </p:txBody>
      </p:sp>
      <p:sp>
        <p:nvSpPr>
          <p:cNvPr id="84994" name="Rectangle 2"/>
          <p:cNvSpPr>
            <a:spLocks noGrp="1" noChangeArrowheads="1"/>
          </p:cNvSpPr>
          <p:nvPr>
            <p:ph type="title"/>
          </p:nvPr>
        </p:nvSpPr>
        <p:spPr/>
        <p:txBody>
          <a:bodyPr/>
          <a:lstStyle/>
          <a:p>
            <a:pPr>
              <a:defRPr/>
            </a:pPr>
            <a:r>
              <a:rPr lang="en-US"/>
              <a:t>Equilibrium </a:t>
            </a:r>
          </a:p>
        </p:txBody>
      </p:sp>
      <p:sp>
        <p:nvSpPr>
          <p:cNvPr id="135173" name="Rectangle 3"/>
          <p:cNvSpPr>
            <a:spLocks noGrp="1" noChangeArrowheads="1"/>
          </p:cNvSpPr>
          <p:nvPr>
            <p:ph type="body" idx="1"/>
          </p:nvPr>
        </p:nvSpPr>
        <p:spPr>
          <a:xfrm>
            <a:off x="301625" y="1527175"/>
            <a:ext cx="8504238" cy="4572000"/>
          </a:xfrm>
        </p:spPr>
        <p:txBody>
          <a:bodyPr/>
          <a:lstStyle/>
          <a:p>
            <a:r>
              <a:rPr lang="en-US" smtClean="0"/>
              <a:t>Equilibrium is a situation in which supply and demand have been brought into balance.</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7568D8DE-7472-4766-AA19-B6670C0A4752}" type="slidenum">
              <a:rPr lang="en-US" altLang="en-US"/>
              <a:pPr>
                <a:defRPr/>
              </a:pPr>
              <a:t>108</a:t>
            </a:fld>
            <a:endParaRPr lang="en-US" altLang="en-US"/>
          </a:p>
        </p:txBody>
      </p:sp>
      <p:sp>
        <p:nvSpPr>
          <p:cNvPr id="86018" name="Rectangle 2"/>
          <p:cNvSpPr>
            <a:spLocks noGrp="1" noChangeArrowheads="1"/>
          </p:cNvSpPr>
          <p:nvPr>
            <p:ph type="title"/>
          </p:nvPr>
        </p:nvSpPr>
        <p:spPr/>
        <p:txBody>
          <a:bodyPr/>
          <a:lstStyle/>
          <a:p>
            <a:pPr>
              <a:defRPr/>
            </a:pPr>
            <a:r>
              <a:rPr lang="en-US"/>
              <a:t>Equilibrium price</a:t>
            </a:r>
          </a:p>
        </p:txBody>
      </p:sp>
      <p:sp>
        <p:nvSpPr>
          <p:cNvPr id="136197" name="Rectangle 3"/>
          <p:cNvSpPr>
            <a:spLocks noGrp="1" noChangeArrowheads="1"/>
          </p:cNvSpPr>
          <p:nvPr>
            <p:ph type="body" idx="1"/>
          </p:nvPr>
        </p:nvSpPr>
        <p:spPr>
          <a:xfrm>
            <a:off x="301625" y="1527175"/>
            <a:ext cx="8504238" cy="4572000"/>
          </a:xfrm>
        </p:spPr>
        <p:txBody>
          <a:bodyPr/>
          <a:lstStyle/>
          <a:p>
            <a:r>
              <a:rPr lang="en-US" smtClean="0"/>
              <a:t>The price that  balances supply and demand is known as equilibrium price. This is the price at which the buyer and seller agrees.</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0C445E0-4415-43C4-B092-C83D5208F929}" type="slidenum">
              <a:rPr lang="en-US" altLang="en-US"/>
              <a:pPr>
                <a:defRPr/>
              </a:pPr>
              <a:t>109</a:t>
            </a:fld>
            <a:endParaRPr lang="en-US" altLang="en-US"/>
          </a:p>
        </p:txBody>
      </p:sp>
      <p:sp>
        <p:nvSpPr>
          <p:cNvPr id="87042" name="Rectangle 2"/>
          <p:cNvSpPr>
            <a:spLocks noGrp="1" noChangeArrowheads="1"/>
          </p:cNvSpPr>
          <p:nvPr>
            <p:ph type="title"/>
          </p:nvPr>
        </p:nvSpPr>
        <p:spPr/>
        <p:txBody>
          <a:bodyPr/>
          <a:lstStyle/>
          <a:p>
            <a:pPr>
              <a:defRPr/>
            </a:pPr>
            <a:r>
              <a:rPr lang="en-US"/>
              <a:t>Equilibrium quantity	</a:t>
            </a:r>
          </a:p>
        </p:txBody>
      </p:sp>
      <p:sp>
        <p:nvSpPr>
          <p:cNvPr id="137221" name="Rectangle 3"/>
          <p:cNvSpPr>
            <a:spLocks noGrp="1" noChangeArrowheads="1"/>
          </p:cNvSpPr>
          <p:nvPr>
            <p:ph type="body" idx="1"/>
          </p:nvPr>
        </p:nvSpPr>
        <p:spPr>
          <a:xfrm>
            <a:off x="301625" y="1527175"/>
            <a:ext cx="8504238" cy="4572000"/>
          </a:xfrm>
        </p:spPr>
        <p:txBody>
          <a:bodyPr/>
          <a:lstStyle/>
          <a:p>
            <a:r>
              <a:rPr lang="en-US" smtClean="0"/>
              <a:t>The quantity supplied and the quantity demanded at a specific price is called as equilibrium quantity.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Criticism Over Marshall Definition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
        <p:nvSpPr>
          <p:cNvPr id="5" name="Content Placeholder 4"/>
          <p:cNvSpPr>
            <a:spLocks noGrp="1"/>
          </p:cNvSpPr>
          <p:nvPr>
            <p:ph sz="quarter" idx="1"/>
          </p:nvPr>
        </p:nvSpPr>
        <p:spPr/>
        <p:txBody>
          <a:bodyPr>
            <a:normAutofit lnSpcReduction="10000"/>
          </a:bodyPr>
          <a:lstStyle/>
          <a:p>
            <a:pPr>
              <a:lnSpc>
                <a:spcPct val="80000"/>
              </a:lnSpc>
            </a:pPr>
            <a:r>
              <a:rPr lang="en-US" sz="2800" dirty="0" smtClean="0">
                <a:latin typeface="Times New Roman" pitchFamily="18" charset="0"/>
                <a:cs typeface="Times New Roman" pitchFamily="18" charset="0"/>
              </a:rPr>
              <a:t>Prof. L. Robbins a British Economist criticize the Idea regarding the definition of Economics given by Marshal.</a:t>
            </a:r>
          </a:p>
          <a:p>
            <a:pPr marL="514350" indent="-514350">
              <a:lnSpc>
                <a:spcPct val="80000"/>
              </a:lnSpc>
              <a:buFont typeface="+mj-lt"/>
              <a:buAutoNum type="arabicPeriod"/>
            </a:pPr>
            <a:r>
              <a:rPr lang="en-US" sz="2800" dirty="0" smtClean="0">
                <a:latin typeface="Times New Roman" pitchFamily="18" charset="0"/>
                <a:cs typeface="Times New Roman" pitchFamily="18" charset="0"/>
              </a:rPr>
              <a:t>The first criticism from Robbins side was that the definition given by Marshal is impractical. According to Robbins this definition is theoretically correct but have no applied side.</a:t>
            </a:r>
          </a:p>
          <a:p>
            <a:pPr marL="514350" indent="-514350">
              <a:lnSpc>
                <a:spcPct val="80000"/>
              </a:lnSpc>
              <a:buFont typeface="+mj-lt"/>
              <a:buAutoNum type="arabicPeriod"/>
            </a:pPr>
            <a:r>
              <a:rPr lang="en-US" sz="2800" dirty="0" smtClean="0">
                <a:latin typeface="Times New Roman" pitchFamily="18" charset="0"/>
                <a:cs typeface="Times New Roman" pitchFamily="18" charset="0"/>
              </a:rPr>
              <a:t> Another criticism was that </a:t>
            </a:r>
            <a:r>
              <a:rPr lang="en-US" sz="2800" smtClean="0">
                <a:latin typeface="Times New Roman" pitchFamily="18" charset="0"/>
                <a:cs typeface="Times New Roman" pitchFamily="18" charset="0"/>
              </a:rPr>
              <a:t>he narrow's </a:t>
            </a:r>
            <a:r>
              <a:rPr lang="en-US" sz="2800" dirty="0" smtClean="0">
                <a:latin typeface="Times New Roman" pitchFamily="18" charset="0"/>
                <a:cs typeface="Times New Roman" pitchFamily="18" charset="0"/>
              </a:rPr>
              <a:t>down the scope of Economics.</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According to Robbins the definition of Economics given by Alfred Marshal needs value judgment and based on subjective evaluation that’s why not a valid definition anymore. </a:t>
            </a:r>
          </a:p>
          <a:p>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E822F624-5244-43DA-A149-1B548AAF1FB7}" type="slidenum">
              <a:rPr lang="en-US" altLang="en-US"/>
              <a:pPr>
                <a:defRPr/>
              </a:pPr>
              <a:t>110</a:t>
            </a:fld>
            <a:endParaRPr lang="en-US" altLang="en-US"/>
          </a:p>
        </p:txBody>
      </p:sp>
      <p:pic>
        <p:nvPicPr>
          <p:cNvPr id="138244" name="Picture 4" descr="Demand and supply together"/>
          <p:cNvPicPr>
            <a:picLocks noChangeAspect="1" noChangeArrowheads="1"/>
          </p:cNvPicPr>
          <p:nvPr/>
        </p:nvPicPr>
        <p:blipFill>
          <a:blip r:embed="rId2"/>
          <a:srcRect/>
          <a:stretch>
            <a:fillRect/>
          </a:stretch>
        </p:blipFill>
        <p:spPr bwMode="auto">
          <a:xfrm>
            <a:off x="676275" y="871538"/>
            <a:ext cx="7791450" cy="5114925"/>
          </a:xfrm>
          <a:prstGeom prst="rect">
            <a:avLst/>
          </a:prstGeom>
          <a:noFill/>
          <a:ln w="9525">
            <a:noFill/>
            <a:miter lim="800000"/>
            <a:headEnd/>
            <a:tailEnd/>
          </a:ln>
        </p:spPr>
      </p:pic>
      <p:pic>
        <p:nvPicPr>
          <p:cNvPr id="138245" name="Picture 5"/>
          <p:cNvPicPr>
            <a:picLocks noChangeAspect="1" noChangeArrowheads="1"/>
          </p:cNvPicPr>
          <p:nvPr/>
        </p:nvPicPr>
        <p:blipFill>
          <a:blip r:embed="rId3"/>
          <a:srcRect/>
          <a:stretch>
            <a:fillRect/>
          </a:stretch>
        </p:blipFill>
        <p:spPr bwMode="auto">
          <a:xfrm>
            <a:off x="0" y="127000"/>
            <a:ext cx="8915400" cy="627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9D6F771-9A02-4918-9A0D-B80020446AAA}" type="slidenum">
              <a:rPr lang="en-US" altLang="en-US"/>
              <a:pPr>
                <a:defRPr/>
              </a:pPr>
              <a:t>111</a:t>
            </a:fld>
            <a:endParaRPr lang="en-US" altLang="en-US"/>
          </a:p>
        </p:txBody>
      </p:sp>
      <p:sp>
        <p:nvSpPr>
          <p:cNvPr id="89090" name="Rectangle 2"/>
          <p:cNvSpPr>
            <a:spLocks noGrp="1" noChangeArrowheads="1"/>
          </p:cNvSpPr>
          <p:nvPr>
            <p:ph type="title"/>
          </p:nvPr>
        </p:nvSpPr>
        <p:spPr/>
        <p:txBody>
          <a:bodyPr/>
          <a:lstStyle/>
          <a:p>
            <a:pPr>
              <a:defRPr/>
            </a:pPr>
            <a:r>
              <a:rPr lang="en-US"/>
              <a:t>Explanation</a:t>
            </a:r>
          </a:p>
        </p:txBody>
      </p:sp>
      <p:sp>
        <p:nvSpPr>
          <p:cNvPr id="139269" name="Rectangle 3"/>
          <p:cNvSpPr>
            <a:spLocks noGrp="1" noChangeArrowheads="1"/>
          </p:cNvSpPr>
          <p:nvPr>
            <p:ph type="body" idx="1"/>
          </p:nvPr>
        </p:nvSpPr>
        <p:spPr>
          <a:xfrm>
            <a:off x="301625" y="1527175"/>
            <a:ext cx="8504238" cy="4572000"/>
          </a:xfrm>
        </p:spPr>
        <p:txBody>
          <a:bodyPr/>
          <a:lstStyle/>
          <a:p>
            <a:r>
              <a:rPr lang="en-US" smtClean="0"/>
              <a:t>The Equilibrium of supply and demand takes place at $2 at which the ice-cream cones supplied and demanded is 7cones. </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8D8C1599-5B46-47A2-A2B8-23716246933E}" type="slidenum">
              <a:rPr lang="en-US" altLang="en-US"/>
              <a:pPr>
                <a:defRPr/>
              </a:pPr>
              <a:t>112</a:t>
            </a:fld>
            <a:endParaRPr lang="en-US" altLang="en-US"/>
          </a:p>
        </p:txBody>
      </p:sp>
      <p:sp>
        <p:nvSpPr>
          <p:cNvPr id="90114" name="Rectangle 2"/>
          <p:cNvSpPr>
            <a:spLocks noGrp="1" noChangeArrowheads="1"/>
          </p:cNvSpPr>
          <p:nvPr>
            <p:ph type="title"/>
          </p:nvPr>
        </p:nvSpPr>
        <p:spPr/>
        <p:txBody>
          <a:bodyPr/>
          <a:lstStyle/>
          <a:p>
            <a:pPr>
              <a:defRPr/>
            </a:pPr>
            <a:r>
              <a:rPr lang="en-US"/>
              <a:t>Surplus</a:t>
            </a:r>
          </a:p>
        </p:txBody>
      </p:sp>
      <p:sp>
        <p:nvSpPr>
          <p:cNvPr id="140293" name="Rectangle 3"/>
          <p:cNvSpPr>
            <a:spLocks noGrp="1" noChangeArrowheads="1"/>
          </p:cNvSpPr>
          <p:nvPr>
            <p:ph type="body" idx="1"/>
          </p:nvPr>
        </p:nvSpPr>
        <p:spPr>
          <a:xfrm>
            <a:off x="301625" y="1527175"/>
            <a:ext cx="8504238" cy="4572000"/>
          </a:xfrm>
        </p:spPr>
        <p:txBody>
          <a:bodyPr/>
          <a:lstStyle/>
          <a:p>
            <a:r>
              <a:rPr lang="en-US" smtClean="0"/>
              <a:t>A situation in which quantity supplied is greater than quantity demanded.</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2B17337-D268-48DB-8D52-889116E42033}" type="slidenum">
              <a:rPr lang="en-US" altLang="en-US"/>
              <a:pPr>
                <a:defRPr/>
              </a:pPr>
              <a:t>113</a:t>
            </a:fld>
            <a:endParaRPr lang="en-US" altLang="en-US"/>
          </a:p>
        </p:txBody>
      </p:sp>
      <p:sp>
        <p:nvSpPr>
          <p:cNvPr id="91138" name="Rectangle 2"/>
          <p:cNvSpPr>
            <a:spLocks noGrp="1" noChangeArrowheads="1"/>
          </p:cNvSpPr>
          <p:nvPr>
            <p:ph type="title"/>
          </p:nvPr>
        </p:nvSpPr>
        <p:spPr/>
        <p:txBody>
          <a:bodyPr/>
          <a:lstStyle/>
          <a:p>
            <a:pPr>
              <a:defRPr/>
            </a:pPr>
            <a:r>
              <a:rPr lang="en-US"/>
              <a:t>Shortage</a:t>
            </a:r>
          </a:p>
        </p:txBody>
      </p:sp>
      <p:sp>
        <p:nvSpPr>
          <p:cNvPr id="141317" name="Rectangle 3"/>
          <p:cNvSpPr>
            <a:spLocks noGrp="1" noChangeArrowheads="1"/>
          </p:cNvSpPr>
          <p:nvPr>
            <p:ph type="body" idx="1"/>
          </p:nvPr>
        </p:nvSpPr>
        <p:spPr>
          <a:xfrm>
            <a:off x="301625" y="1527175"/>
            <a:ext cx="8504238" cy="4572000"/>
          </a:xfrm>
        </p:spPr>
        <p:txBody>
          <a:bodyPr/>
          <a:lstStyle/>
          <a:p>
            <a:r>
              <a:rPr lang="en-US" smtClean="0"/>
              <a:t>Shortage is a situation in which quantity demanded is greater than quantity supplied.</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5815400-100A-4491-AB6D-3DA9F6A56EEF}" type="slidenum">
              <a:rPr lang="en-US" altLang="en-US"/>
              <a:pPr>
                <a:defRPr/>
              </a:pPr>
              <a:t>114</a:t>
            </a:fld>
            <a:endParaRPr lang="en-US" altLang="en-US"/>
          </a:p>
        </p:txBody>
      </p:sp>
      <p:sp>
        <p:nvSpPr>
          <p:cNvPr id="92162" name="Rectangle 2"/>
          <p:cNvSpPr>
            <a:spLocks noGrp="1" noChangeArrowheads="1"/>
          </p:cNvSpPr>
          <p:nvPr>
            <p:ph type="title"/>
          </p:nvPr>
        </p:nvSpPr>
        <p:spPr/>
        <p:txBody>
          <a:bodyPr/>
          <a:lstStyle/>
          <a:p>
            <a:pPr>
              <a:defRPr/>
            </a:pPr>
            <a:r>
              <a:rPr lang="en-US"/>
              <a:t>Law of supply and demand</a:t>
            </a:r>
          </a:p>
        </p:txBody>
      </p:sp>
      <p:sp>
        <p:nvSpPr>
          <p:cNvPr id="142341" name="Rectangle 3"/>
          <p:cNvSpPr>
            <a:spLocks noGrp="1" noChangeArrowheads="1"/>
          </p:cNvSpPr>
          <p:nvPr>
            <p:ph type="body" idx="1"/>
          </p:nvPr>
        </p:nvSpPr>
        <p:spPr>
          <a:xfrm>
            <a:off x="301625" y="1527175"/>
            <a:ext cx="8504238" cy="4572000"/>
          </a:xfrm>
        </p:spPr>
        <p:txBody>
          <a:bodyPr/>
          <a:lstStyle/>
          <a:p>
            <a:r>
              <a:rPr lang="en-US" smtClean="0"/>
              <a:t>The claim that the price of any good adjusts to bring the supply and demand for that food into balance. </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7FA381C0-88A9-4162-B171-FD8603E1CD7F}" type="slidenum">
              <a:rPr lang="en-US" altLang="en-US"/>
              <a:pPr>
                <a:defRPr/>
              </a:pPr>
              <a:t>115</a:t>
            </a:fld>
            <a:endParaRPr lang="en-US" altLang="en-US"/>
          </a:p>
        </p:txBody>
      </p:sp>
      <p:sp>
        <p:nvSpPr>
          <p:cNvPr id="93190" name="Rectangle 6"/>
          <p:cNvSpPr>
            <a:spLocks noGrp="1" noChangeArrowheads="1"/>
          </p:cNvSpPr>
          <p:nvPr>
            <p:ph type="title"/>
          </p:nvPr>
        </p:nvSpPr>
        <p:spPr/>
        <p:txBody>
          <a:bodyPr>
            <a:normAutofit fontScale="90000"/>
          </a:bodyPr>
          <a:lstStyle/>
          <a:p>
            <a:pPr>
              <a:defRPr/>
            </a:pPr>
            <a:r>
              <a:rPr lang="en-US" sz="3800"/>
              <a:t>Three  steps of Analyzing Changes in Equilibrium.</a:t>
            </a:r>
          </a:p>
        </p:txBody>
      </p:sp>
      <p:sp>
        <p:nvSpPr>
          <p:cNvPr id="143365" name="Rectangle 7"/>
          <p:cNvSpPr>
            <a:spLocks noGrp="1" noChangeArrowheads="1"/>
          </p:cNvSpPr>
          <p:nvPr>
            <p:ph type="body" idx="1"/>
          </p:nvPr>
        </p:nvSpPr>
        <p:spPr>
          <a:xfrm>
            <a:off x="301625" y="1527175"/>
            <a:ext cx="8504238" cy="4572000"/>
          </a:xfrm>
        </p:spPr>
        <p:txBody>
          <a:bodyPr/>
          <a:lstStyle/>
          <a:p>
            <a:pPr marL="571500" indent="-571500"/>
            <a:r>
              <a:rPr lang="en-US" smtClean="0"/>
              <a:t>There are three main steps for analyzing the changes in equilibrium. Those are;</a:t>
            </a:r>
          </a:p>
          <a:p>
            <a:pPr marL="571500" indent="-571500">
              <a:buFont typeface="Wingdings" pitchFamily="2" charset="2"/>
              <a:buNone/>
            </a:pPr>
            <a:r>
              <a:rPr lang="en-US" smtClean="0"/>
              <a:t>1.	Surplus in Supply</a:t>
            </a:r>
          </a:p>
          <a:p>
            <a:pPr marL="571500" indent="-571500">
              <a:buFont typeface="Wingdings" pitchFamily="2" charset="2"/>
              <a:buAutoNum type="arabicPeriod" startAt="2"/>
            </a:pPr>
            <a:r>
              <a:rPr lang="en-US" smtClean="0"/>
              <a:t>Shortage of Supply </a:t>
            </a:r>
          </a:p>
          <a:p>
            <a:pPr marL="571500" indent="-571500">
              <a:buFont typeface="Wingdings" pitchFamily="2" charset="2"/>
              <a:buAutoNum type="arabicPeriod" startAt="2"/>
            </a:pPr>
            <a:r>
              <a:rPr lang="en-US" smtClean="0"/>
              <a:t>Equilibrium</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32F8FD71-5773-4A38-9D35-996930684C83}" type="slidenum">
              <a:rPr lang="en-US" altLang="en-US"/>
              <a:pPr>
                <a:defRPr/>
              </a:pPr>
              <a:t>116</a:t>
            </a:fld>
            <a:endParaRPr lang="en-US" altLang="en-US"/>
          </a:p>
        </p:txBody>
      </p:sp>
      <p:sp>
        <p:nvSpPr>
          <p:cNvPr id="144388" name="Rectangle 2"/>
          <p:cNvSpPr>
            <a:spLocks noGrp="1" noChangeArrowheads="1"/>
          </p:cNvSpPr>
          <p:nvPr>
            <p:ph type="title" idx="4294967295"/>
          </p:nvPr>
        </p:nvSpPr>
        <p:spPr>
          <a:xfrm>
            <a:off x="0" y="277813"/>
            <a:ext cx="8229600" cy="1139825"/>
          </a:xfrm>
        </p:spPr>
        <p:txBody>
          <a:bodyPr/>
          <a:lstStyle/>
          <a:p>
            <a:r>
              <a:rPr lang="en-US" smtClean="0"/>
              <a:t>1.	Surplus in Supply</a:t>
            </a:r>
          </a:p>
        </p:txBody>
      </p:sp>
      <p:pic>
        <p:nvPicPr>
          <p:cNvPr id="144389" name="Picture 6"/>
          <p:cNvPicPr>
            <a:picLocks noChangeAspect="1" noChangeArrowheads="1"/>
          </p:cNvPicPr>
          <p:nvPr/>
        </p:nvPicPr>
        <p:blipFill>
          <a:blip r:embed="rId2"/>
          <a:srcRect/>
          <a:stretch>
            <a:fillRect/>
          </a:stretch>
        </p:blipFill>
        <p:spPr bwMode="auto">
          <a:xfrm>
            <a:off x="228600" y="68263"/>
            <a:ext cx="8915400" cy="6408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71A89FCD-63F9-4B05-BBB9-C04BBD8F42EA}" type="slidenum">
              <a:rPr lang="en-US" altLang="en-US"/>
              <a:pPr>
                <a:defRPr/>
              </a:pPr>
              <a:t>117</a:t>
            </a:fld>
            <a:endParaRPr lang="en-US" altLang="en-US"/>
          </a:p>
        </p:txBody>
      </p:sp>
      <p:sp>
        <p:nvSpPr>
          <p:cNvPr id="97282" name="Rectangle 2"/>
          <p:cNvSpPr>
            <a:spLocks noGrp="1" noChangeArrowheads="1"/>
          </p:cNvSpPr>
          <p:nvPr>
            <p:ph type="title"/>
          </p:nvPr>
        </p:nvSpPr>
        <p:spPr/>
        <p:txBody>
          <a:bodyPr/>
          <a:lstStyle/>
          <a:p>
            <a:pPr>
              <a:defRPr/>
            </a:pPr>
            <a:r>
              <a:rPr lang="en-US"/>
              <a:t>Explanation </a:t>
            </a:r>
          </a:p>
        </p:txBody>
      </p:sp>
      <p:sp>
        <p:nvSpPr>
          <p:cNvPr id="145413" name="Rectangle 3"/>
          <p:cNvSpPr>
            <a:spLocks noGrp="1" noChangeArrowheads="1"/>
          </p:cNvSpPr>
          <p:nvPr>
            <p:ph type="body" idx="1"/>
          </p:nvPr>
        </p:nvSpPr>
        <p:spPr>
          <a:xfrm>
            <a:off x="301625" y="1527175"/>
            <a:ext cx="8504238" cy="4572000"/>
          </a:xfrm>
        </p:spPr>
        <p:txBody>
          <a:bodyPr/>
          <a:lstStyle/>
          <a:p>
            <a:r>
              <a:rPr lang="en-US" smtClean="0"/>
              <a:t>In the above diagram we can see that at the price of $2.50, the demand is 4 units of ice-cream while its supply is 10 units. We see that supply is 6 units excess. Excess supply decreases the price and at a point of 7 units there is cutting equilibrium between demand and supply. Here is price determined and that is $2 per unit.</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C2D56705-33EB-4EBB-AF7F-6F3C1B1A04DB}" type="slidenum">
              <a:rPr lang="en-US" altLang="en-US"/>
              <a:pPr>
                <a:defRPr/>
              </a:pPr>
              <a:t>118</a:t>
            </a:fld>
            <a:endParaRPr lang="en-US" altLang="en-US"/>
          </a:p>
        </p:txBody>
      </p:sp>
      <p:sp>
        <p:nvSpPr>
          <p:cNvPr id="98306" name="Rectangle 2"/>
          <p:cNvSpPr>
            <a:spLocks noGrp="1" noChangeArrowheads="1"/>
          </p:cNvSpPr>
          <p:nvPr>
            <p:ph type="title"/>
          </p:nvPr>
        </p:nvSpPr>
        <p:spPr/>
        <p:txBody>
          <a:bodyPr/>
          <a:lstStyle/>
          <a:p>
            <a:pPr>
              <a:defRPr/>
            </a:pPr>
            <a:r>
              <a:rPr lang="en-US"/>
              <a:t>Excess in Demand</a:t>
            </a:r>
          </a:p>
        </p:txBody>
      </p:sp>
      <p:sp>
        <p:nvSpPr>
          <p:cNvPr id="146437" name="Rectangle 3"/>
          <p:cNvSpPr>
            <a:spLocks noGrp="1" noChangeArrowheads="1"/>
          </p:cNvSpPr>
          <p:nvPr>
            <p:ph type="body" idx="1"/>
          </p:nvPr>
        </p:nvSpPr>
        <p:spPr>
          <a:xfrm>
            <a:off x="457200" y="914400"/>
            <a:ext cx="8229600" cy="5216525"/>
          </a:xfrm>
        </p:spPr>
        <p:txBody>
          <a:bodyPr/>
          <a:lstStyle/>
          <a:p>
            <a:endParaRPr lang="en-US" smtClean="0"/>
          </a:p>
        </p:txBody>
      </p:sp>
      <p:pic>
        <p:nvPicPr>
          <p:cNvPr id="146438" name="Picture 7"/>
          <p:cNvPicPr>
            <a:picLocks noChangeAspect="1" noChangeArrowheads="1"/>
          </p:cNvPicPr>
          <p:nvPr/>
        </p:nvPicPr>
        <p:blipFill>
          <a:blip r:embed="rId2"/>
          <a:srcRect/>
          <a:stretch>
            <a:fillRect/>
          </a:stretch>
        </p:blipFill>
        <p:spPr bwMode="auto">
          <a:xfrm>
            <a:off x="0" y="38100"/>
            <a:ext cx="8915400" cy="643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0027897-AFF5-46BB-B9F0-7B8AF2FAA834}" type="slidenum">
              <a:rPr lang="en-US" altLang="en-US"/>
              <a:pPr>
                <a:defRPr/>
              </a:pPr>
              <a:t>119</a:t>
            </a:fld>
            <a:endParaRPr lang="en-US" altLang="en-US"/>
          </a:p>
        </p:txBody>
      </p:sp>
      <p:sp>
        <p:nvSpPr>
          <p:cNvPr id="99330" name="Rectangle 2"/>
          <p:cNvSpPr>
            <a:spLocks noGrp="1" noChangeArrowheads="1"/>
          </p:cNvSpPr>
          <p:nvPr>
            <p:ph type="title"/>
          </p:nvPr>
        </p:nvSpPr>
        <p:spPr/>
        <p:txBody>
          <a:bodyPr/>
          <a:lstStyle/>
          <a:p>
            <a:pPr>
              <a:defRPr/>
            </a:pPr>
            <a:r>
              <a:rPr lang="en-US"/>
              <a:t>Explanation</a:t>
            </a:r>
          </a:p>
        </p:txBody>
      </p:sp>
      <p:sp>
        <p:nvSpPr>
          <p:cNvPr id="147461" name="Rectangle 3"/>
          <p:cNvSpPr>
            <a:spLocks noGrp="1" noChangeArrowheads="1"/>
          </p:cNvSpPr>
          <p:nvPr>
            <p:ph type="body" idx="1"/>
          </p:nvPr>
        </p:nvSpPr>
        <p:spPr>
          <a:xfrm>
            <a:off x="301625" y="1527175"/>
            <a:ext cx="8504238" cy="4572000"/>
          </a:xfrm>
        </p:spPr>
        <p:txBody>
          <a:bodyPr/>
          <a:lstStyle/>
          <a:p>
            <a:r>
              <a:rPr lang="en-US" sz="2600" smtClean="0"/>
              <a:t>But as we can see in the above diagram, when the demand increases up to to 10 units but there is shortage of supply. Because the market pri9ce is $1.5 is below the equilibrium price, the quantity demanded (10cones) exceeds the quantity supplied(4 cones). With too many buyers chasing too few advantage of the shortage by raising the price. Hence, in both cases, the price adjustment moves the market towards the equilibrium of supply and demand.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990000"/>
                </a:solidFill>
              </a:rPr>
              <a:t>Modern definition (Robins Definition) </a:t>
            </a:r>
            <a:endParaRPr lang="en-US" dirty="0"/>
          </a:p>
        </p:txBody>
      </p:sp>
      <p:sp>
        <p:nvSpPr>
          <p:cNvPr id="3" name="Content Placeholder 2"/>
          <p:cNvSpPr>
            <a:spLocks noGrp="1"/>
          </p:cNvSpPr>
          <p:nvPr>
            <p:ph sz="quarter" idx="1"/>
          </p:nvPr>
        </p:nvSpPr>
        <p:spPr/>
        <p:txBody>
          <a:bodyPr/>
          <a:lstStyle/>
          <a:p>
            <a:r>
              <a:rPr lang="en-US" sz="2800" dirty="0" smtClean="0"/>
              <a:t>Lionel Robins was a famous British economist of 1920s, </a:t>
            </a:r>
          </a:p>
          <a:p>
            <a:r>
              <a:rPr lang="en-US" sz="2800" dirty="0" smtClean="0"/>
              <a:t>He was acting as a senior professor of London school of economics, UK. </a:t>
            </a:r>
          </a:p>
          <a:p>
            <a:r>
              <a:rPr lang="en-US" sz="2800" dirty="0" smtClean="0"/>
              <a:t>He wrote a book entitled by the name of “ Nature and significance of economic sciences” in 1931, where he defined economics in terms of some realistic economic problems of human beings.</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89227C7-3D1C-4AFE-8DE2-BE76DE51C40C}" type="slidenum">
              <a:rPr lang="en-US" altLang="en-US"/>
              <a:pPr>
                <a:defRPr/>
              </a:pPr>
              <a:t>120</a:t>
            </a:fld>
            <a:endParaRPr lang="en-US" altLang="en-US"/>
          </a:p>
        </p:txBody>
      </p:sp>
      <p:sp>
        <p:nvSpPr>
          <p:cNvPr id="103426" name="Rectangle 2"/>
          <p:cNvSpPr>
            <a:spLocks noGrp="1" noChangeArrowheads="1"/>
          </p:cNvSpPr>
          <p:nvPr>
            <p:ph type="title"/>
          </p:nvPr>
        </p:nvSpPr>
        <p:spPr/>
        <p:txBody>
          <a:bodyPr/>
          <a:lstStyle/>
          <a:p>
            <a:pPr>
              <a:defRPr/>
            </a:pPr>
            <a:r>
              <a:rPr lang="en-US"/>
              <a:t>A change in Demand</a:t>
            </a:r>
          </a:p>
        </p:txBody>
      </p:sp>
      <p:sp>
        <p:nvSpPr>
          <p:cNvPr id="148485" name="Rectangle 3"/>
          <p:cNvSpPr>
            <a:spLocks noGrp="1" noChangeArrowheads="1"/>
          </p:cNvSpPr>
          <p:nvPr>
            <p:ph type="body" idx="1"/>
          </p:nvPr>
        </p:nvSpPr>
        <p:spPr>
          <a:xfrm>
            <a:off x="301625" y="1527175"/>
            <a:ext cx="8504238" cy="4572000"/>
          </a:xfrm>
        </p:spPr>
        <p:txBody>
          <a:bodyPr/>
          <a:lstStyle/>
          <a:p>
            <a:pPr marL="571500" indent="-571500"/>
            <a:r>
              <a:rPr lang="en-US" smtClean="0"/>
              <a:t>Now we assume that there is hot weather. It will increase the demand of ice-cream cones.</a:t>
            </a:r>
          </a:p>
          <a:p>
            <a:pPr marL="571500" indent="-571500">
              <a:buFont typeface="Wingdings" pitchFamily="2" charset="2"/>
              <a:buAutoNum type="arabicPeriod"/>
            </a:pPr>
            <a:r>
              <a:rPr lang="en-US" smtClean="0"/>
              <a:t>Hot weather affects the demand curve by changing people’s taste. They demand more and more ice-cream at a given rice.</a:t>
            </a:r>
          </a:p>
          <a:p>
            <a:pPr marL="571500" indent="-571500">
              <a:buFont typeface="Wingdings" pitchFamily="2" charset="2"/>
              <a:buAutoNum type="arabicPeriod"/>
            </a:pPr>
            <a:r>
              <a:rPr lang="en-US" smtClean="0"/>
              <a:t>Demand curve will shifts from D1 to D2. </a:t>
            </a:r>
          </a:p>
          <a:p>
            <a:pPr marL="571500" indent="-571500">
              <a:buFont typeface="Wingdings" pitchFamily="2" charset="2"/>
              <a:buAutoNum type="arabicPeriod"/>
            </a:pPr>
            <a:r>
              <a:rPr lang="en-US" smtClean="0"/>
              <a:t>For the same supply price rises from $2 to $2.50 as we will see in the next figure.</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0688DF17-F927-4D02-9828-884C92810401}" type="slidenum">
              <a:rPr lang="en-US" altLang="en-US"/>
              <a:pPr>
                <a:defRPr/>
              </a:pPr>
              <a:t>121</a:t>
            </a:fld>
            <a:endParaRPr lang="en-US" altLang="en-US"/>
          </a:p>
        </p:txBody>
      </p:sp>
      <p:pic>
        <p:nvPicPr>
          <p:cNvPr id="149508" name="Picture 5"/>
          <p:cNvPicPr>
            <a:picLocks noChangeAspect="1" noChangeArrowheads="1"/>
          </p:cNvPicPr>
          <p:nvPr/>
        </p:nvPicPr>
        <p:blipFill>
          <a:blip r:embed="rId2"/>
          <a:srcRect/>
          <a:stretch>
            <a:fillRect/>
          </a:stretch>
        </p:blipFill>
        <p:spPr bwMode="auto">
          <a:xfrm>
            <a:off x="0" y="-36513"/>
            <a:ext cx="9144000" cy="6437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4027C984-2ED2-46A9-8F99-FB3C6408A128}" type="slidenum">
              <a:rPr lang="en-US" altLang="en-US"/>
              <a:pPr>
                <a:defRPr/>
              </a:pPr>
              <a:t>122</a:t>
            </a:fld>
            <a:endParaRPr lang="en-US" altLang="en-US"/>
          </a:p>
        </p:txBody>
      </p:sp>
      <p:sp>
        <p:nvSpPr>
          <p:cNvPr id="105474" name="Rectangle 2"/>
          <p:cNvSpPr>
            <a:spLocks noGrp="1" noChangeArrowheads="1"/>
          </p:cNvSpPr>
          <p:nvPr>
            <p:ph type="title"/>
          </p:nvPr>
        </p:nvSpPr>
        <p:spPr/>
        <p:txBody>
          <a:bodyPr/>
          <a:lstStyle/>
          <a:p>
            <a:pPr>
              <a:defRPr/>
            </a:pPr>
            <a:r>
              <a:rPr lang="en-US"/>
              <a:t>Explanation</a:t>
            </a:r>
          </a:p>
        </p:txBody>
      </p:sp>
      <p:sp>
        <p:nvSpPr>
          <p:cNvPr id="150533" name="Rectangle 3"/>
          <p:cNvSpPr>
            <a:spLocks noGrp="1" noChangeArrowheads="1"/>
          </p:cNvSpPr>
          <p:nvPr>
            <p:ph type="body" idx="1"/>
          </p:nvPr>
        </p:nvSpPr>
        <p:spPr>
          <a:xfrm>
            <a:off x="301625" y="1527175"/>
            <a:ext cx="8504238" cy="4572000"/>
          </a:xfrm>
        </p:spPr>
        <p:txBody>
          <a:bodyPr/>
          <a:lstStyle/>
          <a:p>
            <a:pPr>
              <a:lnSpc>
                <a:spcPct val="90000"/>
              </a:lnSpc>
            </a:pPr>
            <a:r>
              <a:rPr lang="en-US" smtClean="0"/>
              <a:t>An event that raises quantity demanded at any given price shifts the demand curve to the right. The equilibrium price and the equilibrium quantity both rise. Here, an abnormally hot summer causes buyers to demand more ice cream. The demand curve shifts from D1 to D2 which causes the equilibrium price to rise form $2 to $2.50and the equilibrium quantity to rise form 7 to 10 cones.</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8CADC447-69CE-4631-82CA-D0C133CD87DF}" type="slidenum">
              <a:rPr lang="en-US" altLang="en-US"/>
              <a:pPr>
                <a:defRPr/>
              </a:pPr>
              <a:t>123</a:t>
            </a:fld>
            <a:endParaRPr lang="en-US" altLang="en-US"/>
          </a:p>
        </p:txBody>
      </p:sp>
      <p:sp>
        <p:nvSpPr>
          <p:cNvPr id="106498" name="Rectangle 2"/>
          <p:cNvSpPr>
            <a:spLocks noGrp="1" noChangeArrowheads="1"/>
          </p:cNvSpPr>
          <p:nvPr>
            <p:ph type="title"/>
          </p:nvPr>
        </p:nvSpPr>
        <p:spPr/>
        <p:txBody>
          <a:bodyPr/>
          <a:lstStyle/>
          <a:p>
            <a:pPr>
              <a:defRPr/>
            </a:pPr>
            <a:endParaRPr lang="en-US"/>
          </a:p>
        </p:txBody>
      </p:sp>
      <p:sp>
        <p:nvSpPr>
          <p:cNvPr id="151557" name="Rectangle 3"/>
          <p:cNvSpPr>
            <a:spLocks noGrp="1" noChangeArrowheads="1"/>
          </p:cNvSpPr>
          <p:nvPr>
            <p:ph type="body" idx="1"/>
          </p:nvPr>
        </p:nvSpPr>
        <p:spPr>
          <a:xfrm>
            <a:off x="301625" y="1527175"/>
            <a:ext cx="8504238" cy="4572000"/>
          </a:xfrm>
        </p:spPr>
        <p:txBody>
          <a:bodyPr/>
          <a:lstStyle/>
          <a:p>
            <a:r>
              <a:rPr lang="en-US" smtClean="0"/>
              <a:t>Here demand increases while there is increase in supply. Because of increase in demand the equilibrium price also rises which motivate the supplier to supply more for more price. So there is movement along the supply curve and a shift in the demand curve.</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E5D17C83-E194-4C08-A002-AD3278839C60}" type="slidenum">
              <a:rPr lang="en-US" altLang="en-US"/>
              <a:pPr>
                <a:defRPr/>
              </a:pPr>
              <a:t>124</a:t>
            </a:fld>
            <a:endParaRPr lang="en-US" altLang="en-US"/>
          </a:p>
        </p:txBody>
      </p:sp>
      <p:sp>
        <p:nvSpPr>
          <p:cNvPr id="107522" name="Rectangle 2"/>
          <p:cNvSpPr>
            <a:spLocks noGrp="1" noChangeArrowheads="1"/>
          </p:cNvSpPr>
          <p:nvPr>
            <p:ph type="title"/>
          </p:nvPr>
        </p:nvSpPr>
        <p:spPr/>
        <p:txBody>
          <a:bodyPr/>
          <a:lstStyle/>
          <a:p>
            <a:pPr>
              <a:defRPr/>
            </a:pPr>
            <a:r>
              <a:rPr lang="en-US"/>
              <a:t>A CHANGE IN SUPPLY</a:t>
            </a:r>
          </a:p>
        </p:txBody>
      </p:sp>
      <p:sp>
        <p:nvSpPr>
          <p:cNvPr id="152581" name="Rectangle 3"/>
          <p:cNvSpPr>
            <a:spLocks noGrp="1" noChangeArrowheads="1"/>
          </p:cNvSpPr>
          <p:nvPr>
            <p:ph type="body" idx="1"/>
          </p:nvPr>
        </p:nvSpPr>
        <p:spPr>
          <a:xfrm>
            <a:off x="301625" y="1527175"/>
            <a:ext cx="8504238" cy="4572000"/>
          </a:xfrm>
        </p:spPr>
        <p:txBody>
          <a:bodyPr/>
          <a:lstStyle/>
          <a:p>
            <a:r>
              <a:rPr lang="en-US" smtClean="0"/>
              <a:t>Suppose that during another summer, an earthquake destroys several ice-cream factories. This motivates other who are left from the disaster to supply more and earn more profit. </a:t>
            </a:r>
          </a:p>
          <a:p>
            <a:endParaRPr lang="en-US" smtClean="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134B79B5-F630-4E0B-AB37-BF8513DE5216}" type="slidenum">
              <a:rPr lang="en-US" altLang="en-US"/>
              <a:pPr>
                <a:defRPr/>
              </a:pPr>
              <a:t>125</a:t>
            </a:fld>
            <a:endParaRPr lang="en-US" altLang="en-US"/>
          </a:p>
        </p:txBody>
      </p:sp>
      <p:pic>
        <p:nvPicPr>
          <p:cNvPr id="153604" name="Picture 5"/>
          <p:cNvPicPr>
            <a:picLocks noChangeAspect="1" noChangeArrowheads="1"/>
          </p:cNvPicPr>
          <p:nvPr/>
        </p:nvPicPr>
        <p:blipFill>
          <a:blip r:embed="rId2"/>
          <a:srcRect/>
          <a:stretch>
            <a:fillRect/>
          </a:stretch>
        </p:blipFill>
        <p:spPr bwMode="auto">
          <a:xfrm>
            <a:off x="0" y="26988"/>
            <a:ext cx="9144000" cy="6450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5487EC5F-9463-48EA-8E4D-61800CD16CE9}" type="slidenum">
              <a:rPr lang="en-US" altLang="en-US"/>
              <a:pPr>
                <a:defRPr/>
              </a:pPr>
              <a:t>126</a:t>
            </a:fld>
            <a:endParaRPr lang="en-US" altLang="en-US"/>
          </a:p>
        </p:txBody>
      </p:sp>
      <p:sp>
        <p:nvSpPr>
          <p:cNvPr id="109570" name="Rectangle 2"/>
          <p:cNvSpPr>
            <a:spLocks noGrp="1" noChangeArrowheads="1"/>
          </p:cNvSpPr>
          <p:nvPr>
            <p:ph type="title"/>
          </p:nvPr>
        </p:nvSpPr>
        <p:spPr/>
        <p:txBody>
          <a:bodyPr/>
          <a:lstStyle/>
          <a:p>
            <a:pPr>
              <a:defRPr/>
            </a:pPr>
            <a:r>
              <a:rPr lang="en-US"/>
              <a:t>Explanation</a:t>
            </a:r>
          </a:p>
        </p:txBody>
      </p:sp>
      <p:sp>
        <p:nvSpPr>
          <p:cNvPr id="154629" name="Rectangle 3"/>
          <p:cNvSpPr>
            <a:spLocks noGrp="1" noChangeArrowheads="1"/>
          </p:cNvSpPr>
          <p:nvPr>
            <p:ph type="body" idx="1"/>
          </p:nvPr>
        </p:nvSpPr>
        <p:spPr>
          <a:xfrm>
            <a:off x="301625" y="1527175"/>
            <a:ext cx="8504238" cy="4572000"/>
          </a:xfrm>
        </p:spPr>
        <p:txBody>
          <a:bodyPr/>
          <a:lstStyle/>
          <a:p>
            <a:r>
              <a:rPr lang="en-US" smtClean="0"/>
              <a:t>The above figure shows the shift in the supply curve raises the equilibrium price form $2 to $2.50 and lowers the equilibrium quantity form 7 to 4 cones. As a result of earthquake, the price of ice cream rises, and the quantity of ice cream sold falls. </a:t>
            </a:r>
          </a:p>
          <a:p>
            <a:r>
              <a:rPr lang="en-US" smtClean="0"/>
              <a:t>This decrease in supply was caused by decrease in suppliers (producers).</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xfrm>
            <a:off x="6553200" y="6243638"/>
            <a:ext cx="2133600" cy="457200"/>
          </a:xfrm>
        </p:spPr>
        <p:txBody>
          <a:bodyPr/>
          <a:lstStyle/>
          <a:p>
            <a:pPr>
              <a:defRPr/>
            </a:pPr>
            <a:fld id="{C6E13070-0895-4B09-B394-B3FD5C3C833E}" type="slidenum">
              <a:rPr lang="en-US" altLang="en-US"/>
              <a:pPr>
                <a:defRPr/>
              </a:pPr>
              <a:t>127</a:t>
            </a:fld>
            <a:endParaRPr lang="en-US" altLang="en-US"/>
          </a:p>
        </p:txBody>
      </p:sp>
      <p:sp>
        <p:nvSpPr>
          <p:cNvPr id="155652" name="Rectangle 4"/>
          <p:cNvSpPr>
            <a:spLocks noGrp="1" noChangeArrowheads="1"/>
          </p:cNvSpPr>
          <p:nvPr>
            <p:ph type="ctrTitle"/>
          </p:nvPr>
        </p:nvSpPr>
        <p:spPr/>
        <p:txBody>
          <a:bodyPr/>
          <a:lstStyle/>
          <a:p>
            <a:r>
              <a:rPr lang="en-US" smtClean="0"/>
              <a:t>A Change in both Demand and Supply</a:t>
            </a:r>
          </a:p>
        </p:txBody>
      </p:sp>
      <p:sp>
        <p:nvSpPr>
          <p:cNvPr id="110597" name="Rectangle 5"/>
          <p:cNvSpPr>
            <a:spLocks noGrp="1" noChangeArrowheads="1"/>
          </p:cNvSpPr>
          <p:nvPr>
            <p:ph type="subTitle" idx="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BA2F8C1-BA85-43C4-859D-122DDAE819F8}" type="slidenum">
              <a:rPr lang="en-US" altLang="en-US"/>
              <a:pPr>
                <a:defRPr/>
              </a:pPr>
              <a:t>128</a:t>
            </a:fld>
            <a:endParaRPr lang="en-US" altLang="en-US"/>
          </a:p>
        </p:txBody>
      </p:sp>
      <p:sp>
        <p:nvSpPr>
          <p:cNvPr id="112642" name="Rectangle 2"/>
          <p:cNvSpPr>
            <a:spLocks noGrp="1" noChangeArrowheads="1"/>
          </p:cNvSpPr>
          <p:nvPr>
            <p:ph type="title"/>
          </p:nvPr>
        </p:nvSpPr>
        <p:spPr/>
        <p:txBody>
          <a:bodyPr>
            <a:normAutofit fontScale="90000"/>
          </a:bodyPr>
          <a:lstStyle/>
          <a:p>
            <a:pPr>
              <a:defRPr/>
            </a:pPr>
            <a:r>
              <a:rPr lang="en-US" sz="3800" dirty="0"/>
              <a:t>When increase in Demand is greater </a:t>
            </a:r>
            <a:r>
              <a:rPr lang="en-US" sz="3800"/>
              <a:t>than </a:t>
            </a:r>
            <a:r>
              <a:rPr lang="en-US" sz="3800" smtClean="0"/>
              <a:t>Decrease </a:t>
            </a:r>
            <a:r>
              <a:rPr lang="en-US" sz="3800"/>
              <a:t>in Supply</a:t>
            </a:r>
          </a:p>
        </p:txBody>
      </p:sp>
      <p:sp>
        <p:nvSpPr>
          <p:cNvPr id="156677" name="Rectangle 3"/>
          <p:cNvSpPr>
            <a:spLocks noGrp="1" noChangeArrowheads="1"/>
          </p:cNvSpPr>
          <p:nvPr>
            <p:ph type="body" idx="1"/>
          </p:nvPr>
        </p:nvSpPr>
        <p:spPr>
          <a:xfrm>
            <a:off x="301625" y="1527175"/>
            <a:ext cx="8504238" cy="4572000"/>
          </a:xfrm>
        </p:spPr>
        <p:txBody>
          <a:bodyPr/>
          <a:lstStyle/>
          <a:p>
            <a:r>
              <a:rPr lang="en-US" smtClean="0"/>
              <a:t>In the diagram below the increase in demand is more than the decrease in supply. So rise in price is higher than rise in quantity transected in the market. Here price rises from P</a:t>
            </a:r>
            <a:r>
              <a:rPr lang="en-US" baseline="-25000" smtClean="0"/>
              <a:t>1 </a:t>
            </a:r>
            <a:r>
              <a:rPr lang="en-US" smtClean="0"/>
              <a:t> to P</a:t>
            </a:r>
            <a:r>
              <a:rPr lang="en-US" baseline="-25000" smtClean="0"/>
              <a:t>2</a:t>
            </a:r>
            <a:r>
              <a:rPr lang="en-US" smtClean="0"/>
              <a:t> while quantity rises from Q1 to Q2.</a:t>
            </a:r>
            <a:r>
              <a:rPr lang="en-US" baseline="-25000" smtClean="0"/>
              <a:t> </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2B73A9BC-9EEA-4D9A-8AD0-034709EC465C}" type="slidenum">
              <a:rPr lang="en-US" altLang="en-US"/>
              <a:pPr>
                <a:defRPr/>
              </a:pPr>
              <a:t>129</a:t>
            </a:fld>
            <a:endParaRPr lang="en-US" altLang="en-US"/>
          </a:p>
        </p:txBody>
      </p:sp>
      <p:pic>
        <p:nvPicPr>
          <p:cNvPr id="157700" name="Picture 5"/>
          <p:cNvPicPr>
            <a:picLocks noChangeAspect="1" noChangeArrowheads="1"/>
          </p:cNvPicPr>
          <p:nvPr/>
        </p:nvPicPr>
        <p:blipFill>
          <a:blip r:embed="rId2"/>
          <a:srcRect/>
          <a:stretch>
            <a:fillRect/>
          </a:stretch>
        </p:blipFill>
        <p:spPr bwMode="auto">
          <a:xfrm>
            <a:off x="0" y="39688"/>
            <a:ext cx="8915400" cy="6284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990000"/>
                </a:solidFill>
              </a:rPr>
              <a:t>In the words of Robins</a:t>
            </a:r>
            <a:endParaRPr lang="en-US" dirty="0"/>
          </a:p>
        </p:txBody>
      </p:sp>
      <p:sp>
        <p:nvSpPr>
          <p:cNvPr id="3" name="Content Placeholder 2"/>
          <p:cNvSpPr>
            <a:spLocks noGrp="1"/>
          </p:cNvSpPr>
          <p:nvPr>
            <p:ph sz="quarter" idx="1"/>
          </p:nvPr>
        </p:nvSpPr>
        <p:spPr/>
        <p:txBody>
          <a:bodyPr>
            <a:normAutofit fontScale="92500"/>
          </a:bodyPr>
          <a:lstStyle/>
          <a:p>
            <a:pPr marL="533400" indent="-533400"/>
            <a:r>
              <a:rPr lang="en-US" sz="2800" dirty="0" smtClean="0">
                <a:solidFill>
                  <a:srgbClr val="3333CC"/>
                </a:solidFill>
              </a:rPr>
              <a:t>“ Economics is the science which studies human behavior as a relationship between multiple wants and limited means which have alternative uses”.  </a:t>
            </a:r>
          </a:p>
          <a:p>
            <a:pPr marL="533400" indent="-533400"/>
            <a:r>
              <a:rPr lang="en-US" sz="2800" dirty="0" smtClean="0">
                <a:solidFill>
                  <a:srgbClr val="3333CC"/>
                </a:solidFill>
              </a:rPr>
              <a:t>This definition points out the problem of scarcity and choice in the economic life of people. </a:t>
            </a:r>
          </a:p>
          <a:p>
            <a:pPr marL="533400" indent="-533400"/>
            <a:r>
              <a:rPr lang="en-US" sz="2800" dirty="0" smtClean="0">
                <a:solidFill>
                  <a:srgbClr val="3333CC"/>
                </a:solidFill>
              </a:rPr>
              <a:t>There are three main points of his definition which are given as under.</a:t>
            </a:r>
          </a:p>
          <a:p>
            <a:pPr marL="533400" indent="-533400">
              <a:buFontTx/>
              <a:buAutoNum type="arabicPeriod"/>
            </a:pPr>
            <a:r>
              <a:rPr lang="en-US" sz="2800" dirty="0" smtClean="0">
                <a:solidFill>
                  <a:srgbClr val="669900"/>
                </a:solidFill>
              </a:rPr>
              <a:t>Multiple wants.</a:t>
            </a:r>
          </a:p>
          <a:p>
            <a:pPr marL="533400" indent="-533400">
              <a:buFontTx/>
              <a:buAutoNum type="arabicPeriod"/>
            </a:pPr>
            <a:r>
              <a:rPr lang="en-US" sz="2800" dirty="0" smtClean="0">
                <a:solidFill>
                  <a:srgbClr val="669900"/>
                </a:solidFill>
              </a:rPr>
              <a:t>Limited means and</a:t>
            </a:r>
          </a:p>
          <a:p>
            <a:pPr marL="533400" indent="-533400">
              <a:buFontTx/>
              <a:buAutoNum type="arabicPeriod"/>
            </a:pPr>
            <a:r>
              <a:rPr lang="en-US" sz="2800" dirty="0" smtClean="0">
                <a:solidFill>
                  <a:srgbClr val="669900"/>
                </a:solidFill>
              </a:rPr>
              <a:t>Alternative uses.</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9C8D22B-DEB6-4A33-B956-ABCABF4AB9B3}" type="slidenum">
              <a:rPr lang="en-US" altLang="en-US"/>
              <a:pPr>
                <a:defRPr/>
              </a:pPr>
              <a:t>130</a:t>
            </a:fld>
            <a:endParaRPr lang="en-US" altLang="en-US"/>
          </a:p>
        </p:txBody>
      </p:sp>
      <p:sp>
        <p:nvSpPr>
          <p:cNvPr id="114694" name="Rectangle 6"/>
          <p:cNvSpPr>
            <a:spLocks noGrp="1" noChangeArrowheads="1"/>
          </p:cNvSpPr>
          <p:nvPr>
            <p:ph type="title"/>
          </p:nvPr>
        </p:nvSpPr>
        <p:spPr/>
        <p:txBody>
          <a:bodyPr>
            <a:normAutofit fontScale="90000"/>
          </a:bodyPr>
          <a:lstStyle/>
          <a:p>
            <a:pPr>
              <a:defRPr/>
            </a:pPr>
            <a:r>
              <a:rPr lang="en-US" sz="3800"/>
              <a:t>When decrease in Supply is greater than rise in Demand</a:t>
            </a:r>
          </a:p>
        </p:txBody>
      </p:sp>
      <p:sp>
        <p:nvSpPr>
          <p:cNvPr id="158725" name="Rectangle 7"/>
          <p:cNvSpPr>
            <a:spLocks noGrp="1" noChangeArrowheads="1"/>
          </p:cNvSpPr>
          <p:nvPr>
            <p:ph type="body" idx="1"/>
          </p:nvPr>
        </p:nvSpPr>
        <p:spPr>
          <a:xfrm>
            <a:off x="301625" y="1527175"/>
            <a:ext cx="8504238" cy="4572000"/>
          </a:xfrm>
        </p:spPr>
        <p:txBody>
          <a:bodyPr/>
          <a:lstStyle/>
          <a:p>
            <a:r>
              <a:rPr lang="en-US" smtClean="0"/>
              <a:t>In the diagram below we observe that fall in supply is greater than rise in  demand. Which causes the price to rise more than the proportionate change quantity demanded.</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793F0EB5-DE9F-4C26-8A9A-2A265184FB74}" type="slidenum">
              <a:rPr lang="en-US" altLang="en-US"/>
              <a:pPr>
                <a:defRPr/>
              </a:pPr>
              <a:t>131</a:t>
            </a:fld>
            <a:endParaRPr lang="en-US" altLang="en-US"/>
          </a:p>
        </p:txBody>
      </p:sp>
      <p:pic>
        <p:nvPicPr>
          <p:cNvPr id="159748" name="Picture 5"/>
          <p:cNvPicPr>
            <a:picLocks noChangeAspect="1" noChangeArrowheads="1"/>
          </p:cNvPicPr>
          <p:nvPr/>
        </p:nvPicPr>
        <p:blipFill>
          <a:blip r:embed="rId2"/>
          <a:srcRect/>
          <a:stretch>
            <a:fillRect/>
          </a:stretch>
        </p:blipFill>
        <p:spPr bwMode="auto">
          <a:xfrm>
            <a:off x="152400" y="-1588"/>
            <a:ext cx="8991600" cy="6478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5"/>
          <p:cNvSpPr>
            <a:spLocks noGrp="1"/>
          </p:cNvSpPr>
          <p:nvPr>
            <p:ph type="sldNum" sz="quarter" idx="12"/>
          </p:nvPr>
        </p:nvSpPr>
        <p:spPr/>
        <p:txBody>
          <a:bodyPr/>
          <a:lstStyle/>
          <a:p>
            <a:pPr>
              <a:defRPr/>
            </a:pPr>
            <a:fld id="{0CC13F2E-4D6A-4D92-B7F2-3178A04D1BA9}" type="slidenum">
              <a:rPr lang="en-US" altLang="en-US"/>
              <a:pPr>
                <a:defRPr/>
              </a:pPr>
              <a:t>132</a:t>
            </a:fld>
            <a:endParaRPr lang="en-US" altLang="en-US"/>
          </a:p>
        </p:txBody>
      </p:sp>
      <p:sp>
        <p:nvSpPr>
          <p:cNvPr id="160772" name="Rectangle 2"/>
          <p:cNvSpPr>
            <a:spLocks noGrp="1" noChangeArrowheads="1"/>
          </p:cNvSpPr>
          <p:nvPr>
            <p:ph type="title"/>
          </p:nvPr>
        </p:nvSpPr>
        <p:spPr/>
        <p:txBody>
          <a:bodyPr>
            <a:normAutofit fontScale="90000"/>
          </a:bodyPr>
          <a:lstStyle/>
          <a:p>
            <a:r>
              <a:rPr lang="en-US" sz="3800" smtClean="0"/>
              <a:t>What happens to price and quantity when supply or demand shifts?</a:t>
            </a:r>
          </a:p>
        </p:txBody>
      </p:sp>
      <p:sp>
        <p:nvSpPr>
          <p:cNvPr id="160773" name="Table Placeholder 5"/>
          <p:cNvSpPr>
            <a:spLocks noGrp="1" noTextEdit="1"/>
          </p:cNvSpPr>
          <p:nvPr>
            <p:ph type="tbl" idx="1"/>
          </p:nvPr>
        </p:nvSpPr>
        <p:spPr/>
      </p:sp>
      <p:pic>
        <p:nvPicPr>
          <p:cNvPr id="160774" name="Picture 32"/>
          <p:cNvPicPr>
            <a:picLocks noChangeAspect="1" noChangeArrowheads="1"/>
          </p:cNvPicPr>
          <p:nvPr/>
        </p:nvPicPr>
        <p:blipFill>
          <a:blip r:embed="rId2"/>
          <a:srcRect/>
          <a:stretch>
            <a:fillRect/>
          </a:stretch>
        </p:blipFill>
        <p:spPr bwMode="auto">
          <a:xfrm>
            <a:off x="381000" y="1676400"/>
            <a:ext cx="81534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Grp="1" noChangeArrowheads="1"/>
          </p:cNvSpPr>
          <p:nvPr>
            <p:ph type="body" idx="1"/>
          </p:nvPr>
        </p:nvSpPr>
        <p:spPr/>
        <p:txBody>
          <a:bodyPr>
            <a:normAutofit/>
          </a:bodyPr>
          <a:lstStyle/>
          <a:p>
            <a:r>
              <a:rPr lang="en-US" sz="4400" dirty="0" smtClean="0"/>
              <a:t>Elasticity and Its Applications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133</a:t>
            </a:fld>
            <a:endParaRPr lang="en-US"/>
          </a:p>
        </p:txBody>
      </p:sp>
      <p:sp>
        <p:nvSpPr>
          <p:cNvPr id="2052" name="Rectangle 4"/>
          <p:cNvSpPr>
            <a:spLocks noGrp="1" noChangeArrowheads="1"/>
          </p:cNvSpPr>
          <p:nvPr>
            <p:ph type="title"/>
          </p:nvPr>
        </p:nvSpPr>
        <p:spPr/>
        <p:txBody>
          <a:bodyPr/>
          <a:lstStyle/>
          <a:p>
            <a:pPr>
              <a:defRPr/>
            </a:pPr>
            <a:r>
              <a:rPr lang="en-US" dirty="0" smtClean="0"/>
              <a:t>3</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Elasticity . . .	</a:t>
            </a:r>
          </a:p>
        </p:txBody>
      </p:sp>
      <p:sp>
        <p:nvSpPr>
          <p:cNvPr id="16387" name="Rectangle 3"/>
          <p:cNvSpPr>
            <a:spLocks noGrp="1" noChangeArrowheads="1"/>
          </p:cNvSpPr>
          <p:nvPr>
            <p:ph type="body" idx="1"/>
          </p:nvPr>
        </p:nvSpPr>
        <p:spPr/>
        <p:txBody>
          <a:bodyPr/>
          <a:lstStyle/>
          <a:p>
            <a:r>
              <a:rPr lang="en-US" smtClean="0"/>
              <a:t> … allows us to analyze supply and demand with greater precision. </a:t>
            </a:r>
          </a:p>
          <a:p>
            <a:endParaRPr lang="en-US" smtClean="0"/>
          </a:p>
          <a:p>
            <a:r>
              <a:rPr lang="en-US" smtClean="0"/>
              <a:t>… is a measure of how much buyers and sellers respond to changes in market conditions  </a:t>
            </a:r>
            <a:br>
              <a:rPr lang="en-US" smtClean="0"/>
            </a:br>
            <a:endParaRPr lang="en-US"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134</a:t>
            </a:fld>
            <a:endParaRPr lang="en-US"/>
          </a:p>
        </p:txBody>
      </p:sp>
    </p:spTree>
  </p:cSld>
  <p:clrMapOvr>
    <a:masterClrMapping/>
  </p:clrMapOvr>
  <p:transition>
    <p:zoom/>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THE ELASTICITY OF DEMAND</a:t>
            </a:r>
          </a:p>
        </p:txBody>
      </p:sp>
      <p:sp>
        <p:nvSpPr>
          <p:cNvPr id="17411" name="Rectangle 3"/>
          <p:cNvSpPr>
            <a:spLocks noGrp="1" noChangeArrowheads="1"/>
          </p:cNvSpPr>
          <p:nvPr>
            <p:ph type="body" idx="1"/>
          </p:nvPr>
        </p:nvSpPr>
        <p:spPr/>
        <p:txBody>
          <a:bodyPr/>
          <a:lstStyle/>
          <a:p>
            <a:pPr>
              <a:buClr>
                <a:schemeClr val="tx1"/>
              </a:buClr>
            </a:pPr>
            <a:r>
              <a:rPr lang="en-US" i="1" smtClean="0">
                <a:solidFill>
                  <a:srgbClr val="25A9A6"/>
                </a:solidFill>
              </a:rPr>
              <a:t>Price elasticity of demand</a:t>
            </a:r>
            <a:r>
              <a:rPr lang="en-US" smtClean="0"/>
              <a:t> is a measure of how much the quantity demanded of a good responds to a change in the price of that good.</a:t>
            </a:r>
          </a:p>
          <a:p>
            <a:endParaRPr lang="en-US" smtClean="0"/>
          </a:p>
          <a:p>
            <a:r>
              <a:rPr lang="en-US" smtClean="0"/>
              <a:t>Price elasticity of demand is the percentage change in quantity demanded given a percent change in the price. </a:t>
            </a:r>
            <a:br>
              <a:rPr lang="en-US" smtClean="0"/>
            </a:br>
            <a:endParaRPr lang="en-US"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135</a:t>
            </a:fld>
            <a:endParaRPr lang="en-US"/>
          </a:p>
        </p:txBody>
      </p:sp>
    </p:spTree>
  </p:cSld>
  <p:clrMapOvr>
    <a:masterClrMapping/>
  </p:clrMapOvr>
  <p:transition>
    <p:zoom/>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algn="l"/>
            <a:r>
              <a:rPr lang="en-US" sz="3200" smtClean="0">
                <a:solidFill>
                  <a:schemeClr val="bg1"/>
                </a:solidFill>
              </a:rPr>
              <a:t>The Price Elasticity of Demand and Its Determinants</a:t>
            </a:r>
            <a:endParaRPr lang="en-US" smtClean="0">
              <a:solidFill>
                <a:schemeClr val="bg1"/>
              </a:solidFill>
            </a:endParaRPr>
          </a:p>
        </p:txBody>
      </p:sp>
      <p:sp>
        <p:nvSpPr>
          <p:cNvPr id="18435" name="Rectangle 3"/>
          <p:cNvSpPr>
            <a:spLocks noGrp="1" noChangeArrowheads="1"/>
          </p:cNvSpPr>
          <p:nvPr>
            <p:ph type="body" idx="1"/>
          </p:nvPr>
        </p:nvSpPr>
        <p:spPr/>
        <p:txBody>
          <a:bodyPr/>
          <a:lstStyle/>
          <a:p>
            <a:r>
              <a:rPr lang="en-US" smtClean="0"/>
              <a:t>Availability of Close Substitutes</a:t>
            </a:r>
          </a:p>
          <a:p>
            <a:r>
              <a:rPr lang="en-US" smtClean="0"/>
              <a:t>Necessities versus Luxuries</a:t>
            </a:r>
          </a:p>
          <a:p>
            <a:r>
              <a:rPr lang="en-US" smtClean="0"/>
              <a:t>Definition of the Market</a:t>
            </a:r>
          </a:p>
          <a:p>
            <a:r>
              <a:rPr lang="en-US" smtClean="0"/>
              <a:t>Time Horizon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136</a:t>
            </a:fld>
            <a:endParaRPr lang="en-US"/>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algn="l"/>
            <a:r>
              <a:rPr lang="en-US" sz="3200" smtClean="0">
                <a:solidFill>
                  <a:schemeClr val="bg1"/>
                </a:solidFill>
              </a:rPr>
              <a:t>The Price Elasticity of Demand and Its Determinants</a:t>
            </a:r>
            <a:endParaRPr lang="en-US" smtClean="0">
              <a:solidFill>
                <a:schemeClr val="bg1"/>
              </a:solidFill>
            </a:endParaRPr>
          </a:p>
        </p:txBody>
      </p:sp>
      <p:sp>
        <p:nvSpPr>
          <p:cNvPr id="19459" name="Rectangle 3"/>
          <p:cNvSpPr>
            <a:spLocks noGrp="1" noChangeArrowheads="1"/>
          </p:cNvSpPr>
          <p:nvPr>
            <p:ph type="body" idx="1"/>
          </p:nvPr>
        </p:nvSpPr>
        <p:spPr/>
        <p:txBody>
          <a:bodyPr/>
          <a:lstStyle/>
          <a:p>
            <a:r>
              <a:rPr lang="en-US" smtClean="0"/>
              <a:t>Demand tends to be more elastic :</a:t>
            </a:r>
          </a:p>
          <a:p>
            <a:pPr lvl="1"/>
            <a:r>
              <a:rPr lang="en-US" smtClean="0"/>
              <a:t>the larger the number of close substitutes.</a:t>
            </a:r>
          </a:p>
          <a:p>
            <a:pPr lvl="1"/>
            <a:r>
              <a:rPr lang="en-US" smtClean="0"/>
              <a:t>if the good is a luxury.</a:t>
            </a:r>
          </a:p>
          <a:p>
            <a:pPr lvl="1"/>
            <a:r>
              <a:rPr lang="en-US" smtClean="0"/>
              <a:t>the more narrowly defined the market.</a:t>
            </a:r>
          </a:p>
          <a:p>
            <a:pPr lvl="1"/>
            <a:r>
              <a:rPr lang="en-US" smtClean="0"/>
              <a:t>the longer the time period.</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137</a:t>
            </a:fld>
            <a:endParaRPr lang="en-US"/>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normAutofit fontScale="90000"/>
          </a:bodyPr>
          <a:lstStyle/>
          <a:p>
            <a:pPr algn="l"/>
            <a:r>
              <a:rPr lang="en-US" sz="3200" smtClean="0">
                <a:solidFill>
                  <a:schemeClr val="bg1"/>
                </a:solidFill>
              </a:rPr>
              <a:t>The Midpoint Method: A Better Way to Calculate Percentage Changes and Elasticities</a:t>
            </a:r>
            <a:endParaRPr lang="en-US" smtClean="0">
              <a:solidFill>
                <a:schemeClr val="bg1"/>
              </a:solidFill>
            </a:endParaRPr>
          </a:p>
        </p:txBody>
      </p:sp>
      <p:sp>
        <p:nvSpPr>
          <p:cNvPr id="4100" name="Rectangle 3"/>
          <p:cNvSpPr>
            <a:spLocks noGrp="1" noChangeArrowheads="1"/>
          </p:cNvSpPr>
          <p:nvPr>
            <p:ph type="body" idx="1"/>
          </p:nvPr>
        </p:nvSpPr>
        <p:spPr/>
        <p:txBody>
          <a:bodyPr/>
          <a:lstStyle/>
          <a:p>
            <a:r>
              <a:rPr lang="en-US" smtClean="0"/>
              <a:t>The midpoint formula is preferable when calculating the price elasticity of demand because it gives the same answer regardless of the direction of the change.</a:t>
            </a:r>
          </a:p>
        </p:txBody>
      </p:sp>
      <p:graphicFrame>
        <p:nvGraphicFramePr>
          <p:cNvPr id="15364" name="Object 4"/>
          <p:cNvGraphicFramePr>
            <a:graphicFrameLocks noChangeAspect="1"/>
          </p:cNvGraphicFramePr>
          <p:nvPr/>
        </p:nvGraphicFramePr>
        <p:xfrm>
          <a:off x="685800" y="3810000"/>
          <a:ext cx="7924800" cy="941388"/>
        </p:xfrm>
        <a:graphic>
          <a:graphicData uri="http://schemas.openxmlformats.org/presentationml/2006/ole">
            <mc:AlternateContent xmlns:mc="http://schemas.openxmlformats.org/markup-compatibility/2006">
              <mc:Choice xmlns:v="urn:schemas-microsoft-com:vml" Requires="v">
                <p:oleObj spid="_x0000_s44050" name="Equation" r:id="rId3" imgW="5130720" imgH="609480" progId="">
                  <p:embed/>
                </p:oleObj>
              </mc:Choice>
              <mc:Fallback>
                <p:oleObj name="Equation" r:id="rId3" imgW="5130720" imgH="60948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810000"/>
                        <a:ext cx="7924800" cy="941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138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box(out)">
                                      <p:cBhvr>
                                        <p:cTn id="7"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normAutofit fontScale="90000"/>
          </a:bodyPr>
          <a:lstStyle/>
          <a:p>
            <a:pPr algn="l"/>
            <a:r>
              <a:rPr lang="en-US" sz="3200" smtClean="0">
                <a:solidFill>
                  <a:schemeClr val="bg1"/>
                </a:solidFill>
              </a:rPr>
              <a:t>The Midpoint Method: A Better Way to Calculate Percentage Changes and Elasticities</a:t>
            </a:r>
            <a:endParaRPr lang="en-US" smtClean="0">
              <a:solidFill>
                <a:schemeClr val="bg1"/>
              </a:solidFill>
            </a:endParaRPr>
          </a:p>
        </p:txBody>
      </p:sp>
      <p:sp>
        <p:nvSpPr>
          <p:cNvPr id="5124" name="Rectangle 3"/>
          <p:cNvSpPr>
            <a:spLocks noGrp="1" noChangeArrowheads="1"/>
          </p:cNvSpPr>
          <p:nvPr>
            <p:ph type="body" idx="1"/>
          </p:nvPr>
        </p:nvSpPr>
        <p:spPr/>
        <p:txBody>
          <a:bodyPr/>
          <a:lstStyle/>
          <a:p>
            <a:r>
              <a:rPr lang="en-US" smtClean="0"/>
              <a:t>Example: If the price of an ice cream cone increases from $2.00 to $2.20 and the amount you buy falls from 10 to 8 cones, then your elasticity of demand, using the midpoint formula, would be calculated as:</a:t>
            </a:r>
          </a:p>
        </p:txBody>
      </p:sp>
      <p:graphicFrame>
        <p:nvGraphicFramePr>
          <p:cNvPr id="17413" name="Object 5"/>
          <p:cNvGraphicFramePr>
            <a:graphicFrameLocks noChangeAspect="1"/>
          </p:cNvGraphicFramePr>
          <p:nvPr/>
        </p:nvGraphicFramePr>
        <p:xfrm>
          <a:off x="1981200" y="4038600"/>
          <a:ext cx="5105400" cy="2084388"/>
        </p:xfrm>
        <a:graphic>
          <a:graphicData uri="http://schemas.openxmlformats.org/presentationml/2006/ole">
            <mc:AlternateContent xmlns:mc="http://schemas.openxmlformats.org/markup-compatibility/2006">
              <mc:Choice xmlns:v="urn:schemas-microsoft-com:vml" Requires="v">
                <p:oleObj spid="_x0000_s45074" name="Equation" r:id="rId3" imgW="2831760" imgH="1155600" progId="">
                  <p:embed/>
                </p:oleObj>
              </mc:Choice>
              <mc:Fallback>
                <p:oleObj name="Equation" r:id="rId3" imgW="2831760" imgH="1155600" progId="">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4038600"/>
                        <a:ext cx="5105400" cy="2084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139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wipe(up)">
                                      <p:cBhvr>
                                        <p:cTn id="7" dur="5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990000"/>
                </a:solidFill>
              </a:rPr>
              <a:t>Major points of Robins definition</a:t>
            </a:r>
            <a:endParaRPr lang="en-US" dirty="0"/>
          </a:p>
        </p:txBody>
      </p:sp>
      <p:sp>
        <p:nvSpPr>
          <p:cNvPr id="3" name="Content Placeholder 2"/>
          <p:cNvSpPr>
            <a:spLocks noGrp="1"/>
          </p:cNvSpPr>
          <p:nvPr>
            <p:ph sz="quarter" idx="1"/>
          </p:nvPr>
        </p:nvSpPr>
        <p:spPr/>
        <p:txBody>
          <a:bodyPr>
            <a:normAutofit lnSpcReduction="10000"/>
          </a:bodyPr>
          <a:lstStyle/>
          <a:p>
            <a:pPr algn="just"/>
            <a:r>
              <a:rPr lang="en-US" sz="3600" dirty="0" smtClean="0">
                <a:solidFill>
                  <a:srgbClr val="3333CC"/>
                </a:solidFill>
              </a:rPr>
              <a:t>Multiple wants</a:t>
            </a:r>
            <a:r>
              <a:rPr lang="en-US" sz="2000" dirty="0" smtClean="0"/>
              <a:t>. </a:t>
            </a:r>
            <a:r>
              <a:rPr lang="en-US" sz="2800" dirty="0" smtClean="0"/>
              <a:t>Multiple wants mean no limit to wants. human wants are unlimited they keep on rising again and again. This mean they do not come to an end even if they are satisfied once</a:t>
            </a:r>
            <a:r>
              <a:rPr lang="en-US" dirty="0" smtClean="0"/>
              <a:t>.</a:t>
            </a:r>
          </a:p>
          <a:p>
            <a:pPr algn="just"/>
            <a:r>
              <a:rPr lang="en-US" sz="3600" dirty="0" smtClean="0">
                <a:solidFill>
                  <a:srgbClr val="3333CC"/>
                </a:solidFill>
              </a:rPr>
              <a:t>Limited resources</a:t>
            </a:r>
            <a:r>
              <a:rPr lang="en-US" sz="2400" dirty="0" smtClean="0"/>
              <a:t> .</a:t>
            </a:r>
            <a:r>
              <a:rPr lang="en-US" sz="2000" dirty="0" smtClean="0"/>
              <a:t> </a:t>
            </a:r>
            <a:r>
              <a:rPr lang="en-US" sz="2800" dirty="0" smtClean="0"/>
              <a:t>There is no limit to human wants, but the means to satisfy these wants are limited in number. This means that resources are limited in the sense that one cannot have as many goods and services as he wishes for the satisfaction of wants.</a:t>
            </a:r>
            <a:endParaRPr lang="en-US" sz="2800" b="1" dirty="0" smtClean="0"/>
          </a:p>
        </p:txBody>
      </p:sp>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l"/>
            <a:r>
              <a:rPr lang="en-US" sz="3200" smtClean="0">
                <a:solidFill>
                  <a:schemeClr val="bg1"/>
                </a:solidFill>
              </a:rPr>
              <a:t>The Variety of Demand Curves</a:t>
            </a:r>
            <a:endParaRPr lang="en-US" smtClean="0"/>
          </a:p>
        </p:txBody>
      </p:sp>
      <p:sp>
        <p:nvSpPr>
          <p:cNvPr id="20483" name="Rectangle 3"/>
          <p:cNvSpPr>
            <a:spLocks noGrp="1" noChangeArrowheads="1"/>
          </p:cNvSpPr>
          <p:nvPr>
            <p:ph type="body" idx="1"/>
          </p:nvPr>
        </p:nvSpPr>
        <p:spPr/>
        <p:txBody>
          <a:bodyPr/>
          <a:lstStyle/>
          <a:p>
            <a:r>
              <a:rPr lang="en-US" smtClean="0"/>
              <a:t>Inelastic Demand</a:t>
            </a:r>
          </a:p>
          <a:p>
            <a:pPr lvl="1"/>
            <a:r>
              <a:rPr lang="en-US" smtClean="0"/>
              <a:t>Quantity demanded does not respond strongly to price changes.</a:t>
            </a:r>
          </a:p>
          <a:p>
            <a:pPr lvl="1"/>
            <a:r>
              <a:rPr lang="en-US" smtClean="0"/>
              <a:t>Price elasticity of demand is less than one.</a:t>
            </a:r>
          </a:p>
          <a:p>
            <a:r>
              <a:rPr lang="en-US" smtClean="0"/>
              <a:t>Elastic Demand</a:t>
            </a:r>
          </a:p>
          <a:p>
            <a:pPr lvl="1"/>
            <a:r>
              <a:rPr lang="en-US" smtClean="0"/>
              <a:t>Quantity demanded responds strongly to changes in price.</a:t>
            </a:r>
          </a:p>
          <a:p>
            <a:pPr lvl="1"/>
            <a:r>
              <a:rPr lang="en-US" smtClean="0"/>
              <a:t>Price elasticity of demand is greater than one.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140</a:t>
            </a:fld>
            <a:endParaRPr lang="en-US"/>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algn="l"/>
            <a:r>
              <a:rPr lang="en-US" sz="3200" smtClean="0">
                <a:solidFill>
                  <a:schemeClr val="bg1"/>
                </a:solidFill>
              </a:rPr>
              <a:t>Computing the Price Elasticity of Demand</a:t>
            </a:r>
            <a:endParaRPr lang="en-US" smtClean="0"/>
          </a:p>
        </p:txBody>
      </p:sp>
      <p:sp>
        <p:nvSpPr>
          <p:cNvPr id="20484" name="Rectangle 4"/>
          <p:cNvSpPr>
            <a:spLocks noChangeArrowheads="1"/>
          </p:cNvSpPr>
          <p:nvPr/>
        </p:nvSpPr>
        <p:spPr bwMode="auto">
          <a:xfrm>
            <a:off x="4038600" y="5943600"/>
            <a:ext cx="4694238" cy="579438"/>
          </a:xfrm>
          <a:prstGeom prst="rect">
            <a:avLst/>
          </a:prstGeom>
          <a:solidFill>
            <a:schemeClr val="bg1"/>
          </a:solidFill>
          <a:ln w="38100">
            <a:noFill/>
            <a:miter lim="800000"/>
            <a:headEnd/>
            <a:tailEnd/>
          </a:ln>
        </p:spPr>
        <p:txBody>
          <a:bodyPr>
            <a:spAutoFit/>
          </a:bodyPr>
          <a:lstStyle/>
          <a:p>
            <a:pPr algn="ctr">
              <a:spcBef>
                <a:spcPct val="50000"/>
              </a:spcBef>
            </a:pPr>
            <a:r>
              <a:rPr lang="en-US" sz="3200">
                <a:solidFill>
                  <a:srgbClr val="494076"/>
                </a:solidFill>
                <a:latin typeface="Arial" charset="0"/>
              </a:rPr>
              <a:t>Demand is price elastic</a:t>
            </a:r>
          </a:p>
        </p:txBody>
      </p:sp>
      <p:sp>
        <p:nvSpPr>
          <p:cNvPr id="6149" name="Rectangle 5"/>
          <p:cNvSpPr>
            <a:spLocks noChangeArrowheads="1"/>
          </p:cNvSpPr>
          <p:nvPr/>
        </p:nvSpPr>
        <p:spPr bwMode="auto">
          <a:xfrm>
            <a:off x="900113" y="3057525"/>
            <a:ext cx="266700" cy="350838"/>
          </a:xfrm>
          <a:prstGeom prst="rect">
            <a:avLst/>
          </a:prstGeom>
          <a:noFill/>
          <a:ln w="9525">
            <a:noFill/>
            <a:miter lim="800000"/>
            <a:headEnd/>
            <a:tailEnd/>
          </a:ln>
        </p:spPr>
        <p:txBody>
          <a:bodyPr wrap="none" lIns="0" tIns="0" rIns="0" bIns="0">
            <a:spAutoFit/>
          </a:bodyPr>
          <a:lstStyle/>
          <a:p>
            <a:pPr defTabSz="5715000"/>
            <a:r>
              <a:rPr lang="en-US" sz="2300" b="1">
                <a:solidFill>
                  <a:srgbClr val="000000"/>
                </a:solidFill>
                <a:latin typeface="Arial Narrow" pitchFamily="34" charset="0"/>
              </a:rPr>
              <a:t>$5</a:t>
            </a:r>
          </a:p>
        </p:txBody>
      </p:sp>
      <p:sp>
        <p:nvSpPr>
          <p:cNvPr id="6150" name="Rectangle 6"/>
          <p:cNvSpPr>
            <a:spLocks noChangeArrowheads="1"/>
          </p:cNvSpPr>
          <p:nvPr/>
        </p:nvSpPr>
        <p:spPr bwMode="auto">
          <a:xfrm>
            <a:off x="1068388" y="3533775"/>
            <a:ext cx="133350" cy="350838"/>
          </a:xfrm>
          <a:prstGeom prst="rect">
            <a:avLst/>
          </a:prstGeom>
          <a:noFill/>
          <a:ln w="9525">
            <a:noFill/>
            <a:miter lim="800000"/>
            <a:headEnd/>
            <a:tailEnd/>
          </a:ln>
        </p:spPr>
        <p:txBody>
          <a:bodyPr wrap="none" lIns="0" tIns="0" rIns="0" bIns="0">
            <a:spAutoFit/>
          </a:bodyPr>
          <a:lstStyle/>
          <a:p>
            <a:pPr defTabSz="5715000"/>
            <a:r>
              <a:rPr lang="en-US" sz="2300" b="1">
                <a:solidFill>
                  <a:srgbClr val="000000"/>
                </a:solidFill>
                <a:latin typeface="Arial Narrow" pitchFamily="34" charset="0"/>
              </a:rPr>
              <a:t>4</a:t>
            </a:r>
          </a:p>
        </p:txBody>
      </p:sp>
      <p:sp>
        <p:nvSpPr>
          <p:cNvPr id="6151" name="Rectangle 7"/>
          <p:cNvSpPr>
            <a:spLocks noChangeArrowheads="1"/>
          </p:cNvSpPr>
          <p:nvPr/>
        </p:nvSpPr>
        <p:spPr bwMode="auto">
          <a:xfrm>
            <a:off x="3124200" y="3810000"/>
            <a:ext cx="944563" cy="350838"/>
          </a:xfrm>
          <a:prstGeom prst="rect">
            <a:avLst/>
          </a:prstGeom>
          <a:noFill/>
          <a:ln w="9525">
            <a:noFill/>
            <a:miter lim="800000"/>
            <a:headEnd/>
            <a:tailEnd/>
          </a:ln>
        </p:spPr>
        <p:txBody>
          <a:bodyPr wrap="none" lIns="0" tIns="0" rIns="0" bIns="0">
            <a:spAutoFit/>
          </a:bodyPr>
          <a:lstStyle/>
          <a:p>
            <a:pPr defTabSz="5715000"/>
            <a:r>
              <a:rPr lang="en-US" sz="2300" b="1">
                <a:solidFill>
                  <a:srgbClr val="000000"/>
                </a:solidFill>
                <a:latin typeface="Arial Narrow" pitchFamily="34" charset="0"/>
              </a:rPr>
              <a:t>Demand</a:t>
            </a:r>
          </a:p>
        </p:txBody>
      </p:sp>
      <p:sp>
        <p:nvSpPr>
          <p:cNvPr id="6152" name="Rectangle 8"/>
          <p:cNvSpPr>
            <a:spLocks noChangeArrowheads="1"/>
          </p:cNvSpPr>
          <p:nvPr/>
        </p:nvSpPr>
        <p:spPr bwMode="auto">
          <a:xfrm>
            <a:off x="3416300" y="5602288"/>
            <a:ext cx="969963" cy="350837"/>
          </a:xfrm>
          <a:prstGeom prst="rect">
            <a:avLst/>
          </a:prstGeom>
          <a:noFill/>
          <a:ln w="9525">
            <a:noFill/>
            <a:miter lim="800000"/>
            <a:headEnd/>
            <a:tailEnd/>
          </a:ln>
        </p:spPr>
        <p:txBody>
          <a:bodyPr wrap="none" lIns="0" tIns="0" rIns="0" bIns="0">
            <a:spAutoFit/>
          </a:bodyPr>
          <a:lstStyle/>
          <a:p>
            <a:pPr defTabSz="5715000"/>
            <a:r>
              <a:rPr lang="en-US" sz="2300" b="1">
                <a:solidFill>
                  <a:srgbClr val="0000CC"/>
                </a:solidFill>
                <a:latin typeface="Arial Narrow" pitchFamily="34" charset="0"/>
              </a:rPr>
              <a:t>Quantity</a:t>
            </a:r>
          </a:p>
        </p:txBody>
      </p:sp>
      <p:sp>
        <p:nvSpPr>
          <p:cNvPr id="6153" name="Rectangle 9"/>
          <p:cNvSpPr>
            <a:spLocks noChangeArrowheads="1"/>
          </p:cNvSpPr>
          <p:nvPr/>
        </p:nvSpPr>
        <p:spPr bwMode="auto">
          <a:xfrm>
            <a:off x="2833688" y="5605463"/>
            <a:ext cx="400050" cy="350837"/>
          </a:xfrm>
          <a:prstGeom prst="rect">
            <a:avLst/>
          </a:prstGeom>
          <a:noFill/>
          <a:ln w="9525">
            <a:noFill/>
            <a:miter lim="800000"/>
            <a:headEnd/>
            <a:tailEnd/>
          </a:ln>
        </p:spPr>
        <p:txBody>
          <a:bodyPr wrap="none" lIns="0" tIns="0" rIns="0" bIns="0">
            <a:spAutoFit/>
          </a:bodyPr>
          <a:lstStyle/>
          <a:p>
            <a:pPr defTabSz="5715000"/>
            <a:r>
              <a:rPr lang="en-US" sz="2300" b="1">
                <a:solidFill>
                  <a:srgbClr val="000000"/>
                </a:solidFill>
                <a:latin typeface="Arial Narrow" pitchFamily="34" charset="0"/>
              </a:rPr>
              <a:t>100</a:t>
            </a:r>
          </a:p>
        </p:txBody>
      </p:sp>
      <p:sp>
        <p:nvSpPr>
          <p:cNvPr id="6154" name="Rectangle 10"/>
          <p:cNvSpPr>
            <a:spLocks noChangeArrowheads="1"/>
          </p:cNvSpPr>
          <p:nvPr/>
        </p:nvSpPr>
        <p:spPr bwMode="auto">
          <a:xfrm>
            <a:off x="1068388" y="5605463"/>
            <a:ext cx="133350" cy="350837"/>
          </a:xfrm>
          <a:prstGeom prst="rect">
            <a:avLst/>
          </a:prstGeom>
          <a:noFill/>
          <a:ln w="9525">
            <a:noFill/>
            <a:miter lim="800000"/>
            <a:headEnd/>
            <a:tailEnd/>
          </a:ln>
        </p:spPr>
        <p:txBody>
          <a:bodyPr wrap="none" lIns="0" tIns="0" rIns="0" bIns="0">
            <a:spAutoFit/>
          </a:bodyPr>
          <a:lstStyle/>
          <a:p>
            <a:pPr defTabSz="5715000"/>
            <a:r>
              <a:rPr lang="en-US" sz="2300" b="1">
                <a:solidFill>
                  <a:srgbClr val="000000"/>
                </a:solidFill>
                <a:latin typeface="Arial Narrow" pitchFamily="34" charset="0"/>
              </a:rPr>
              <a:t>0</a:t>
            </a:r>
          </a:p>
        </p:txBody>
      </p:sp>
      <p:sp>
        <p:nvSpPr>
          <p:cNvPr id="6155" name="Freeform 11"/>
          <p:cNvSpPr>
            <a:spLocks/>
          </p:cNvSpPr>
          <p:nvPr/>
        </p:nvSpPr>
        <p:spPr bwMode="auto">
          <a:xfrm>
            <a:off x="1214438" y="2141538"/>
            <a:ext cx="3071812" cy="3454400"/>
          </a:xfrm>
          <a:custGeom>
            <a:avLst/>
            <a:gdLst>
              <a:gd name="T0" fmla="*/ 0 w 1935"/>
              <a:gd name="T1" fmla="*/ 0 h 2176"/>
              <a:gd name="T2" fmla="*/ 0 w 1935"/>
              <a:gd name="T3" fmla="*/ 2147483647 h 2176"/>
              <a:gd name="T4" fmla="*/ 2147483647 w 1935"/>
              <a:gd name="T5" fmla="*/ 2147483647 h 2176"/>
              <a:gd name="T6" fmla="*/ 0 60000 65536"/>
              <a:gd name="T7" fmla="*/ 0 60000 65536"/>
              <a:gd name="T8" fmla="*/ 0 60000 65536"/>
              <a:gd name="T9" fmla="*/ 0 w 1935"/>
              <a:gd name="T10" fmla="*/ 0 h 2176"/>
              <a:gd name="T11" fmla="*/ 1935 w 1935"/>
              <a:gd name="T12" fmla="*/ 2176 h 2176"/>
            </a:gdLst>
            <a:ahLst/>
            <a:cxnLst>
              <a:cxn ang="T6">
                <a:pos x="T0" y="T1"/>
              </a:cxn>
              <a:cxn ang="T7">
                <a:pos x="T2" y="T3"/>
              </a:cxn>
              <a:cxn ang="T8">
                <a:pos x="T4" y="T5"/>
              </a:cxn>
            </a:cxnLst>
            <a:rect l="T9" t="T10" r="T11" b="T12"/>
            <a:pathLst>
              <a:path w="1935" h="2176">
                <a:moveTo>
                  <a:pt x="0" y="0"/>
                </a:moveTo>
                <a:lnTo>
                  <a:pt x="0" y="2175"/>
                </a:lnTo>
                <a:lnTo>
                  <a:pt x="1934" y="2175"/>
                </a:lnTo>
              </a:path>
            </a:pathLst>
          </a:custGeom>
          <a:noFill/>
          <a:ln w="12700" cap="rnd">
            <a:solidFill>
              <a:srgbClr val="000000"/>
            </a:solidFill>
            <a:round/>
            <a:headEnd type="none" w="sm" len="sm"/>
            <a:tailEnd type="none" w="sm" len="sm"/>
          </a:ln>
        </p:spPr>
        <p:txBody>
          <a:bodyPr/>
          <a:lstStyle/>
          <a:p>
            <a:endParaRPr lang="en-US"/>
          </a:p>
        </p:txBody>
      </p:sp>
      <p:sp>
        <p:nvSpPr>
          <p:cNvPr id="6156" name="Freeform 12"/>
          <p:cNvSpPr>
            <a:spLocks/>
          </p:cNvSpPr>
          <p:nvPr/>
        </p:nvSpPr>
        <p:spPr bwMode="auto">
          <a:xfrm>
            <a:off x="1201738" y="3676650"/>
            <a:ext cx="1752600" cy="1882775"/>
          </a:xfrm>
          <a:custGeom>
            <a:avLst/>
            <a:gdLst>
              <a:gd name="T0" fmla="*/ 2147483647 w 1104"/>
              <a:gd name="T1" fmla="*/ 2147483647 h 1186"/>
              <a:gd name="T2" fmla="*/ 2147483647 w 1104"/>
              <a:gd name="T3" fmla="*/ 0 h 1186"/>
              <a:gd name="T4" fmla="*/ 0 w 1104"/>
              <a:gd name="T5" fmla="*/ 0 h 1186"/>
              <a:gd name="T6" fmla="*/ 0 60000 65536"/>
              <a:gd name="T7" fmla="*/ 0 60000 65536"/>
              <a:gd name="T8" fmla="*/ 0 60000 65536"/>
              <a:gd name="T9" fmla="*/ 0 w 1104"/>
              <a:gd name="T10" fmla="*/ 0 h 1186"/>
              <a:gd name="T11" fmla="*/ 1104 w 1104"/>
              <a:gd name="T12" fmla="*/ 1186 h 1186"/>
            </a:gdLst>
            <a:ahLst/>
            <a:cxnLst>
              <a:cxn ang="T6">
                <a:pos x="T0" y="T1"/>
              </a:cxn>
              <a:cxn ang="T7">
                <a:pos x="T2" y="T3"/>
              </a:cxn>
              <a:cxn ang="T8">
                <a:pos x="T4" y="T5"/>
              </a:cxn>
            </a:cxnLst>
            <a:rect l="T9" t="T10" r="T11" b="T12"/>
            <a:pathLst>
              <a:path w="1104" h="1186">
                <a:moveTo>
                  <a:pt x="1103" y="1185"/>
                </a:moveTo>
                <a:lnTo>
                  <a:pt x="1103" y="0"/>
                </a:lnTo>
                <a:lnTo>
                  <a:pt x="0" y="0"/>
                </a:lnTo>
              </a:path>
            </a:pathLst>
          </a:custGeom>
          <a:noFill/>
          <a:ln w="12700">
            <a:solidFill>
              <a:srgbClr val="000000"/>
            </a:solidFill>
            <a:prstDash val="dash"/>
            <a:round/>
            <a:headEnd type="none" w="sm" len="sm"/>
            <a:tailEnd type="none" w="sm" len="sm"/>
          </a:ln>
        </p:spPr>
        <p:txBody>
          <a:bodyPr/>
          <a:lstStyle/>
          <a:p>
            <a:endParaRPr lang="en-US"/>
          </a:p>
        </p:txBody>
      </p:sp>
      <p:sp>
        <p:nvSpPr>
          <p:cNvPr id="6157" name="Rectangle 13"/>
          <p:cNvSpPr>
            <a:spLocks noChangeArrowheads="1"/>
          </p:cNvSpPr>
          <p:nvPr/>
        </p:nvSpPr>
        <p:spPr bwMode="auto">
          <a:xfrm>
            <a:off x="1995488" y="5605463"/>
            <a:ext cx="266700" cy="350837"/>
          </a:xfrm>
          <a:prstGeom prst="rect">
            <a:avLst/>
          </a:prstGeom>
          <a:noFill/>
          <a:ln w="9525">
            <a:noFill/>
            <a:miter lim="800000"/>
            <a:headEnd/>
            <a:tailEnd/>
          </a:ln>
        </p:spPr>
        <p:txBody>
          <a:bodyPr wrap="none" lIns="0" tIns="0" rIns="0" bIns="0">
            <a:spAutoFit/>
          </a:bodyPr>
          <a:lstStyle/>
          <a:p>
            <a:pPr defTabSz="5715000"/>
            <a:r>
              <a:rPr lang="en-US" sz="2300" b="1">
                <a:solidFill>
                  <a:srgbClr val="000000"/>
                </a:solidFill>
                <a:latin typeface="Arial Narrow" pitchFamily="34" charset="0"/>
              </a:rPr>
              <a:t>50</a:t>
            </a:r>
          </a:p>
        </p:txBody>
      </p:sp>
      <p:sp>
        <p:nvSpPr>
          <p:cNvPr id="6158" name="Freeform 14"/>
          <p:cNvSpPr>
            <a:spLocks/>
          </p:cNvSpPr>
          <p:nvPr/>
        </p:nvSpPr>
        <p:spPr bwMode="auto">
          <a:xfrm>
            <a:off x="1201738" y="3224213"/>
            <a:ext cx="869950" cy="2335212"/>
          </a:xfrm>
          <a:custGeom>
            <a:avLst/>
            <a:gdLst>
              <a:gd name="T0" fmla="*/ 1378526045 w 548"/>
              <a:gd name="T1" fmla="*/ 2147483647 h 1471"/>
              <a:gd name="T2" fmla="*/ 1378526045 w 548"/>
              <a:gd name="T3" fmla="*/ 0 h 1471"/>
              <a:gd name="T4" fmla="*/ 0 w 548"/>
              <a:gd name="T5" fmla="*/ 0 h 1471"/>
              <a:gd name="T6" fmla="*/ 0 60000 65536"/>
              <a:gd name="T7" fmla="*/ 0 60000 65536"/>
              <a:gd name="T8" fmla="*/ 0 60000 65536"/>
              <a:gd name="T9" fmla="*/ 0 w 548"/>
              <a:gd name="T10" fmla="*/ 0 h 1471"/>
              <a:gd name="T11" fmla="*/ 548 w 548"/>
              <a:gd name="T12" fmla="*/ 1471 h 1471"/>
            </a:gdLst>
            <a:ahLst/>
            <a:cxnLst>
              <a:cxn ang="T6">
                <a:pos x="T0" y="T1"/>
              </a:cxn>
              <a:cxn ang="T7">
                <a:pos x="T2" y="T3"/>
              </a:cxn>
              <a:cxn ang="T8">
                <a:pos x="T4" y="T5"/>
              </a:cxn>
            </a:cxnLst>
            <a:rect l="T9" t="T10" r="T11" b="T12"/>
            <a:pathLst>
              <a:path w="548" h="1471">
                <a:moveTo>
                  <a:pt x="547" y="1470"/>
                </a:moveTo>
                <a:lnTo>
                  <a:pt x="547" y="0"/>
                </a:lnTo>
                <a:lnTo>
                  <a:pt x="0" y="0"/>
                </a:lnTo>
              </a:path>
            </a:pathLst>
          </a:custGeom>
          <a:noFill/>
          <a:ln w="12700">
            <a:solidFill>
              <a:srgbClr val="000000"/>
            </a:solidFill>
            <a:prstDash val="dash"/>
            <a:round/>
            <a:headEnd type="none" w="sm" len="sm"/>
            <a:tailEnd type="none" w="sm" len="sm"/>
          </a:ln>
        </p:spPr>
        <p:txBody>
          <a:bodyPr/>
          <a:lstStyle/>
          <a:p>
            <a:endParaRPr lang="en-US"/>
          </a:p>
        </p:txBody>
      </p:sp>
      <p:sp>
        <p:nvSpPr>
          <p:cNvPr id="6159" name="Line 15"/>
          <p:cNvSpPr>
            <a:spLocks noChangeShapeType="1"/>
          </p:cNvSpPr>
          <p:nvPr/>
        </p:nvSpPr>
        <p:spPr bwMode="auto">
          <a:xfrm flipV="1">
            <a:off x="2952750" y="3684588"/>
            <a:ext cx="0" cy="1870075"/>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6160" name="Freeform 16"/>
          <p:cNvSpPr>
            <a:spLocks/>
          </p:cNvSpPr>
          <p:nvPr/>
        </p:nvSpPr>
        <p:spPr bwMode="auto">
          <a:xfrm>
            <a:off x="1501775" y="2438400"/>
            <a:ext cx="2051050" cy="1335088"/>
          </a:xfrm>
          <a:custGeom>
            <a:avLst/>
            <a:gdLst>
              <a:gd name="T0" fmla="*/ 0 w 1292"/>
              <a:gd name="T1" fmla="*/ 0 h 841"/>
              <a:gd name="T2" fmla="*/ 902215993 w 1292"/>
              <a:gd name="T3" fmla="*/ 1247478639 h 841"/>
              <a:gd name="T4" fmla="*/ 2089208742 w 1292"/>
              <a:gd name="T5" fmla="*/ 1927921281 h 841"/>
              <a:gd name="T6" fmla="*/ 2147483647 w 1292"/>
              <a:gd name="T7" fmla="*/ 2116932222 h 841"/>
              <a:gd name="T8" fmla="*/ 0 60000 65536"/>
              <a:gd name="T9" fmla="*/ 0 60000 65536"/>
              <a:gd name="T10" fmla="*/ 0 60000 65536"/>
              <a:gd name="T11" fmla="*/ 0 60000 65536"/>
              <a:gd name="T12" fmla="*/ 0 w 1292"/>
              <a:gd name="T13" fmla="*/ 0 h 841"/>
              <a:gd name="T14" fmla="*/ 1292 w 1292"/>
              <a:gd name="T15" fmla="*/ 841 h 841"/>
            </a:gdLst>
            <a:ahLst/>
            <a:cxnLst>
              <a:cxn ang="T8">
                <a:pos x="T0" y="T1"/>
              </a:cxn>
              <a:cxn ang="T9">
                <a:pos x="T2" y="T3"/>
              </a:cxn>
              <a:cxn ang="T10">
                <a:pos x="T4" y="T5"/>
              </a:cxn>
              <a:cxn ang="T11">
                <a:pos x="T6" y="T7"/>
              </a:cxn>
            </a:cxnLst>
            <a:rect l="T12" t="T13" r="T14" b="T15"/>
            <a:pathLst>
              <a:path w="1292" h="841">
                <a:moveTo>
                  <a:pt x="0" y="0"/>
                </a:moveTo>
                <a:lnTo>
                  <a:pt x="358" y="495"/>
                </a:lnTo>
                <a:lnTo>
                  <a:pt x="829" y="765"/>
                </a:lnTo>
                <a:lnTo>
                  <a:pt x="1291" y="840"/>
                </a:lnTo>
              </a:path>
            </a:pathLst>
          </a:custGeom>
          <a:noFill/>
          <a:ln w="38100" cap="rnd">
            <a:solidFill>
              <a:srgbClr val="000099"/>
            </a:solidFill>
            <a:round/>
            <a:headEnd type="none" w="sm" len="sm"/>
            <a:tailEnd type="none" w="sm" len="sm"/>
          </a:ln>
        </p:spPr>
        <p:txBody>
          <a:bodyPr/>
          <a:lstStyle/>
          <a:p>
            <a:endParaRPr lang="en-US"/>
          </a:p>
        </p:txBody>
      </p:sp>
      <p:graphicFrame>
        <p:nvGraphicFramePr>
          <p:cNvPr id="20497" name="Object 17"/>
          <p:cNvGraphicFramePr>
            <a:graphicFrameLocks/>
          </p:cNvGraphicFramePr>
          <p:nvPr/>
        </p:nvGraphicFramePr>
        <p:xfrm>
          <a:off x="4114800" y="1752600"/>
          <a:ext cx="4495800" cy="2819400"/>
        </p:xfrm>
        <a:graphic>
          <a:graphicData uri="http://schemas.openxmlformats.org/presentationml/2006/ole">
            <mc:AlternateContent xmlns:mc="http://schemas.openxmlformats.org/markup-compatibility/2006">
              <mc:Choice xmlns:v="urn:schemas-microsoft-com:vml" Requires="v">
                <p:oleObj spid="_x0000_s46098" name="Equation" r:id="rId3" imgW="2463480" imgH="1358640" progId="Equation.3">
                  <p:embed/>
                </p:oleObj>
              </mc:Choice>
              <mc:Fallback>
                <p:oleObj name="Equation" r:id="rId3" imgW="2463480" imgH="1358640" progId="Equation.3">
                  <p:embed/>
                  <p:pic>
                    <p:nvPicPr>
                      <p:cNvPr id="0" name="Object 1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752600"/>
                        <a:ext cx="44958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61" name="Rectangle 18"/>
          <p:cNvSpPr>
            <a:spLocks noChangeArrowheads="1"/>
          </p:cNvSpPr>
          <p:nvPr/>
        </p:nvSpPr>
        <p:spPr bwMode="auto">
          <a:xfrm>
            <a:off x="555625" y="2438400"/>
            <a:ext cx="587375" cy="350838"/>
          </a:xfrm>
          <a:prstGeom prst="rect">
            <a:avLst/>
          </a:prstGeom>
          <a:noFill/>
          <a:ln w="9525">
            <a:noFill/>
            <a:miter lim="800000"/>
            <a:headEnd/>
            <a:tailEnd/>
          </a:ln>
        </p:spPr>
        <p:txBody>
          <a:bodyPr wrap="none" lIns="0" tIns="0" rIns="0" bIns="0">
            <a:spAutoFit/>
          </a:bodyPr>
          <a:lstStyle/>
          <a:p>
            <a:pPr defTabSz="5715000"/>
            <a:r>
              <a:rPr lang="en-US" sz="2300" b="1">
                <a:solidFill>
                  <a:srgbClr val="0000CC"/>
                </a:solidFill>
                <a:latin typeface="Arial Narrow" pitchFamily="34" charset="0"/>
              </a:rPr>
              <a:t>Price</a:t>
            </a:r>
          </a:p>
        </p:txBody>
      </p:sp>
      <p:sp>
        <p:nvSpPr>
          <p:cNvPr id="18" name="Slide Number Placeholder 17"/>
          <p:cNvSpPr>
            <a:spLocks noGrp="1"/>
          </p:cNvSpPr>
          <p:nvPr>
            <p:ph type="sldNum" sz="quarter" idx="12"/>
          </p:nvPr>
        </p:nvSpPr>
        <p:spPr/>
        <p:txBody>
          <a:bodyPr/>
          <a:lstStyle/>
          <a:p>
            <a:fld id="{B6F15528-21DE-4FAA-801E-634DDDAF4B2B}" type="slidenum">
              <a:rPr lang="en-US" smtClean="0"/>
              <a:pPr/>
              <a:t>141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497"/>
                                        </p:tgtEl>
                                        <p:attrNameLst>
                                          <p:attrName>style.visibility</p:attrName>
                                        </p:attrNameLst>
                                      </p:cBhvr>
                                      <p:to>
                                        <p:strVal val="visible"/>
                                      </p:to>
                                    </p:set>
                                    <p:animEffect transition="in" filter="wipe(up)">
                                      <p:cBhvr>
                                        <p:cTn id="7" dur="500"/>
                                        <p:tgtEl>
                                          <p:spTgt spid="2049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288" fill="hold" grpId="0" nodeType="clickEffect">
                                  <p:stCondLst>
                                    <p:cond delay="0"/>
                                  </p:stCondLst>
                                  <p:childTnLst>
                                    <p:set>
                                      <p:cBhvr>
                                        <p:cTn id="11" dur="1" fill="hold">
                                          <p:stCondLst>
                                            <p:cond delay="0"/>
                                          </p:stCondLst>
                                        </p:cTn>
                                        <p:tgtEl>
                                          <p:spTgt spid="20484"/>
                                        </p:tgtEl>
                                        <p:attrNameLst>
                                          <p:attrName>style.visibility</p:attrName>
                                        </p:attrNameLst>
                                      </p:cBhvr>
                                      <p:to>
                                        <p:strVal val="visible"/>
                                      </p:to>
                                    </p:set>
                                    <p:anim calcmode="lin" valueType="num">
                                      <p:cBhvr>
                                        <p:cTn id="12" dur="500" fill="hold"/>
                                        <p:tgtEl>
                                          <p:spTgt spid="20484"/>
                                        </p:tgtEl>
                                        <p:attrNameLst>
                                          <p:attrName>ppt_w</p:attrName>
                                        </p:attrNameLst>
                                      </p:cBhvr>
                                      <p:tavLst>
                                        <p:tav tm="0">
                                          <p:val>
                                            <p:strVal val="4/3*#ppt_w"/>
                                          </p:val>
                                        </p:tav>
                                        <p:tav tm="100000">
                                          <p:val>
                                            <p:strVal val="#ppt_w"/>
                                          </p:val>
                                        </p:tav>
                                      </p:tavLst>
                                    </p:anim>
                                    <p:anim calcmode="lin" valueType="num">
                                      <p:cBhvr>
                                        <p:cTn id="13" dur="500" fill="hold"/>
                                        <p:tgtEl>
                                          <p:spTgt spid="20484"/>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autoUpdateAnimBg="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l"/>
            <a:r>
              <a:rPr lang="en-US" sz="3200" smtClean="0">
                <a:solidFill>
                  <a:schemeClr val="bg1"/>
                </a:solidFill>
              </a:rPr>
              <a:t>The Variety of Demand Curves</a:t>
            </a:r>
            <a:endParaRPr lang="en-US" smtClean="0"/>
          </a:p>
        </p:txBody>
      </p:sp>
      <p:sp>
        <p:nvSpPr>
          <p:cNvPr id="21507" name="Rectangle 3"/>
          <p:cNvSpPr>
            <a:spLocks noGrp="1" noChangeArrowheads="1"/>
          </p:cNvSpPr>
          <p:nvPr>
            <p:ph type="body" idx="1"/>
          </p:nvPr>
        </p:nvSpPr>
        <p:spPr/>
        <p:txBody>
          <a:bodyPr/>
          <a:lstStyle/>
          <a:p>
            <a:r>
              <a:rPr lang="en-US" smtClean="0"/>
              <a:t>Perfectly Inelastic</a:t>
            </a:r>
          </a:p>
          <a:p>
            <a:pPr lvl="1"/>
            <a:r>
              <a:rPr lang="en-US" smtClean="0"/>
              <a:t>Quantity demanded does not respond to price changes.</a:t>
            </a:r>
          </a:p>
          <a:p>
            <a:r>
              <a:rPr lang="en-US" smtClean="0"/>
              <a:t>Perfectly Elastic</a:t>
            </a:r>
          </a:p>
          <a:p>
            <a:pPr lvl="1"/>
            <a:r>
              <a:rPr lang="en-US" smtClean="0"/>
              <a:t>Quantity demanded changes infinitely with any change in price.</a:t>
            </a:r>
          </a:p>
          <a:p>
            <a:r>
              <a:rPr lang="en-US" smtClean="0"/>
              <a:t>Unit Elastic</a:t>
            </a:r>
          </a:p>
          <a:p>
            <a:pPr lvl="1"/>
            <a:r>
              <a:rPr lang="en-US" smtClean="0"/>
              <a:t>Quantity demanded changes by the same percentage as the price.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142</a:t>
            </a:fld>
            <a:endParaRPr lang="en-US"/>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l"/>
            <a:r>
              <a:rPr lang="en-US" sz="3200" smtClean="0">
                <a:solidFill>
                  <a:schemeClr val="bg1"/>
                </a:solidFill>
              </a:rPr>
              <a:t>The Variety of Demand Curves</a:t>
            </a:r>
            <a:endParaRPr lang="en-US" smtClean="0"/>
          </a:p>
        </p:txBody>
      </p:sp>
      <p:sp>
        <p:nvSpPr>
          <p:cNvPr id="22531" name="Rectangle 3"/>
          <p:cNvSpPr>
            <a:spLocks noGrp="1" noChangeArrowheads="1"/>
          </p:cNvSpPr>
          <p:nvPr>
            <p:ph type="body" idx="1"/>
          </p:nvPr>
        </p:nvSpPr>
        <p:spPr/>
        <p:txBody>
          <a:bodyPr/>
          <a:lstStyle/>
          <a:p>
            <a:r>
              <a:rPr lang="en-US" smtClean="0"/>
              <a:t>Because the price elasticity of demand measures how much quantity demanded responds to the price, it is closely related to the slope of the demand curve.</a:t>
            </a:r>
          </a:p>
          <a:p>
            <a:endParaRPr lang="en-US"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143</a:t>
            </a:fld>
            <a:endParaRPr lang="en-US"/>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E:\Mankiw\Mankiw PPT\narrow aqua button bckgrd.jpg"/>
          <p:cNvPicPr>
            <a:picLocks noChangeAspect="1" noChangeArrowheads="1"/>
          </p:cNvPicPr>
          <p:nvPr/>
        </p:nvPicPr>
        <p:blipFill>
          <a:blip r:embed="rId2"/>
          <a:srcRect r="1688"/>
          <a:stretch>
            <a:fillRect/>
          </a:stretch>
        </p:blipFill>
        <p:spPr bwMode="auto">
          <a:xfrm>
            <a:off x="0" y="0"/>
            <a:ext cx="9144000" cy="6858000"/>
          </a:xfrm>
          <a:prstGeom prst="rect">
            <a:avLst/>
          </a:prstGeom>
          <a:noFill/>
          <a:ln w="9525">
            <a:noFill/>
            <a:miter lim="800000"/>
            <a:headEnd/>
            <a:tailEnd/>
          </a:ln>
        </p:spPr>
      </p:pic>
      <p:sp>
        <p:nvSpPr>
          <p:cNvPr id="23555" name="Rectangle 3"/>
          <p:cNvSpPr>
            <a:spLocks noGrp="1" noChangeArrowheads="1"/>
          </p:cNvSpPr>
          <p:nvPr>
            <p:ph type="title"/>
          </p:nvPr>
        </p:nvSpPr>
        <p:spPr>
          <a:xfrm>
            <a:off x="609600" y="50800"/>
            <a:ext cx="8229600" cy="685800"/>
          </a:xfrm>
        </p:spPr>
        <p:txBody>
          <a:bodyPr/>
          <a:lstStyle/>
          <a:p>
            <a:pPr algn="l">
              <a:lnSpc>
                <a:spcPct val="80000"/>
              </a:lnSpc>
            </a:pPr>
            <a:r>
              <a:rPr lang="en-US" sz="2400" smtClean="0">
                <a:solidFill>
                  <a:schemeClr val="bg1"/>
                </a:solidFill>
              </a:rPr>
              <a:t>Figure 1 The Price Elasticity of Demand</a:t>
            </a:r>
          </a:p>
        </p:txBody>
      </p:sp>
      <p:sp>
        <p:nvSpPr>
          <p:cNvPr id="23556" name="Text Box 4"/>
          <p:cNvSpPr txBox="1">
            <a:spLocks noChangeArrowheads="1"/>
          </p:cNvSpPr>
          <p:nvPr/>
        </p:nvSpPr>
        <p:spPr bwMode="auto">
          <a:xfrm>
            <a:off x="6564313" y="6680200"/>
            <a:ext cx="2641600" cy="214313"/>
          </a:xfrm>
          <a:prstGeom prst="rect">
            <a:avLst/>
          </a:prstGeom>
          <a:noFill/>
          <a:ln w="9525">
            <a:noFill/>
            <a:miter lim="800000"/>
            <a:headEnd/>
            <a:tailEnd/>
          </a:ln>
        </p:spPr>
        <p:txBody>
          <a:bodyPr wrap="none">
            <a:spAutoFit/>
          </a:bodyPr>
          <a:lstStyle/>
          <a:p>
            <a:r>
              <a:rPr lang="en-US" altLang="en-US" sz="800" b="1">
                <a:solidFill>
                  <a:schemeClr val="bg1"/>
                </a:solidFill>
                <a:latin typeface="Arial" charset="0"/>
              </a:rPr>
              <a:t>Copyright©2003  Southwestern/Thomson Learning</a:t>
            </a:r>
          </a:p>
        </p:txBody>
      </p:sp>
      <p:sp>
        <p:nvSpPr>
          <p:cNvPr id="23557" name="Rectangle 5"/>
          <p:cNvSpPr>
            <a:spLocks noChangeArrowheads="1"/>
          </p:cNvSpPr>
          <p:nvPr/>
        </p:nvSpPr>
        <p:spPr bwMode="auto">
          <a:xfrm>
            <a:off x="2147888" y="2143125"/>
            <a:ext cx="5862637" cy="3300413"/>
          </a:xfrm>
          <a:prstGeom prst="rect">
            <a:avLst/>
          </a:prstGeom>
          <a:solidFill>
            <a:srgbClr val="F3F6F9"/>
          </a:solidFill>
          <a:ln w="261938">
            <a:solidFill>
              <a:srgbClr val="F3F6F9"/>
            </a:solidFill>
            <a:miter lim="800000"/>
            <a:headEnd/>
            <a:tailEnd/>
          </a:ln>
        </p:spPr>
        <p:txBody>
          <a:bodyPr/>
          <a:lstStyle/>
          <a:p>
            <a:endParaRPr lang="en-US"/>
          </a:p>
        </p:txBody>
      </p:sp>
      <p:sp>
        <p:nvSpPr>
          <p:cNvPr id="23558" name="Rectangle 6"/>
          <p:cNvSpPr>
            <a:spLocks noChangeArrowheads="1"/>
          </p:cNvSpPr>
          <p:nvPr/>
        </p:nvSpPr>
        <p:spPr bwMode="auto">
          <a:xfrm>
            <a:off x="2147888" y="2143125"/>
            <a:ext cx="5862637" cy="3300413"/>
          </a:xfrm>
          <a:prstGeom prst="rect">
            <a:avLst/>
          </a:prstGeom>
          <a:solidFill>
            <a:srgbClr val="F2F4F8"/>
          </a:solidFill>
          <a:ln w="238125">
            <a:solidFill>
              <a:srgbClr val="F2F4F8"/>
            </a:solidFill>
            <a:miter lim="800000"/>
            <a:headEnd/>
            <a:tailEnd/>
          </a:ln>
        </p:spPr>
        <p:txBody>
          <a:bodyPr/>
          <a:lstStyle/>
          <a:p>
            <a:endParaRPr lang="en-US"/>
          </a:p>
        </p:txBody>
      </p:sp>
      <p:sp>
        <p:nvSpPr>
          <p:cNvPr id="23559" name="Rectangle 7"/>
          <p:cNvSpPr>
            <a:spLocks noChangeArrowheads="1"/>
          </p:cNvSpPr>
          <p:nvPr/>
        </p:nvSpPr>
        <p:spPr bwMode="auto">
          <a:xfrm>
            <a:off x="2147888" y="2143125"/>
            <a:ext cx="5862637" cy="3300413"/>
          </a:xfrm>
          <a:prstGeom prst="rect">
            <a:avLst/>
          </a:prstGeom>
          <a:solidFill>
            <a:srgbClr val="F1F4F7"/>
          </a:solidFill>
          <a:ln w="214313">
            <a:solidFill>
              <a:srgbClr val="F1F4F7"/>
            </a:solidFill>
            <a:miter lim="800000"/>
            <a:headEnd/>
            <a:tailEnd/>
          </a:ln>
        </p:spPr>
        <p:txBody>
          <a:bodyPr/>
          <a:lstStyle/>
          <a:p>
            <a:endParaRPr lang="en-US"/>
          </a:p>
        </p:txBody>
      </p:sp>
      <p:sp>
        <p:nvSpPr>
          <p:cNvPr id="23560" name="Rectangle 8"/>
          <p:cNvSpPr>
            <a:spLocks noChangeArrowheads="1"/>
          </p:cNvSpPr>
          <p:nvPr/>
        </p:nvSpPr>
        <p:spPr bwMode="auto">
          <a:xfrm>
            <a:off x="2147888" y="2143125"/>
            <a:ext cx="5862637" cy="3300413"/>
          </a:xfrm>
          <a:prstGeom prst="rect">
            <a:avLst/>
          </a:prstGeom>
          <a:solidFill>
            <a:srgbClr val="F0F2F5"/>
          </a:solidFill>
          <a:ln w="190500">
            <a:solidFill>
              <a:srgbClr val="F0F2F5"/>
            </a:solidFill>
            <a:miter lim="800000"/>
            <a:headEnd/>
            <a:tailEnd/>
          </a:ln>
        </p:spPr>
        <p:txBody>
          <a:bodyPr/>
          <a:lstStyle/>
          <a:p>
            <a:endParaRPr lang="en-US"/>
          </a:p>
        </p:txBody>
      </p:sp>
      <p:sp>
        <p:nvSpPr>
          <p:cNvPr id="23561" name="Rectangle 9"/>
          <p:cNvSpPr>
            <a:spLocks noChangeArrowheads="1"/>
          </p:cNvSpPr>
          <p:nvPr/>
        </p:nvSpPr>
        <p:spPr bwMode="auto">
          <a:xfrm>
            <a:off x="2147888" y="2143125"/>
            <a:ext cx="5862637" cy="3300413"/>
          </a:xfrm>
          <a:prstGeom prst="rect">
            <a:avLst/>
          </a:prstGeom>
          <a:solidFill>
            <a:srgbClr val="EEF1F4"/>
          </a:solidFill>
          <a:ln w="166688">
            <a:solidFill>
              <a:srgbClr val="EEF1F4"/>
            </a:solidFill>
            <a:miter lim="800000"/>
            <a:headEnd/>
            <a:tailEnd/>
          </a:ln>
        </p:spPr>
        <p:txBody>
          <a:bodyPr/>
          <a:lstStyle/>
          <a:p>
            <a:endParaRPr lang="en-US"/>
          </a:p>
        </p:txBody>
      </p:sp>
      <p:sp>
        <p:nvSpPr>
          <p:cNvPr id="23562" name="Rectangle 10"/>
          <p:cNvSpPr>
            <a:spLocks noChangeArrowheads="1"/>
          </p:cNvSpPr>
          <p:nvPr/>
        </p:nvSpPr>
        <p:spPr bwMode="auto">
          <a:xfrm>
            <a:off x="2147888" y="2143125"/>
            <a:ext cx="5862637" cy="3300413"/>
          </a:xfrm>
          <a:prstGeom prst="rect">
            <a:avLst/>
          </a:prstGeom>
          <a:solidFill>
            <a:srgbClr val="EDEFF3"/>
          </a:solidFill>
          <a:ln w="142875">
            <a:solidFill>
              <a:srgbClr val="EDEFF3"/>
            </a:solidFill>
            <a:miter lim="800000"/>
            <a:headEnd/>
            <a:tailEnd/>
          </a:ln>
        </p:spPr>
        <p:txBody>
          <a:bodyPr/>
          <a:lstStyle/>
          <a:p>
            <a:endParaRPr lang="en-US"/>
          </a:p>
        </p:txBody>
      </p:sp>
      <p:sp>
        <p:nvSpPr>
          <p:cNvPr id="23563" name="Rectangle 11"/>
          <p:cNvSpPr>
            <a:spLocks noChangeArrowheads="1"/>
          </p:cNvSpPr>
          <p:nvPr/>
        </p:nvSpPr>
        <p:spPr bwMode="auto">
          <a:xfrm>
            <a:off x="2147888" y="2143125"/>
            <a:ext cx="5862637" cy="3300413"/>
          </a:xfrm>
          <a:prstGeom prst="rect">
            <a:avLst/>
          </a:prstGeom>
          <a:solidFill>
            <a:srgbClr val="EBEEF2"/>
          </a:solidFill>
          <a:ln w="119063">
            <a:solidFill>
              <a:srgbClr val="EBEEF2"/>
            </a:solidFill>
            <a:miter lim="800000"/>
            <a:headEnd/>
            <a:tailEnd/>
          </a:ln>
        </p:spPr>
        <p:txBody>
          <a:bodyPr/>
          <a:lstStyle/>
          <a:p>
            <a:endParaRPr lang="en-US"/>
          </a:p>
        </p:txBody>
      </p:sp>
      <p:sp>
        <p:nvSpPr>
          <p:cNvPr id="23564" name="Rectangle 12"/>
          <p:cNvSpPr>
            <a:spLocks noChangeArrowheads="1"/>
          </p:cNvSpPr>
          <p:nvPr/>
        </p:nvSpPr>
        <p:spPr bwMode="auto">
          <a:xfrm>
            <a:off x="2147888" y="2143125"/>
            <a:ext cx="5862637" cy="3300413"/>
          </a:xfrm>
          <a:prstGeom prst="rect">
            <a:avLst/>
          </a:prstGeom>
          <a:solidFill>
            <a:srgbClr val="EAECF1"/>
          </a:solidFill>
          <a:ln w="95250">
            <a:solidFill>
              <a:srgbClr val="EAECF1"/>
            </a:solidFill>
            <a:miter lim="800000"/>
            <a:headEnd/>
            <a:tailEnd/>
          </a:ln>
        </p:spPr>
        <p:txBody>
          <a:bodyPr/>
          <a:lstStyle/>
          <a:p>
            <a:endParaRPr lang="en-US"/>
          </a:p>
        </p:txBody>
      </p:sp>
      <p:sp>
        <p:nvSpPr>
          <p:cNvPr id="23565" name="Rectangle 13"/>
          <p:cNvSpPr>
            <a:spLocks noChangeArrowheads="1"/>
          </p:cNvSpPr>
          <p:nvPr/>
        </p:nvSpPr>
        <p:spPr bwMode="auto">
          <a:xfrm>
            <a:off x="2147888" y="2143125"/>
            <a:ext cx="5862637" cy="3300413"/>
          </a:xfrm>
          <a:prstGeom prst="rect">
            <a:avLst/>
          </a:prstGeom>
          <a:solidFill>
            <a:srgbClr val="E9EBF0"/>
          </a:solidFill>
          <a:ln w="71438">
            <a:solidFill>
              <a:srgbClr val="E9EBF0"/>
            </a:solidFill>
            <a:miter lim="800000"/>
            <a:headEnd/>
            <a:tailEnd/>
          </a:ln>
        </p:spPr>
        <p:txBody>
          <a:bodyPr/>
          <a:lstStyle/>
          <a:p>
            <a:endParaRPr lang="en-US"/>
          </a:p>
        </p:txBody>
      </p:sp>
      <p:sp>
        <p:nvSpPr>
          <p:cNvPr id="23566" name="Rectangle 14"/>
          <p:cNvSpPr>
            <a:spLocks noChangeArrowheads="1"/>
          </p:cNvSpPr>
          <p:nvPr/>
        </p:nvSpPr>
        <p:spPr bwMode="auto">
          <a:xfrm>
            <a:off x="2147888" y="2143125"/>
            <a:ext cx="5862637" cy="3300413"/>
          </a:xfrm>
          <a:prstGeom prst="rect">
            <a:avLst/>
          </a:prstGeom>
          <a:solidFill>
            <a:srgbClr val="E7EAEF"/>
          </a:solidFill>
          <a:ln w="47625">
            <a:solidFill>
              <a:srgbClr val="E7EAEF"/>
            </a:solidFill>
            <a:miter lim="800000"/>
            <a:headEnd/>
            <a:tailEnd/>
          </a:ln>
        </p:spPr>
        <p:txBody>
          <a:bodyPr/>
          <a:lstStyle/>
          <a:p>
            <a:endParaRPr lang="en-US"/>
          </a:p>
        </p:txBody>
      </p:sp>
      <p:sp>
        <p:nvSpPr>
          <p:cNvPr id="23567" name="Rectangle 15"/>
          <p:cNvSpPr>
            <a:spLocks noChangeArrowheads="1"/>
          </p:cNvSpPr>
          <p:nvPr/>
        </p:nvSpPr>
        <p:spPr bwMode="auto">
          <a:xfrm>
            <a:off x="2147888" y="2143125"/>
            <a:ext cx="5862637" cy="3300413"/>
          </a:xfrm>
          <a:prstGeom prst="rect">
            <a:avLst/>
          </a:prstGeom>
          <a:solidFill>
            <a:srgbClr val="E6E9EF"/>
          </a:solidFill>
          <a:ln w="23813">
            <a:solidFill>
              <a:srgbClr val="E6E9EF"/>
            </a:solidFill>
            <a:miter lim="800000"/>
            <a:headEnd/>
            <a:tailEnd/>
          </a:ln>
        </p:spPr>
        <p:txBody>
          <a:bodyPr/>
          <a:lstStyle/>
          <a:p>
            <a:endParaRPr lang="en-US"/>
          </a:p>
        </p:txBody>
      </p:sp>
      <p:sp>
        <p:nvSpPr>
          <p:cNvPr id="23568" name="Rectangle 16"/>
          <p:cNvSpPr>
            <a:spLocks noChangeArrowheads="1"/>
          </p:cNvSpPr>
          <p:nvPr/>
        </p:nvSpPr>
        <p:spPr bwMode="auto">
          <a:xfrm>
            <a:off x="2028825" y="2044700"/>
            <a:ext cx="5862638" cy="3300413"/>
          </a:xfrm>
          <a:prstGeom prst="rect">
            <a:avLst/>
          </a:prstGeom>
          <a:solidFill>
            <a:srgbClr val="FFFFFF"/>
          </a:solidFill>
          <a:ln w="9525">
            <a:noFill/>
            <a:miter lim="800000"/>
            <a:headEnd/>
            <a:tailEnd/>
          </a:ln>
        </p:spPr>
        <p:txBody>
          <a:bodyPr/>
          <a:lstStyle/>
          <a:p>
            <a:endParaRPr lang="en-US"/>
          </a:p>
        </p:txBody>
      </p:sp>
      <p:sp>
        <p:nvSpPr>
          <p:cNvPr id="23569" name="Freeform 17"/>
          <p:cNvSpPr>
            <a:spLocks/>
          </p:cNvSpPr>
          <p:nvPr/>
        </p:nvSpPr>
        <p:spPr bwMode="auto">
          <a:xfrm>
            <a:off x="2028825" y="2044700"/>
            <a:ext cx="5862638" cy="3300413"/>
          </a:xfrm>
          <a:custGeom>
            <a:avLst/>
            <a:gdLst>
              <a:gd name="T0" fmla="*/ 0 w 3693"/>
              <a:gd name="T1" fmla="*/ 0 h 2079"/>
              <a:gd name="T2" fmla="*/ 0 w 3693"/>
              <a:gd name="T3" fmla="*/ 2147483647 h 2079"/>
              <a:gd name="T4" fmla="*/ 2147483647 w 3693"/>
              <a:gd name="T5" fmla="*/ 2147483647 h 2079"/>
              <a:gd name="T6" fmla="*/ 0 60000 65536"/>
              <a:gd name="T7" fmla="*/ 0 60000 65536"/>
              <a:gd name="T8" fmla="*/ 0 60000 65536"/>
              <a:gd name="T9" fmla="*/ 0 w 3693"/>
              <a:gd name="T10" fmla="*/ 0 h 2079"/>
              <a:gd name="T11" fmla="*/ 3693 w 3693"/>
              <a:gd name="T12" fmla="*/ 2079 h 2079"/>
            </a:gdLst>
            <a:ahLst/>
            <a:cxnLst>
              <a:cxn ang="T6">
                <a:pos x="T0" y="T1"/>
              </a:cxn>
              <a:cxn ang="T7">
                <a:pos x="T2" y="T3"/>
              </a:cxn>
              <a:cxn ang="T8">
                <a:pos x="T4" y="T5"/>
              </a:cxn>
            </a:cxnLst>
            <a:rect l="T9" t="T10" r="T11" b="T12"/>
            <a:pathLst>
              <a:path w="3693" h="2079">
                <a:moveTo>
                  <a:pt x="0" y="0"/>
                </a:moveTo>
                <a:lnTo>
                  <a:pt x="0" y="2079"/>
                </a:lnTo>
                <a:lnTo>
                  <a:pt x="3693" y="2079"/>
                </a:lnTo>
              </a:path>
            </a:pathLst>
          </a:custGeom>
          <a:noFill/>
          <a:ln w="23813">
            <a:solidFill>
              <a:srgbClr val="000000"/>
            </a:solidFill>
            <a:round/>
            <a:headEnd/>
            <a:tailEnd/>
          </a:ln>
        </p:spPr>
        <p:txBody>
          <a:bodyPr/>
          <a:lstStyle/>
          <a:p>
            <a:endParaRPr lang="en-US"/>
          </a:p>
        </p:txBody>
      </p:sp>
      <p:sp>
        <p:nvSpPr>
          <p:cNvPr id="89106" name="Line 18"/>
          <p:cNvSpPr>
            <a:spLocks noChangeShapeType="1"/>
          </p:cNvSpPr>
          <p:nvPr/>
        </p:nvSpPr>
        <p:spPr bwMode="auto">
          <a:xfrm>
            <a:off x="1862138" y="3246438"/>
            <a:ext cx="1587" cy="249237"/>
          </a:xfrm>
          <a:prstGeom prst="line">
            <a:avLst/>
          </a:prstGeom>
          <a:noFill/>
          <a:ln w="23876">
            <a:solidFill>
              <a:srgbClr val="000000"/>
            </a:solidFill>
            <a:round/>
            <a:headEnd type="stealth" w="med" len="med"/>
            <a:tailEnd/>
          </a:ln>
        </p:spPr>
        <p:txBody>
          <a:bodyPr/>
          <a:lstStyle/>
          <a:p>
            <a:endParaRPr lang="en-US"/>
          </a:p>
        </p:txBody>
      </p:sp>
      <p:sp>
        <p:nvSpPr>
          <p:cNvPr id="23571" name="Rectangle 19"/>
          <p:cNvSpPr>
            <a:spLocks noChangeArrowheads="1"/>
          </p:cNvSpPr>
          <p:nvPr/>
        </p:nvSpPr>
        <p:spPr bwMode="auto">
          <a:xfrm>
            <a:off x="1968500" y="1571625"/>
            <a:ext cx="6227763" cy="293688"/>
          </a:xfrm>
          <a:prstGeom prst="rect">
            <a:avLst/>
          </a:prstGeom>
          <a:noFill/>
          <a:ln w="9525">
            <a:noFill/>
            <a:miter lim="800000"/>
            <a:headEnd/>
            <a:tailEnd/>
          </a:ln>
        </p:spPr>
        <p:txBody>
          <a:bodyPr wrap="none" lIns="0" tIns="0" rIns="0" bIns="0">
            <a:spAutoFit/>
          </a:bodyPr>
          <a:lstStyle/>
          <a:p>
            <a:r>
              <a:rPr lang="en-US" sz="1700" b="1">
                <a:solidFill>
                  <a:srgbClr val="000000"/>
                </a:solidFill>
                <a:latin typeface="Arial" charset="0"/>
              </a:rPr>
              <a:t>(a) Perfectly Inelastic Demand: Elasticity Equals 0</a:t>
            </a:r>
            <a:endParaRPr lang="en-US"/>
          </a:p>
        </p:txBody>
      </p:sp>
      <p:grpSp>
        <p:nvGrpSpPr>
          <p:cNvPr id="2" name="Group 20"/>
          <p:cNvGrpSpPr>
            <a:grpSpLocks/>
          </p:cNvGrpSpPr>
          <p:nvPr/>
        </p:nvGrpSpPr>
        <p:grpSpPr bwMode="auto">
          <a:xfrm>
            <a:off x="1666875" y="3008313"/>
            <a:ext cx="3698875" cy="258762"/>
            <a:chOff x="1050" y="1895"/>
            <a:chExt cx="2330" cy="163"/>
          </a:xfrm>
        </p:grpSpPr>
        <p:sp>
          <p:nvSpPr>
            <p:cNvPr id="23596" name="Line 21"/>
            <p:cNvSpPr>
              <a:spLocks noChangeShapeType="1"/>
            </p:cNvSpPr>
            <p:nvPr/>
          </p:nvSpPr>
          <p:spPr bwMode="auto">
            <a:xfrm flipH="1">
              <a:off x="1278" y="1956"/>
              <a:ext cx="2102" cy="1"/>
            </a:xfrm>
            <a:prstGeom prst="line">
              <a:avLst/>
            </a:prstGeom>
            <a:noFill/>
            <a:ln w="23813">
              <a:solidFill>
                <a:schemeClr val="tx1"/>
              </a:solidFill>
              <a:prstDash val="sysDot"/>
              <a:round/>
              <a:headEnd/>
              <a:tailEnd/>
            </a:ln>
          </p:spPr>
          <p:txBody>
            <a:bodyPr/>
            <a:lstStyle/>
            <a:p>
              <a:endParaRPr lang="en-US"/>
            </a:p>
          </p:txBody>
        </p:sp>
        <p:sp>
          <p:nvSpPr>
            <p:cNvPr id="23597" name="Rectangle 22"/>
            <p:cNvSpPr>
              <a:spLocks noChangeArrowheads="1"/>
            </p:cNvSpPr>
            <p:nvPr/>
          </p:nvSpPr>
          <p:spPr bwMode="auto">
            <a:xfrm>
              <a:off x="1050" y="1895"/>
              <a:ext cx="152"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$5</a:t>
              </a:r>
              <a:endParaRPr lang="en-US"/>
            </a:p>
          </p:txBody>
        </p:sp>
      </p:grpSp>
      <p:grpSp>
        <p:nvGrpSpPr>
          <p:cNvPr id="3" name="Group 23"/>
          <p:cNvGrpSpPr>
            <a:grpSpLocks/>
          </p:cNvGrpSpPr>
          <p:nvPr/>
        </p:nvGrpSpPr>
        <p:grpSpPr bwMode="auto">
          <a:xfrm>
            <a:off x="1787525" y="3444875"/>
            <a:ext cx="3578225" cy="258763"/>
            <a:chOff x="1126" y="2170"/>
            <a:chExt cx="2254" cy="163"/>
          </a:xfrm>
        </p:grpSpPr>
        <p:sp>
          <p:nvSpPr>
            <p:cNvPr id="23594" name="Line 24"/>
            <p:cNvSpPr>
              <a:spLocks noChangeShapeType="1"/>
            </p:cNvSpPr>
            <p:nvPr/>
          </p:nvSpPr>
          <p:spPr bwMode="auto">
            <a:xfrm flipH="1">
              <a:off x="1278" y="2241"/>
              <a:ext cx="2102" cy="1"/>
            </a:xfrm>
            <a:prstGeom prst="line">
              <a:avLst/>
            </a:prstGeom>
            <a:noFill/>
            <a:ln w="23813">
              <a:solidFill>
                <a:schemeClr val="tx1"/>
              </a:solidFill>
              <a:prstDash val="sysDot"/>
              <a:round/>
              <a:headEnd/>
              <a:tailEnd/>
            </a:ln>
          </p:spPr>
          <p:txBody>
            <a:bodyPr/>
            <a:lstStyle/>
            <a:p>
              <a:endParaRPr lang="en-US"/>
            </a:p>
          </p:txBody>
        </p:sp>
        <p:sp>
          <p:nvSpPr>
            <p:cNvPr id="23595" name="Rectangle 25"/>
            <p:cNvSpPr>
              <a:spLocks noChangeArrowheads="1"/>
            </p:cNvSpPr>
            <p:nvPr/>
          </p:nvSpPr>
          <p:spPr bwMode="auto">
            <a:xfrm>
              <a:off x="1126" y="2170"/>
              <a:ext cx="76"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4</a:t>
              </a:r>
              <a:endParaRPr lang="en-US"/>
            </a:p>
          </p:txBody>
        </p:sp>
      </p:grpSp>
      <p:sp>
        <p:nvSpPr>
          <p:cNvPr id="23574" name="Rectangle 26"/>
          <p:cNvSpPr>
            <a:spLocks noChangeArrowheads="1"/>
          </p:cNvSpPr>
          <p:nvPr/>
        </p:nvSpPr>
        <p:spPr bwMode="auto">
          <a:xfrm>
            <a:off x="6961188" y="5391150"/>
            <a:ext cx="876300" cy="258763"/>
          </a:xfrm>
          <a:prstGeom prst="rect">
            <a:avLst/>
          </a:prstGeom>
          <a:noFill/>
          <a:ln w="9525">
            <a:noFill/>
            <a:miter lim="800000"/>
            <a:headEnd/>
            <a:tailEnd/>
          </a:ln>
        </p:spPr>
        <p:txBody>
          <a:bodyPr wrap="none" lIns="0" tIns="0" rIns="0" bIns="0">
            <a:spAutoFit/>
          </a:bodyPr>
          <a:lstStyle/>
          <a:p>
            <a:r>
              <a:rPr lang="en-US" sz="1700" b="1">
                <a:solidFill>
                  <a:srgbClr val="000000"/>
                </a:solidFill>
                <a:latin typeface="Arial" charset="0"/>
              </a:rPr>
              <a:t>Quantity</a:t>
            </a:r>
            <a:endParaRPr lang="en-US"/>
          </a:p>
        </p:txBody>
      </p:sp>
      <p:grpSp>
        <p:nvGrpSpPr>
          <p:cNvPr id="4" name="Group 27"/>
          <p:cNvGrpSpPr>
            <a:grpSpLocks/>
          </p:cNvGrpSpPr>
          <p:nvPr/>
        </p:nvGrpSpPr>
        <p:grpSpPr bwMode="auto">
          <a:xfrm>
            <a:off x="5180013" y="2295525"/>
            <a:ext cx="1370012" cy="3360738"/>
            <a:chOff x="3263" y="1446"/>
            <a:chExt cx="863" cy="2117"/>
          </a:xfrm>
        </p:grpSpPr>
        <p:grpSp>
          <p:nvGrpSpPr>
            <p:cNvPr id="5" name="Group 28"/>
            <p:cNvGrpSpPr>
              <a:grpSpLocks/>
            </p:cNvGrpSpPr>
            <p:nvPr/>
          </p:nvGrpSpPr>
          <p:grpSpPr bwMode="auto">
            <a:xfrm>
              <a:off x="3380" y="1446"/>
              <a:ext cx="746" cy="1921"/>
              <a:chOff x="3380" y="1446"/>
              <a:chExt cx="746" cy="1921"/>
            </a:xfrm>
          </p:grpSpPr>
          <p:sp>
            <p:nvSpPr>
              <p:cNvPr id="23592" name="Line 29"/>
              <p:cNvSpPr>
                <a:spLocks noChangeShapeType="1"/>
              </p:cNvSpPr>
              <p:nvPr/>
            </p:nvSpPr>
            <p:spPr bwMode="auto">
              <a:xfrm flipV="1">
                <a:off x="3380" y="1498"/>
                <a:ext cx="1" cy="1869"/>
              </a:xfrm>
              <a:prstGeom prst="line">
                <a:avLst/>
              </a:prstGeom>
              <a:noFill/>
              <a:ln w="71438">
                <a:solidFill>
                  <a:srgbClr val="004C9F"/>
                </a:solidFill>
                <a:round/>
                <a:headEnd/>
                <a:tailEnd/>
              </a:ln>
            </p:spPr>
            <p:txBody>
              <a:bodyPr/>
              <a:lstStyle/>
              <a:p>
                <a:endParaRPr lang="en-US"/>
              </a:p>
            </p:txBody>
          </p:sp>
          <p:sp>
            <p:nvSpPr>
              <p:cNvPr id="23593" name="Rectangle 30"/>
              <p:cNvSpPr>
                <a:spLocks noChangeArrowheads="1"/>
              </p:cNvSpPr>
              <p:nvPr/>
            </p:nvSpPr>
            <p:spPr bwMode="auto">
              <a:xfrm>
                <a:off x="3447" y="1446"/>
                <a:ext cx="679" cy="185"/>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Demand</a:t>
                </a:r>
                <a:endParaRPr lang="en-US"/>
              </a:p>
            </p:txBody>
          </p:sp>
        </p:grpSp>
        <p:sp>
          <p:nvSpPr>
            <p:cNvPr id="23591" name="Rectangle 31"/>
            <p:cNvSpPr>
              <a:spLocks noChangeArrowheads="1"/>
            </p:cNvSpPr>
            <p:nvPr/>
          </p:nvSpPr>
          <p:spPr bwMode="auto">
            <a:xfrm>
              <a:off x="3263" y="3400"/>
              <a:ext cx="22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100</a:t>
              </a:r>
              <a:endParaRPr lang="en-US"/>
            </a:p>
          </p:txBody>
        </p:sp>
      </p:grpSp>
      <p:sp>
        <p:nvSpPr>
          <p:cNvPr id="23576" name="Rectangle 32"/>
          <p:cNvSpPr>
            <a:spLocks noChangeArrowheads="1"/>
          </p:cNvSpPr>
          <p:nvPr/>
        </p:nvSpPr>
        <p:spPr bwMode="auto">
          <a:xfrm>
            <a:off x="1966913" y="5397500"/>
            <a:ext cx="120650" cy="2587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0</a:t>
            </a:r>
            <a:endParaRPr lang="en-US"/>
          </a:p>
        </p:txBody>
      </p:sp>
      <p:grpSp>
        <p:nvGrpSpPr>
          <p:cNvPr id="6" name="Group 33"/>
          <p:cNvGrpSpPr>
            <a:grpSpLocks/>
          </p:cNvGrpSpPr>
          <p:nvPr/>
        </p:nvGrpSpPr>
        <p:grpSpPr bwMode="auto">
          <a:xfrm>
            <a:off x="528638" y="3400425"/>
            <a:ext cx="1404937" cy="1217613"/>
            <a:chOff x="333" y="2142"/>
            <a:chExt cx="885" cy="767"/>
          </a:xfrm>
        </p:grpSpPr>
        <p:sp>
          <p:nvSpPr>
            <p:cNvPr id="23584" name="Line 34"/>
            <p:cNvSpPr>
              <a:spLocks noChangeShapeType="1"/>
            </p:cNvSpPr>
            <p:nvPr/>
          </p:nvSpPr>
          <p:spPr bwMode="auto">
            <a:xfrm flipV="1">
              <a:off x="813" y="2142"/>
              <a:ext cx="300" cy="297"/>
            </a:xfrm>
            <a:prstGeom prst="line">
              <a:avLst/>
            </a:prstGeom>
            <a:noFill/>
            <a:ln w="23813">
              <a:solidFill>
                <a:srgbClr val="000000"/>
              </a:solidFill>
              <a:round/>
              <a:headEnd/>
              <a:tailEnd/>
            </a:ln>
          </p:spPr>
          <p:txBody>
            <a:bodyPr/>
            <a:lstStyle/>
            <a:p>
              <a:endParaRPr lang="en-US"/>
            </a:p>
          </p:txBody>
        </p:sp>
        <p:grpSp>
          <p:nvGrpSpPr>
            <p:cNvPr id="7" name="Group 35"/>
            <p:cNvGrpSpPr>
              <a:grpSpLocks/>
            </p:cNvGrpSpPr>
            <p:nvPr/>
          </p:nvGrpSpPr>
          <p:grpSpPr bwMode="auto">
            <a:xfrm>
              <a:off x="333" y="2389"/>
              <a:ext cx="885" cy="520"/>
              <a:chOff x="333" y="2389"/>
              <a:chExt cx="885" cy="520"/>
            </a:xfrm>
          </p:grpSpPr>
          <p:sp>
            <p:nvSpPr>
              <p:cNvPr id="23586" name="Rectangle 36"/>
              <p:cNvSpPr>
                <a:spLocks noChangeArrowheads="1"/>
              </p:cNvSpPr>
              <p:nvPr/>
            </p:nvSpPr>
            <p:spPr bwMode="auto">
              <a:xfrm>
                <a:off x="333" y="2389"/>
                <a:ext cx="885" cy="520"/>
              </a:xfrm>
              <a:prstGeom prst="rect">
                <a:avLst/>
              </a:prstGeom>
              <a:solidFill>
                <a:srgbClr val="E1E5E9"/>
              </a:solidFill>
              <a:ln w="9525">
                <a:noFill/>
                <a:miter lim="800000"/>
                <a:headEnd/>
                <a:tailEnd/>
              </a:ln>
            </p:spPr>
            <p:txBody>
              <a:bodyPr/>
              <a:lstStyle/>
              <a:p>
                <a:endParaRPr lang="en-US"/>
              </a:p>
            </p:txBody>
          </p:sp>
          <p:sp>
            <p:nvSpPr>
              <p:cNvPr id="23587" name="Rectangle 37"/>
              <p:cNvSpPr>
                <a:spLocks noChangeArrowheads="1"/>
              </p:cNvSpPr>
              <p:nvPr/>
            </p:nvSpPr>
            <p:spPr bwMode="auto">
              <a:xfrm>
                <a:off x="402" y="2393"/>
                <a:ext cx="319"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1. An</a:t>
                </a:r>
                <a:endParaRPr lang="en-US"/>
              </a:p>
            </p:txBody>
          </p:sp>
          <p:sp>
            <p:nvSpPr>
              <p:cNvPr id="23588" name="Rectangle 38"/>
              <p:cNvSpPr>
                <a:spLocks noChangeArrowheads="1"/>
              </p:cNvSpPr>
              <p:nvPr/>
            </p:nvSpPr>
            <p:spPr bwMode="auto">
              <a:xfrm>
                <a:off x="402" y="2557"/>
                <a:ext cx="515"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increase</a:t>
                </a:r>
                <a:endParaRPr lang="en-US"/>
              </a:p>
            </p:txBody>
          </p:sp>
          <p:sp>
            <p:nvSpPr>
              <p:cNvPr id="23589" name="Rectangle 39"/>
              <p:cNvSpPr>
                <a:spLocks noChangeArrowheads="1"/>
              </p:cNvSpPr>
              <p:nvPr/>
            </p:nvSpPr>
            <p:spPr bwMode="auto">
              <a:xfrm>
                <a:off x="402" y="2722"/>
                <a:ext cx="667"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in price . . .</a:t>
                </a:r>
                <a:endParaRPr lang="en-US"/>
              </a:p>
            </p:txBody>
          </p:sp>
        </p:grpSp>
      </p:grpSp>
      <p:grpSp>
        <p:nvGrpSpPr>
          <p:cNvPr id="8" name="Group 40"/>
          <p:cNvGrpSpPr>
            <a:grpSpLocks/>
          </p:cNvGrpSpPr>
          <p:nvPr/>
        </p:nvGrpSpPr>
        <p:grpSpPr bwMode="auto">
          <a:xfrm>
            <a:off x="2411413" y="5640388"/>
            <a:ext cx="4845050" cy="509587"/>
            <a:chOff x="1519" y="3553"/>
            <a:chExt cx="3052" cy="321"/>
          </a:xfrm>
        </p:grpSpPr>
        <p:sp>
          <p:nvSpPr>
            <p:cNvPr id="23580" name="Line 41"/>
            <p:cNvSpPr>
              <a:spLocks noChangeShapeType="1"/>
            </p:cNvSpPr>
            <p:nvPr/>
          </p:nvSpPr>
          <p:spPr bwMode="auto">
            <a:xfrm flipH="1">
              <a:off x="3335" y="3553"/>
              <a:ext cx="75" cy="160"/>
            </a:xfrm>
            <a:prstGeom prst="line">
              <a:avLst/>
            </a:prstGeom>
            <a:noFill/>
            <a:ln w="23813">
              <a:solidFill>
                <a:srgbClr val="000000"/>
              </a:solidFill>
              <a:round/>
              <a:headEnd/>
              <a:tailEnd/>
            </a:ln>
          </p:spPr>
          <p:txBody>
            <a:bodyPr/>
            <a:lstStyle/>
            <a:p>
              <a:endParaRPr lang="en-US"/>
            </a:p>
          </p:txBody>
        </p:sp>
        <p:grpSp>
          <p:nvGrpSpPr>
            <p:cNvPr id="9" name="Group 42"/>
            <p:cNvGrpSpPr>
              <a:grpSpLocks/>
            </p:cNvGrpSpPr>
            <p:nvPr/>
          </p:nvGrpSpPr>
          <p:grpSpPr bwMode="auto">
            <a:xfrm>
              <a:off x="1519" y="3676"/>
              <a:ext cx="3052" cy="198"/>
              <a:chOff x="1519" y="3676"/>
              <a:chExt cx="3052" cy="198"/>
            </a:xfrm>
          </p:grpSpPr>
          <p:sp>
            <p:nvSpPr>
              <p:cNvPr id="23582" name="Rectangle 43"/>
              <p:cNvSpPr>
                <a:spLocks noChangeArrowheads="1"/>
              </p:cNvSpPr>
              <p:nvPr/>
            </p:nvSpPr>
            <p:spPr bwMode="auto">
              <a:xfrm>
                <a:off x="1519" y="3676"/>
                <a:ext cx="3052" cy="198"/>
              </a:xfrm>
              <a:prstGeom prst="rect">
                <a:avLst/>
              </a:prstGeom>
              <a:solidFill>
                <a:srgbClr val="E1E5E9"/>
              </a:solidFill>
              <a:ln w="9525">
                <a:noFill/>
                <a:miter lim="800000"/>
                <a:headEnd/>
                <a:tailEnd/>
              </a:ln>
            </p:spPr>
            <p:txBody>
              <a:bodyPr/>
              <a:lstStyle/>
              <a:p>
                <a:endParaRPr lang="en-US"/>
              </a:p>
            </p:txBody>
          </p:sp>
          <p:sp>
            <p:nvSpPr>
              <p:cNvPr id="23583" name="Rectangle 44"/>
              <p:cNvSpPr>
                <a:spLocks noChangeArrowheads="1"/>
              </p:cNvSpPr>
              <p:nvPr/>
            </p:nvSpPr>
            <p:spPr bwMode="auto">
              <a:xfrm>
                <a:off x="1599" y="3695"/>
                <a:ext cx="2953"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2. . . . leaves the quantity demanded unchanged.</a:t>
                </a:r>
                <a:endParaRPr lang="en-US"/>
              </a:p>
            </p:txBody>
          </p:sp>
        </p:grpSp>
      </p:grpSp>
      <p:sp>
        <p:nvSpPr>
          <p:cNvPr id="23579" name="Rectangle 45"/>
          <p:cNvSpPr>
            <a:spLocks noChangeArrowheads="1"/>
          </p:cNvSpPr>
          <p:nvPr/>
        </p:nvSpPr>
        <p:spPr bwMode="auto">
          <a:xfrm>
            <a:off x="1303338" y="2035175"/>
            <a:ext cx="752475" cy="293688"/>
          </a:xfrm>
          <a:prstGeom prst="rect">
            <a:avLst/>
          </a:prstGeom>
          <a:noFill/>
          <a:ln w="9525">
            <a:noFill/>
            <a:miter lim="800000"/>
            <a:headEnd/>
            <a:tailEnd/>
          </a:ln>
        </p:spPr>
        <p:txBody>
          <a:bodyPr wrap="none" lIns="0" tIns="0" rIns="0" bIns="0">
            <a:spAutoFit/>
          </a:bodyPr>
          <a:lstStyle/>
          <a:p>
            <a:r>
              <a:rPr lang="en-US" sz="1700" b="1">
                <a:solidFill>
                  <a:srgbClr val="000000"/>
                </a:solidFill>
                <a:latin typeface="Arial" charset="0"/>
              </a:rPr>
              <a:t>Price</a:t>
            </a:r>
            <a:endParaRPr lang="en-US"/>
          </a:p>
        </p:txBody>
      </p:sp>
      <p:sp>
        <p:nvSpPr>
          <p:cNvPr id="46" name="Slide Number Placeholder 45"/>
          <p:cNvSpPr>
            <a:spLocks noGrp="1"/>
          </p:cNvSpPr>
          <p:nvPr>
            <p:ph type="sldNum" sz="quarter" idx="12"/>
          </p:nvPr>
        </p:nvSpPr>
        <p:spPr/>
        <p:txBody>
          <a:bodyPr/>
          <a:lstStyle/>
          <a:p>
            <a:fld id="{B6F15528-21DE-4FAA-801E-634DDDAF4B2B}" type="slidenum">
              <a:rPr lang="en-US" smtClean="0"/>
              <a:pPr/>
              <a:t>144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288" fill="hold" grpId="0" nodeType="clickEffect">
                                  <p:stCondLst>
                                    <p:cond delay="0"/>
                                  </p:stCondLst>
                                  <p:childTnLst>
                                    <p:set>
                                      <p:cBhvr>
                                        <p:cTn id="16" dur="1" fill="hold">
                                          <p:stCondLst>
                                            <p:cond delay="0"/>
                                          </p:stCondLst>
                                        </p:cTn>
                                        <p:tgtEl>
                                          <p:spTgt spid="89106"/>
                                        </p:tgtEl>
                                        <p:attrNameLst>
                                          <p:attrName>style.visibility</p:attrName>
                                        </p:attrNameLst>
                                      </p:cBhvr>
                                      <p:to>
                                        <p:strVal val="visible"/>
                                      </p:to>
                                    </p:set>
                                    <p:anim calcmode="lin" valueType="num">
                                      <p:cBhvr>
                                        <p:cTn id="17" dur="500" fill="hold"/>
                                        <p:tgtEl>
                                          <p:spTgt spid="89106"/>
                                        </p:tgtEl>
                                        <p:attrNameLst>
                                          <p:attrName>ppt_w</p:attrName>
                                        </p:attrNameLst>
                                      </p:cBhvr>
                                      <p:tavLst>
                                        <p:tav tm="0">
                                          <p:val>
                                            <p:strVal val="4/3*#ppt_w"/>
                                          </p:val>
                                        </p:tav>
                                        <p:tav tm="100000">
                                          <p:val>
                                            <p:strVal val="#ppt_w"/>
                                          </p:val>
                                        </p:tav>
                                      </p:tavLst>
                                    </p:anim>
                                    <p:anim calcmode="lin" valueType="num">
                                      <p:cBhvr>
                                        <p:cTn id="18" dur="500" fill="hold"/>
                                        <p:tgtEl>
                                          <p:spTgt spid="89106"/>
                                        </p:tgtEl>
                                        <p:attrNameLst>
                                          <p:attrName>ppt_h</p:attrName>
                                        </p:attrNameLst>
                                      </p:cBhvr>
                                      <p:tavLst>
                                        <p:tav tm="0">
                                          <p:val>
                                            <p:strVal val="4/3*#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up)">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06"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E:\Mankiw\Mankiw PPT\narrow aqua button bckgrd.jpg"/>
          <p:cNvPicPr>
            <a:picLocks noChangeAspect="1" noChangeArrowheads="1"/>
          </p:cNvPicPr>
          <p:nvPr/>
        </p:nvPicPr>
        <p:blipFill>
          <a:blip r:embed="rId2"/>
          <a:srcRect r="1688"/>
          <a:stretch>
            <a:fillRect/>
          </a:stretch>
        </p:blipFill>
        <p:spPr bwMode="auto">
          <a:xfrm>
            <a:off x="0" y="0"/>
            <a:ext cx="9144000" cy="6858000"/>
          </a:xfrm>
          <a:prstGeom prst="rect">
            <a:avLst/>
          </a:prstGeom>
          <a:noFill/>
          <a:ln w="9525">
            <a:noFill/>
            <a:miter lim="800000"/>
            <a:headEnd/>
            <a:tailEnd/>
          </a:ln>
        </p:spPr>
      </p:pic>
      <p:sp>
        <p:nvSpPr>
          <p:cNvPr id="24579" name="Rectangle 3"/>
          <p:cNvSpPr>
            <a:spLocks noGrp="1" noChangeArrowheads="1"/>
          </p:cNvSpPr>
          <p:nvPr>
            <p:ph type="title"/>
          </p:nvPr>
        </p:nvSpPr>
        <p:spPr>
          <a:xfrm>
            <a:off x="609600" y="50800"/>
            <a:ext cx="8229600" cy="685800"/>
          </a:xfrm>
        </p:spPr>
        <p:txBody>
          <a:bodyPr/>
          <a:lstStyle/>
          <a:p>
            <a:pPr algn="l">
              <a:lnSpc>
                <a:spcPct val="80000"/>
              </a:lnSpc>
            </a:pPr>
            <a:r>
              <a:rPr lang="en-US" sz="2400" smtClean="0">
                <a:solidFill>
                  <a:schemeClr val="bg1"/>
                </a:solidFill>
              </a:rPr>
              <a:t>Figure 1 The Price Elasticity of Demand</a:t>
            </a:r>
          </a:p>
        </p:txBody>
      </p:sp>
      <p:sp>
        <p:nvSpPr>
          <p:cNvPr id="24580" name="Rectangle 4"/>
          <p:cNvSpPr>
            <a:spLocks noChangeArrowheads="1"/>
          </p:cNvSpPr>
          <p:nvPr/>
        </p:nvSpPr>
        <p:spPr bwMode="auto">
          <a:xfrm>
            <a:off x="2105025" y="2181225"/>
            <a:ext cx="5862638" cy="3300413"/>
          </a:xfrm>
          <a:prstGeom prst="rect">
            <a:avLst/>
          </a:prstGeom>
          <a:solidFill>
            <a:srgbClr val="F3F6F9"/>
          </a:solidFill>
          <a:ln w="261938">
            <a:solidFill>
              <a:srgbClr val="F3F6F9"/>
            </a:solidFill>
            <a:miter lim="800000"/>
            <a:headEnd/>
            <a:tailEnd/>
          </a:ln>
        </p:spPr>
        <p:txBody>
          <a:bodyPr/>
          <a:lstStyle/>
          <a:p>
            <a:endParaRPr lang="en-US"/>
          </a:p>
        </p:txBody>
      </p:sp>
      <p:sp>
        <p:nvSpPr>
          <p:cNvPr id="24581" name="Rectangle 5"/>
          <p:cNvSpPr>
            <a:spLocks noChangeArrowheads="1"/>
          </p:cNvSpPr>
          <p:nvPr/>
        </p:nvSpPr>
        <p:spPr bwMode="auto">
          <a:xfrm>
            <a:off x="2105025" y="2181225"/>
            <a:ext cx="5862638" cy="3300413"/>
          </a:xfrm>
          <a:prstGeom prst="rect">
            <a:avLst/>
          </a:prstGeom>
          <a:solidFill>
            <a:srgbClr val="F2F4F8"/>
          </a:solidFill>
          <a:ln w="238125">
            <a:solidFill>
              <a:srgbClr val="F2F4F8"/>
            </a:solidFill>
            <a:miter lim="800000"/>
            <a:headEnd/>
            <a:tailEnd/>
          </a:ln>
        </p:spPr>
        <p:txBody>
          <a:bodyPr/>
          <a:lstStyle/>
          <a:p>
            <a:endParaRPr lang="en-US"/>
          </a:p>
        </p:txBody>
      </p:sp>
      <p:sp>
        <p:nvSpPr>
          <p:cNvPr id="24582" name="Rectangle 6"/>
          <p:cNvSpPr>
            <a:spLocks noChangeArrowheads="1"/>
          </p:cNvSpPr>
          <p:nvPr/>
        </p:nvSpPr>
        <p:spPr bwMode="auto">
          <a:xfrm>
            <a:off x="2105025" y="2181225"/>
            <a:ext cx="5862638" cy="3300413"/>
          </a:xfrm>
          <a:prstGeom prst="rect">
            <a:avLst/>
          </a:prstGeom>
          <a:solidFill>
            <a:srgbClr val="F1F4F7"/>
          </a:solidFill>
          <a:ln w="214313">
            <a:solidFill>
              <a:srgbClr val="F1F4F7"/>
            </a:solidFill>
            <a:miter lim="800000"/>
            <a:headEnd/>
            <a:tailEnd/>
          </a:ln>
        </p:spPr>
        <p:txBody>
          <a:bodyPr/>
          <a:lstStyle/>
          <a:p>
            <a:endParaRPr lang="en-US"/>
          </a:p>
        </p:txBody>
      </p:sp>
      <p:sp>
        <p:nvSpPr>
          <p:cNvPr id="24583" name="Rectangle 7"/>
          <p:cNvSpPr>
            <a:spLocks noChangeArrowheads="1"/>
          </p:cNvSpPr>
          <p:nvPr/>
        </p:nvSpPr>
        <p:spPr bwMode="auto">
          <a:xfrm>
            <a:off x="2105025" y="2181225"/>
            <a:ext cx="5862638" cy="3300413"/>
          </a:xfrm>
          <a:prstGeom prst="rect">
            <a:avLst/>
          </a:prstGeom>
          <a:solidFill>
            <a:srgbClr val="F0F2F5"/>
          </a:solidFill>
          <a:ln w="190500">
            <a:solidFill>
              <a:srgbClr val="F0F2F5"/>
            </a:solidFill>
            <a:miter lim="800000"/>
            <a:headEnd/>
            <a:tailEnd/>
          </a:ln>
        </p:spPr>
        <p:txBody>
          <a:bodyPr/>
          <a:lstStyle/>
          <a:p>
            <a:endParaRPr lang="en-US"/>
          </a:p>
        </p:txBody>
      </p:sp>
      <p:sp>
        <p:nvSpPr>
          <p:cNvPr id="24584" name="Rectangle 8"/>
          <p:cNvSpPr>
            <a:spLocks noChangeArrowheads="1"/>
          </p:cNvSpPr>
          <p:nvPr/>
        </p:nvSpPr>
        <p:spPr bwMode="auto">
          <a:xfrm>
            <a:off x="2105025" y="2181225"/>
            <a:ext cx="5862638" cy="3300413"/>
          </a:xfrm>
          <a:prstGeom prst="rect">
            <a:avLst/>
          </a:prstGeom>
          <a:solidFill>
            <a:srgbClr val="EEF1F4"/>
          </a:solidFill>
          <a:ln w="166688">
            <a:solidFill>
              <a:srgbClr val="EEF1F4"/>
            </a:solidFill>
            <a:miter lim="800000"/>
            <a:headEnd/>
            <a:tailEnd/>
          </a:ln>
        </p:spPr>
        <p:txBody>
          <a:bodyPr/>
          <a:lstStyle/>
          <a:p>
            <a:endParaRPr lang="en-US"/>
          </a:p>
        </p:txBody>
      </p:sp>
      <p:sp>
        <p:nvSpPr>
          <p:cNvPr id="24585" name="Rectangle 9"/>
          <p:cNvSpPr>
            <a:spLocks noChangeArrowheads="1"/>
          </p:cNvSpPr>
          <p:nvPr/>
        </p:nvSpPr>
        <p:spPr bwMode="auto">
          <a:xfrm>
            <a:off x="2105025" y="2181225"/>
            <a:ext cx="5862638" cy="3300413"/>
          </a:xfrm>
          <a:prstGeom prst="rect">
            <a:avLst/>
          </a:prstGeom>
          <a:solidFill>
            <a:srgbClr val="EDEFF3"/>
          </a:solidFill>
          <a:ln w="142875">
            <a:solidFill>
              <a:srgbClr val="EDEFF3"/>
            </a:solidFill>
            <a:miter lim="800000"/>
            <a:headEnd/>
            <a:tailEnd/>
          </a:ln>
        </p:spPr>
        <p:txBody>
          <a:bodyPr/>
          <a:lstStyle/>
          <a:p>
            <a:endParaRPr lang="en-US"/>
          </a:p>
        </p:txBody>
      </p:sp>
      <p:sp>
        <p:nvSpPr>
          <p:cNvPr id="24586" name="Rectangle 10"/>
          <p:cNvSpPr>
            <a:spLocks noChangeArrowheads="1"/>
          </p:cNvSpPr>
          <p:nvPr/>
        </p:nvSpPr>
        <p:spPr bwMode="auto">
          <a:xfrm>
            <a:off x="2105025" y="2181225"/>
            <a:ext cx="5862638" cy="3300413"/>
          </a:xfrm>
          <a:prstGeom prst="rect">
            <a:avLst/>
          </a:prstGeom>
          <a:solidFill>
            <a:srgbClr val="EBEEF2"/>
          </a:solidFill>
          <a:ln w="119063">
            <a:solidFill>
              <a:srgbClr val="EBEEF2"/>
            </a:solidFill>
            <a:miter lim="800000"/>
            <a:headEnd/>
            <a:tailEnd/>
          </a:ln>
        </p:spPr>
        <p:txBody>
          <a:bodyPr/>
          <a:lstStyle/>
          <a:p>
            <a:endParaRPr lang="en-US"/>
          </a:p>
        </p:txBody>
      </p:sp>
      <p:sp>
        <p:nvSpPr>
          <p:cNvPr id="24587" name="Rectangle 11"/>
          <p:cNvSpPr>
            <a:spLocks noChangeArrowheads="1"/>
          </p:cNvSpPr>
          <p:nvPr/>
        </p:nvSpPr>
        <p:spPr bwMode="auto">
          <a:xfrm>
            <a:off x="2105025" y="2181225"/>
            <a:ext cx="5862638" cy="3300413"/>
          </a:xfrm>
          <a:prstGeom prst="rect">
            <a:avLst/>
          </a:prstGeom>
          <a:solidFill>
            <a:srgbClr val="EAECF1"/>
          </a:solidFill>
          <a:ln w="95250">
            <a:solidFill>
              <a:srgbClr val="EAECF1"/>
            </a:solidFill>
            <a:miter lim="800000"/>
            <a:headEnd/>
            <a:tailEnd/>
          </a:ln>
        </p:spPr>
        <p:txBody>
          <a:bodyPr/>
          <a:lstStyle/>
          <a:p>
            <a:endParaRPr lang="en-US"/>
          </a:p>
        </p:txBody>
      </p:sp>
      <p:sp>
        <p:nvSpPr>
          <p:cNvPr id="24588" name="Rectangle 12"/>
          <p:cNvSpPr>
            <a:spLocks noChangeArrowheads="1"/>
          </p:cNvSpPr>
          <p:nvPr/>
        </p:nvSpPr>
        <p:spPr bwMode="auto">
          <a:xfrm>
            <a:off x="2105025" y="2181225"/>
            <a:ext cx="5862638" cy="3300413"/>
          </a:xfrm>
          <a:prstGeom prst="rect">
            <a:avLst/>
          </a:prstGeom>
          <a:solidFill>
            <a:srgbClr val="E9EBF0"/>
          </a:solidFill>
          <a:ln w="71438">
            <a:solidFill>
              <a:srgbClr val="E9EBF0"/>
            </a:solidFill>
            <a:miter lim="800000"/>
            <a:headEnd/>
            <a:tailEnd/>
          </a:ln>
        </p:spPr>
        <p:txBody>
          <a:bodyPr/>
          <a:lstStyle/>
          <a:p>
            <a:endParaRPr lang="en-US"/>
          </a:p>
        </p:txBody>
      </p:sp>
      <p:sp>
        <p:nvSpPr>
          <p:cNvPr id="24589" name="Rectangle 13"/>
          <p:cNvSpPr>
            <a:spLocks noChangeArrowheads="1"/>
          </p:cNvSpPr>
          <p:nvPr/>
        </p:nvSpPr>
        <p:spPr bwMode="auto">
          <a:xfrm>
            <a:off x="2105025" y="2181225"/>
            <a:ext cx="5862638" cy="3300413"/>
          </a:xfrm>
          <a:prstGeom prst="rect">
            <a:avLst/>
          </a:prstGeom>
          <a:solidFill>
            <a:srgbClr val="E7EAEF"/>
          </a:solidFill>
          <a:ln w="47625">
            <a:solidFill>
              <a:srgbClr val="E7EAEF"/>
            </a:solidFill>
            <a:miter lim="800000"/>
            <a:headEnd/>
            <a:tailEnd/>
          </a:ln>
        </p:spPr>
        <p:txBody>
          <a:bodyPr/>
          <a:lstStyle/>
          <a:p>
            <a:endParaRPr lang="en-US"/>
          </a:p>
        </p:txBody>
      </p:sp>
      <p:sp>
        <p:nvSpPr>
          <p:cNvPr id="24590" name="Rectangle 14"/>
          <p:cNvSpPr>
            <a:spLocks noChangeArrowheads="1"/>
          </p:cNvSpPr>
          <p:nvPr/>
        </p:nvSpPr>
        <p:spPr bwMode="auto">
          <a:xfrm>
            <a:off x="2105025" y="2181225"/>
            <a:ext cx="5862638" cy="3300413"/>
          </a:xfrm>
          <a:prstGeom prst="rect">
            <a:avLst/>
          </a:prstGeom>
          <a:solidFill>
            <a:srgbClr val="E6E9EF"/>
          </a:solidFill>
          <a:ln w="23813">
            <a:solidFill>
              <a:srgbClr val="E6E9EF"/>
            </a:solidFill>
            <a:miter lim="800000"/>
            <a:headEnd/>
            <a:tailEnd/>
          </a:ln>
        </p:spPr>
        <p:txBody>
          <a:bodyPr/>
          <a:lstStyle/>
          <a:p>
            <a:endParaRPr lang="en-US"/>
          </a:p>
        </p:txBody>
      </p:sp>
      <p:sp>
        <p:nvSpPr>
          <p:cNvPr id="24591" name="Rectangle 15"/>
          <p:cNvSpPr>
            <a:spLocks noChangeArrowheads="1"/>
          </p:cNvSpPr>
          <p:nvPr/>
        </p:nvSpPr>
        <p:spPr bwMode="auto">
          <a:xfrm>
            <a:off x="2009775" y="2082800"/>
            <a:ext cx="5862638" cy="3300413"/>
          </a:xfrm>
          <a:prstGeom prst="rect">
            <a:avLst/>
          </a:prstGeom>
          <a:solidFill>
            <a:srgbClr val="FFFFFF"/>
          </a:solidFill>
          <a:ln w="9525">
            <a:noFill/>
            <a:miter lim="800000"/>
            <a:headEnd/>
            <a:tailEnd/>
          </a:ln>
        </p:spPr>
        <p:txBody>
          <a:bodyPr/>
          <a:lstStyle/>
          <a:p>
            <a:endParaRPr lang="en-US"/>
          </a:p>
        </p:txBody>
      </p:sp>
      <p:sp>
        <p:nvSpPr>
          <p:cNvPr id="24592" name="Freeform 16"/>
          <p:cNvSpPr>
            <a:spLocks/>
          </p:cNvSpPr>
          <p:nvPr/>
        </p:nvSpPr>
        <p:spPr bwMode="auto">
          <a:xfrm>
            <a:off x="1997075" y="2082800"/>
            <a:ext cx="5862638" cy="3300413"/>
          </a:xfrm>
          <a:custGeom>
            <a:avLst/>
            <a:gdLst>
              <a:gd name="T0" fmla="*/ 0 w 3693"/>
              <a:gd name="T1" fmla="*/ 0 h 2079"/>
              <a:gd name="T2" fmla="*/ 0 w 3693"/>
              <a:gd name="T3" fmla="*/ 2147483647 h 2079"/>
              <a:gd name="T4" fmla="*/ 2147483647 w 3693"/>
              <a:gd name="T5" fmla="*/ 2147483647 h 2079"/>
              <a:gd name="T6" fmla="*/ 0 60000 65536"/>
              <a:gd name="T7" fmla="*/ 0 60000 65536"/>
              <a:gd name="T8" fmla="*/ 0 60000 65536"/>
              <a:gd name="T9" fmla="*/ 0 w 3693"/>
              <a:gd name="T10" fmla="*/ 0 h 2079"/>
              <a:gd name="T11" fmla="*/ 3693 w 3693"/>
              <a:gd name="T12" fmla="*/ 2079 h 2079"/>
            </a:gdLst>
            <a:ahLst/>
            <a:cxnLst>
              <a:cxn ang="T6">
                <a:pos x="T0" y="T1"/>
              </a:cxn>
              <a:cxn ang="T7">
                <a:pos x="T2" y="T3"/>
              </a:cxn>
              <a:cxn ang="T8">
                <a:pos x="T4" y="T5"/>
              </a:cxn>
            </a:cxnLst>
            <a:rect l="T9" t="T10" r="T11" b="T12"/>
            <a:pathLst>
              <a:path w="3693" h="2079">
                <a:moveTo>
                  <a:pt x="0" y="0"/>
                </a:moveTo>
                <a:lnTo>
                  <a:pt x="0" y="2079"/>
                </a:lnTo>
                <a:lnTo>
                  <a:pt x="3693" y="2079"/>
                </a:lnTo>
              </a:path>
            </a:pathLst>
          </a:custGeom>
          <a:noFill/>
          <a:ln w="23813">
            <a:solidFill>
              <a:srgbClr val="000000"/>
            </a:solidFill>
            <a:round/>
            <a:headEnd/>
            <a:tailEnd/>
          </a:ln>
        </p:spPr>
        <p:txBody>
          <a:bodyPr/>
          <a:lstStyle/>
          <a:p>
            <a:endParaRPr lang="en-US"/>
          </a:p>
        </p:txBody>
      </p:sp>
      <p:sp>
        <p:nvSpPr>
          <p:cNvPr id="88081" name="Line 17"/>
          <p:cNvSpPr>
            <a:spLocks noChangeShapeType="1"/>
          </p:cNvSpPr>
          <p:nvPr/>
        </p:nvSpPr>
        <p:spPr bwMode="auto">
          <a:xfrm>
            <a:off x="1819275" y="3290888"/>
            <a:ext cx="1588" cy="242887"/>
          </a:xfrm>
          <a:prstGeom prst="line">
            <a:avLst/>
          </a:prstGeom>
          <a:noFill/>
          <a:ln w="23876">
            <a:solidFill>
              <a:srgbClr val="000000"/>
            </a:solidFill>
            <a:round/>
            <a:headEnd type="stealth" w="med" len="med"/>
            <a:tailEnd/>
          </a:ln>
        </p:spPr>
        <p:txBody>
          <a:bodyPr/>
          <a:lstStyle/>
          <a:p>
            <a:endParaRPr lang="en-US"/>
          </a:p>
        </p:txBody>
      </p:sp>
      <p:sp>
        <p:nvSpPr>
          <p:cNvPr id="88082" name="Line 18"/>
          <p:cNvSpPr>
            <a:spLocks noChangeShapeType="1"/>
          </p:cNvSpPr>
          <p:nvPr/>
        </p:nvSpPr>
        <p:spPr bwMode="auto">
          <a:xfrm>
            <a:off x="5043488" y="5578475"/>
            <a:ext cx="217487" cy="3175"/>
          </a:xfrm>
          <a:prstGeom prst="line">
            <a:avLst/>
          </a:prstGeom>
          <a:noFill/>
          <a:ln w="23876">
            <a:solidFill>
              <a:srgbClr val="000000"/>
            </a:solidFill>
            <a:round/>
            <a:headEnd type="stealth" w="med" len="med"/>
            <a:tailEnd/>
          </a:ln>
        </p:spPr>
        <p:txBody>
          <a:bodyPr/>
          <a:lstStyle/>
          <a:p>
            <a:endParaRPr lang="en-US"/>
          </a:p>
        </p:txBody>
      </p:sp>
      <p:sp>
        <p:nvSpPr>
          <p:cNvPr id="24595" name="Rectangle 19"/>
          <p:cNvSpPr>
            <a:spLocks noChangeArrowheads="1"/>
          </p:cNvSpPr>
          <p:nvPr/>
        </p:nvSpPr>
        <p:spPr bwMode="auto">
          <a:xfrm>
            <a:off x="2130425" y="1609725"/>
            <a:ext cx="4749800" cy="258763"/>
          </a:xfrm>
          <a:prstGeom prst="rect">
            <a:avLst/>
          </a:prstGeom>
          <a:noFill/>
          <a:ln w="9525">
            <a:noFill/>
            <a:miter lim="800000"/>
            <a:headEnd/>
            <a:tailEnd/>
          </a:ln>
        </p:spPr>
        <p:txBody>
          <a:bodyPr wrap="none" lIns="0" tIns="0" rIns="0" bIns="0">
            <a:spAutoFit/>
          </a:bodyPr>
          <a:lstStyle/>
          <a:p>
            <a:r>
              <a:rPr lang="en-US" sz="1700" b="1">
                <a:solidFill>
                  <a:srgbClr val="000000"/>
                </a:solidFill>
                <a:latin typeface="Arial" charset="0"/>
              </a:rPr>
              <a:t>(b) Inelastic Demand: Elasticity Is Less Than 1</a:t>
            </a:r>
            <a:endParaRPr lang="en-US"/>
          </a:p>
        </p:txBody>
      </p:sp>
      <p:sp>
        <p:nvSpPr>
          <p:cNvPr id="24596" name="Rectangle 20"/>
          <p:cNvSpPr>
            <a:spLocks noChangeArrowheads="1"/>
          </p:cNvSpPr>
          <p:nvPr/>
        </p:nvSpPr>
        <p:spPr bwMode="auto">
          <a:xfrm>
            <a:off x="6991350" y="5459413"/>
            <a:ext cx="876300" cy="258762"/>
          </a:xfrm>
          <a:prstGeom prst="rect">
            <a:avLst/>
          </a:prstGeom>
          <a:noFill/>
          <a:ln w="9525">
            <a:noFill/>
            <a:miter lim="800000"/>
            <a:headEnd/>
            <a:tailEnd/>
          </a:ln>
        </p:spPr>
        <p:txBody>
          <a:bodyPr wrap="none" lIns="0" tIns="0" rIns="0" bIns="0">
            <a:spAutoFit/>
          </a:bodyPr>
          <a:lstStyle/>
          <a:p>
            <a:r>
              <a:rPr lang="en-US" sz="1700" b="1">
                <a:solidFill>
                  <a:srgbClr val="000000"/>
                </a:solidFill>
                <a:latin typeface="Arial" charset="0"/>
              </a:rPr>
              <a:t>Quantity</a:t>
            </a:r>
            <a:endParaRPr lang="en-US"/>
          </a:p>
        </p:txBody>
      </p:sp>
      <p:sp>
        <p:nvSpPr>
          <p:cNvPr id="24597" name="Rectangle 21"/>
          <p:cNvSpPr>
            <a:spLocks noChangeArrowheads="1"/>
          </p:cNvSpPr>
          <p:nvPr/>
        </p:nvSpPr>
        <p:spPr bwMode="auto">
          <a:xfrm>
            <a:off x="1939925" y="5465763"/>
            <a:ext cx="120650" cy="258762"/>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0</a:t>
            </a:r>
            <a:endParaRPr lang="en-US"/>
          </a:p>
        </p:txBody>
      </p:sp>
      <p:grpSp>
        <p:nvGrpSpPr>
          <p:cNvPr id="2" name="Group 22"/>
          <p:cNvGrpSpPr>
            <a:grpSpLocks/>
          </p:cNvGrpSpPr>
          <p:nvPr/>
        </p:nvGrpSpPr>
        <p:grpSpPr bwMode="auto">
          <a:xfrm>
            <a:off x="1620838" y="3044825"/>
            <a:ext cx="3392487" cy="2679700"/>
            <a:chOff x="1021" y="1918"/>
            <a:chExt cx="2137" cy="1688"/>
          </a:xfrm>
        </p:grpSpPr>
        <p:sp>
          <p:nvSpPr>
            <p:cNvPr id="24619" name="Freeform 23"/>
            <p:cNvSpPr>
              <a:spLocks/>
            </p:cNvSpPr>
            <p:nvPr/>
          </p:nvSpPr>
          <p:spPr bwMode="auto">
            <a:xfrm>
              <a:off x="1266" y="1980"/>
              <a:ext cx="1892" cy="1411"/>
            </a:xfrm>
            <a:custGeom>
              <a:avLst/>
              <a:gdLst>
                <a:gd name="T0" fmla="*/ 1892 w 1892"/>
                <a:gd name="T1" fmla="*/ 1411 h 1411"/>
                <a:gd name="T2" fmla="*/ 1892 w 1892"/>
                <a:gd name="T3" fmla="*/ 0 h 1411"/>
                <a:gd name="T4" fmla="*/ 0 w 1892"/>
                <a:gd name="T5" fmla="*/ 0 h 1411"/>
                <a:gd name="T6" fmla="*/ 0 60000 65536"/>
                <a:gd name="T7" fmla="*/ 0 60000 65536"/>
                <a:gd name="T8" fmla="*/ 0 60000 65536"/>
                <a:gd name="T9" fmla="*/ 0 w 1892"/>
                <a:gd name="T10" fmla="*/ 0 h 1411"/>
                <a:gd name="T11" fmla="*/ 1892 w 1892"/>
                <a:gd name="T12" fmla="*/ 1411 h 1411"/>
              </a:gdLst>
              <a:ahLst/>
              <a:cxnLst>
                <a:cxn ang="T6">
                  <a:pos x="T0" y="T1"/>
                </a:cxn>
                <a:cxn ang="T7">
                  <a:pos x="T2" y="T3"/>
                </a:cxn>
                <a:cxn ang="T8">
                  <a:pos x="T4" y="T5"/>
                </a:cxn>
              </a:cxnLst>
              <a:rect l="T9" t="T10" r="T11" b="T12"/>
              <a:pathLst>
                <a:path w="1892" h="1411">
                  <a:moveTo>
                    <a:pt x="1892" y="1411"/>
                  </a:moveTo>
                  <a:lnTo>
                    <a:pt x="1892" y="0"/>
                  </a:lnTo>
                  <a:lnTo>
                    <a:pt x="0" y="0"/>
                  </a:lnTo>
                </a:path>
              </a:pathLst>
            </a:custGeom>
            <a:noFill/>
            <a:ln w="23813">
              <a:solidFill>
                <a:schemeClr val="tx1"/>
              </a:solidFill>
              <a:prstDash val="sysDot"/>
              <a:round/>
              <a:headEnd/>
              <a:tailEnd/>
            </a:ln>
          </p:spPr>
          <p:txBody>
            <a:bodyPr/>
            <a:lstStyle/>
            <a:p>
              <a:endParaRPr lang="en-US"/>
            </a:p>
          </p:txBody>
        </p:sp>
        <p:sp>
          <p:nvSpPr>
            <p:cNvPr id="24620" name="Rectangle 24"/>
            <p:cNvSpPr>
              <a:spLocks noChangeArrowheads="1"/>
            </p:cNvSpPr>
            <p:nvPr/>
          </p:nvSpPr>
          <p:spPr bwMode="auto">
            <a:xfrm>
              <a:off x="1021" y="1918"/>
              <a:ext cx="152"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$5</a:t>
              </a:r>
              <a:endParaRPr lang="en-US"/>
            </a:p>
          </p:txBody>
        </p:sp>
        <p:sp>
          <p:nvSpPr>
            <p:cNvPr id="24621" name="Rectangle 25"/>
            <p:cNvSpPr>
              <a:spLocks noChangeArrowheads="1"/>
            </p:cNvSpPr>
            <p:nvPr/>
          </p:nvSpPr>
          <p:spPr bwMode="auto">
            <a:xfrm>
              <a:off x="2989" y="3443"/>
              <a:ext cx="152"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90</a:t>
              </a:r>
              <a:endParaRPr lang="en-US"/>
            </a:p>
          </p:txBody>
        </p:sp>
      </p:grpSp>
      <p:grpSp>
        <p:nvGrpSpPr>
          <p:cNvPr id="3" name="Group 26"/>
          <p:cNvGrpSpPr>
            <a:grpSpLocks/>
          </p:cNvGrpSpPr>
          <p:nvPr/>
        </p:nvGrpSpPr>
        <p:grpSpPr bwMode="auto">
          <a:xfrm>
            <a:off x="4725988" y="2416175"/>
            <a:ext cx="2238375" cy="1743075"/>
            <a:chOff x="2977" y="1522"/>
            <a:chExt cx="1410" cy="1098"/>
          </a:xfrm>
        </p:grpSpPr>
        <p:sp>
          <p:nvSpPr>
            <p:cNvPr id="24617" name="Freeform 27"/>
            <p:cNvSpPr>
              <a:spLocks/>
            </p:cNvSpPr>
            <p:nvPr/>
          </p:nvSpPr>
          <p:spPr bwMode="auto">
            <a:xfrm>
              <a:off x="2977" y="1522"/>
              <a:ext cx="856" cy="990"/>
            </a:xfrm>
            <a:custGeom>
              <a:avLst/>
              <a:gdLst>
                <a:gd name="T0" fmla="*/ 0 w 57"/>
                <a:gd name="T1" fmla="*/ 0 h 80"/>
                <a:gd name="T2" fmla="*/ 12855 w 57"/>
                <a:gd name="T3" fmla="*/ 12251 h 80"/>
                <a:gd name="T4" fmla="*/ 0 60000 65536"/>
                <a:gd name="T5" fmla="*/ 0 60000 65536"/>
                <a:gd name="T6" fmla="*/ 0 w 57"/>
                <a:gd name="T7" fmla="*/ 0 h 80"/>
                <a:gd name="T8" fmla="*/ 57 w 57"/>
                <a:gd name="T9" fmla="*/ 80 h 80"/>
              </a:gdLst>
              <a:ahLst/>
              <a:cxnLst>
                <a:cxn ang="T4">
                  <a:pos x="T0" y="T1"/>
                </a:cxn>
                <a:cxn ang="T5">
                  <a:pos x="T2" y="T3"/>
                </a:cxn>
              </a:cxnLst>
              <a:rect l="T6" t="T7" r="T8" b="T9"/>
              <a:pathLst>
                <a:path w="57" h="80">
                  <a:moveTo>
                    <a:pt x="0" y="0"/>
                  </a:moveTo>
                  <a:cubicBezTo>
                    <a:pt x="10" y="33"/>
                    <a:pt x="14" y="64"/>
                    <a:pt x="57" y="80"/>
                  </a:cubicBezTo>
                </a:path>
              </a:pathLst>
            </a:custGeom>
            <a:noFill/>
            <a:ln w="71438">
              <a:solidFill>
                <a:srgbClr val="004C9F"/>
              </a:solidFill>
              <a:round/>
              <a:headEnd/>
              <a:tailEnd/>
            </a:ln>
          </p:spPr>
          <p:txBody>
            <a:bodyPr/>
            <a:lstStyle/>
            <a:p>
              <a:endParaRPr lang="en-US"/>
            </a:p>
          </p:txBody>
        </p:sp>
        <p:sp>
          <p:nvSpPr>
            <p:cNvPr id="24618" name="Rectangle 28"/>
            <p:cNvSpPr>
              <a:spLocks noChangeArrowheads="1"/>
            </p:cNvSpPr>
            <p:nvPr/>
          </p:nvSpPr>
          <p:spPr bwMode="auto">
            <a:xfrm>
              <a:off x="3872" y="2457"/>
              <a:ext cx="515"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Demand</a:t>
              </a:r>
              <a:endParaRPr lang="en-US"/>
            </a:p>
          </p:txBody>
        </p:sp>
      </p:grpSp>
      <p:grpSp>
        <p:nvGrpSpPr>
          <p:cNvPr id="4" name="Group 29"/>
          <p:cNvGrpSpPr>
            <a:grpSpLocks/>
          </p:cNvGrpSpPr>
          <p:nvPr/>
        </p:nvGrpSpPr>
        <p:grpSpPr bwMode="auto">
          <a:xfrm>
            <a:off x="461963" y="3438525"/>
            <a:ext cx="1404937" cy="1217613"/>
            <a:chOff x="291" y="2166"/>
            <a:chExt cx="885" cy="767"/>
          </a:xfrm>
        </p:grpSpPr>
        <p:sp>
          <p:nvSpPr>
            <p:cNvPr id="24611" name="Line 30"/>
            <p:cNvSpPr>
              <a:spLocks noChangeShapeType="1"/>
            </p:cNvSpPr>
            <p:nvPr/>
          </p:nvSpPr>
          <p:spPr bwMode="auto">
            <a:xfrm flipV="1">
              <a:off x="726" y="2166"/>
              <a:ext cx="360" cy="272"/>
            </a:xfrm>
            <a:prstGeom prst="line">
              <a:avLst/>
            </a:prstGeom>
            <a:noFill/>
            <a:ln w="23813">
              <a:solidFill>
                <a:srgbClr val="000000"/>
              </a:solidFill>
              <a:round/>
              <a:headEnd/>
              <a:tailEnd/>
            </a:ln>
          </p:spPr>
          <p:txBody>
            <a:bodyPr/>
            <a:lstStyle/>
            <a:p>
              <a:endParaRPr lang="en-US"/>
            </a:p>
          </p:txBody>
        </p:sp>
        <p:grpSp>
          <p:nvGrpSpPr>
            <p:cNvPr id="5" name="Group 31"/>
            <p:cNvGrpSpPr>
              <a:grpSpLocks/>
            </p:cNvGrpSpPr>
            <p:nvPr/>
          </p:nvGrpSpPr>
          <p:grpSpPr bwMode="auto">
            <a:xfrm>
              <a:off x="291" y="2413"/>
              <a:ext cx="885" cy="520"/>
              <a:chOff x="291" y="2413"/>
              <a:chExt cx="885" cy="520"/>
            </a:xfrm>
          </p:grpSpPr>
          <p:sp>
            <p:nvSpPr>
              <p:cNvPr id="24613" name="Rectangle 32"/>
              <p:cNvSpPr>
                <a:spLocks noChangeArrowheads="1"/>
              </p:cNvSpPr>
              <p:nvPr/>
            </p:nvSpPr>
            <p:spPr bwMode="auto">
              <a:xfrm>
                <a:off x="291" y="2413"/>
                <a:ext cx="885" cy="520"/>
              </a:xfrm>
              <a:prstGeom prst="rect">
                <a:avLst/>
              </a:prstGeom>
              <a:solidFill>
                <a:srgbClr val="E1E5E9"/>
              </a:solidFill>
              <a:ln w="9525">
                <a:noFill/>
                <a:miter lim="800000"/>
                <a:headEnd/>
                <a:tailEnd/>
              </a:ln>
            </p:spPr>
            <p:txBody>
              <a:bodyPr/>
              <a:lstStyle/>
              <a:p>
                <a:endParaRPr lang="en-US"/>
              </a:p>
            </p:txBody>
          </p:sp>
          <p:sp>
            <p:nvSpPr>
              <p:cNvPr id="24614" name="Rectangle 33"/>
              <p:cNvSpPr>
                <a:spLocks noChangeArrowheads="1"/>
              </p:cNvSpPr>
              <p:nvPr/>
            </p:nvSpPr>
            <p:spPr bwMode="auto">
              <a:xfrm>
                <a:off x="353" y="2429"/>
                <a:ext cx="55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1. A 22%</a:t>
                </a:r>
                <a:endParaRPr lang="en-US"/>
              </a:p>
            </p:txBody>
          </p:sp>
          <p:sp>
            <p:nvSpPr>
              <p:cNvPr id="24615" name="Rectangle 34"/>
              <p:cNvSpPr>
                <a:spLocks noChangeArrowheads="1"/>
              </p:cNvSpPr>
              <p:nvPr/>
            </p:nvSpPr>
            <p:spPr bwMode="auto">
              <a:xfrm>
                <a:off x="353" y="2593"/>
                <a:ext cx="515"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increase</a:t>
                </a:r>
                <a:endParaRPr lang="en-US"/>
              </a:p>
            </p:txBody>
          </p:sp>
          <p:sp>
            <p:nvSpPr>
              <p:cNvPr id="24616" name="Rectangle 35"/>
              <p:cNvSpPr>
                <a:spLocks noChangeArrowheads="1"/>
              </p:cNvSpPr>
              <p:nvPr/>
            </p:nvSpPr>
            <p:spPr bwMode="auto">
              <a:xfrm>
                <a:off x="353" y="2758"/>
                <a:ext cx="667"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in price . . .</a:t>
                </a:r>
                <a:endParaRPr lang="en-US"/>
              </a:p>
            </p:txBody>
          </p:sp>
        </p:grpSp>
      </p:grpSp>
      <p:sp>
        <p:nvSpPr>
          <p:cNvPr id="24601" name="Rectangle 36"/>
          <p:cNvSpPr>
            <a:spLocks noChangeArrowheads="1"/>
          </p:cNvSpPr>
          <p:nvPr/>
        </p:nvSpPr>
        <p:spPr bwMode="auto">
          <a:xfrm>
            <a:off x="1331913" y="2073275"/>
            <a:ext cx="530225" cy="258763"/>
          </a:xfrm>
          <a:prstGeom prst="rect">
            <a:avLst/>
          </a:prstGeom>
          <a:noFill/>
          <a:ln w="9525">
            <a:noFill/>
            <a:miter lim="800000"/>
            <a:headEnd/>
            <a:tailEnd/>
          </a:ln>
        </p:spPr>
        <p:txBody>
          <a:bodyPr wrap="none" lIns="0" tIns="0" rIns="0" bIns="0">
            <a:spAutoFit/>
          </a:bodyPr>
          <a:lstStyle/>
          <a:p>
            <a:r>
              <a:rPr lang="en-US" sz="1700" b="1">
                <a:solidFill>
                  <a:srgbClr val="000000"/>
                </a:solidFill>
                <a:latin typeface="Arial" charset="0"/>
              </a:rPr>
              <a:t>Price</a:t>
            </a:r>
            <a:endParaRPr lang="en-US"/>
          </a:p>
        </p:txBody>
      </p:sp>
      <p:grpSp>
        <p:nvGrpSpPr>
          <p:cNvPr id="6" name="Group 37"/>
          <p:cNvGrpSpPr>
            <a:grpSpLocks/>
          </p:cNvGrpSpPr>
          <p:nvPr/>
        </p:nvGrpSpPr>
        <p:grpSpPr bwMode="auto">
          <a:xfrm>
            <a:off x="1724025" y="5657850"/>
            <a:ext cx="5418138" cy="530225"/>
            <a:chOff x="1086" y="3564"/>
            <a:chExt cx="3413" cy="334"/>
          </a:xfrm>
        </p:grpSpPr>
        <p:sp>
          <p:nvSpPr>
            <p:cNvPr id="24607" name="Line 38"/>
            <p:cNvSpPr>
              <a:spLocks noChangeShapeType="1"/>
            </p:cNvSpPr>
            <p:nvPr/>
          </p:nvSpPr>
          <p:spPr bwMode="auto">
            <a:xfrm flipH="1">
              <a:off x="3158" y="3564"/>
              <a:ext cx="135" cy="161"/>
            </a:xfrm>
            <a:prstGeom prst="line">
              <a:avLst/>
            </a:prstGeom>
            <a:noFill/>
            <a:ln w="23813">
              <a:solidFill>
                <a:srgbClr val="000000"/>
              </a:solidFill>
              <a:round/>
              <a:headEnd/>
              <a:tailEnd/>
            </a:ln>
          </p:spPr>
          <p:txBody>
            <a:bodyPr/>
            <a:lstStyle/>
            <a:p>
              <a:endParaRPr lang="en-US"/>
            </a:p>
          </p:txBody>
        </p:sp>
        <p:grpSp>
          <p:nvGrpSpPr>
            <p:cNvPr id="7" name="Group 39"/>
            <p:cNvGrpSpPr>
              <a:grpSpLocks/>
            </p:cNvGrpSpPr>
            <p:nvPr/>
          </p:nvGrpSpPr>
          <p:grpSpPr bwMode="auto">
            <a:xfrm>
              <a:off x="1086" y="3700"/>
              <a:ext cx="3413" cy="198"/>
              <a:chOff x="1086" y="3700"/>
              <a:chExt cx="3413" cy="198"/>
            </a:xfrm>
          </p:grpSpPr>
          <p:sp>
            <p:nvSpPr>
              <p:cNvPr id="24609" name="Rectangle 40"/>
              <p:cNvSpPr>
                <a:spLocks noChangeArrowheads="1"/>
              </p:cNvSpPr>
              <p:nvPr/>
            </p:nvSpPr>
            <p:spPr bwMode="auto">
              <a:xfrm>
                <a:off x="1086" y="3700"/>
                <a:ext cx="3413" cy="198"/>
              </a:xfrm>
              <a:prstGeom prst="rect">
                <a:avLst/>
              </a:prstGeom>
              <a:solidFill>
                <a:srgbClr val="E1E5E9"/>
              </a:solidFill>
              <a:ln w="9525">
                <a:noFill/>
                <a:miter lim="800000"/>
                <a:headEnd/>
                <a:tailEnd/>
              </a:ln>
            </p:spPr>
            <p:txBody>
              <a:bodyPr/>
              <a:lstStyle/>
              <a:p>
                <a:endParaRPr lang="en-US"/>
              </a:p>
            </p:txBody>
          </p:sp>
          <p:sp>
            <p:nvSpPr>
              <p:cNvPr id="24610" name="Rectangle 41"/>
              <p:cNvSpPr>
                <a:spLocks noChangeArrowheads="1"/>
              </p:cNvSpPr>
              <p:nvPr/>
            </p:nvSpPr>
            <p:spPr bwMode="auto">
              <a:xfrm>
                <a:off x="1132" y="3715"/>
                <a:ext cx="3339"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2. . . . leads to an 11% decrease in quantity demanded.</a:t>
                </a:r>
                <a:endParaRPr lang="en-US"/>
              </a:p>
            </p:txBody>
          </p:sp>
        </p:grpSp>
      </p:grpSp>
      <p:grpSp>
        <p:nvGrpSpPr>
          <p:cNvPr id="8" name="Group 42"/>
          <p:cNvGrpSpPr>
            <a:grpSpLocks/>
          </p:cNvGrpSpPr>
          <p:nvPr/>
        </p:nvGrpSpPr>
        <p:grpSpPr bwMode="auto">
          <a:xfrm>
            <a:off x="1741488" y="3508375"/>
            <a:ext cx="3903662" cy="2216150"/>
            <a:chOff x="1097" y="2210"/>
            <a:chExt cx="2459" cy="1396"/>
          </a:xfrm>
        </p:grpSpPr>
        <p:sp>
          <p:nvSpPr>
            <p:cNvPr id="24604" name="Freeform 43"/>
            <p:cNvSpPr>
              <a:spLocks/>
            </p:cNvSpPr>
            <p:nvPr/>
          </p:nvSpPr>
          <p:spPr bwMode="auto">
            <a:xfrm>
              <a:off x="1266" y="2265"/>
              <a:ext cx="2102" cy="1126"/>
            </a:xfrm>
            <a:custGeom>
              <a:avLst/>
              <a:gdLst>
                <a:gd name="T0" fmla="*/ 2102 w 2102"/>
                <a:gd name="T1" fmla="*/ 1126 h 1126"/>
                <a:gd name="T2" fmla="*/ 2102 w 2102"/>
                <a:gd name="T3" fmla="*/ 0 h 1126"/>
                <a:gd name="T4" fmla="*/ 0 w 2102"/>
                <a:gd name="T5" fmla="*/ 0 h 1126"/>
                <a:gd name="T6" fmla="*/ 0 60000 65536"/>
                <a:gd name="T7" fmla="*/ 0 60000 65536"/>
                <a:gd name="T8" fmla="*/ 0 60000 65536"/>
                <a:gd name="T9" fmla="*/ 0 w 2102"/>
                <a:gd name="T10" fmla="*/ 0 h 1126"/>
                <a:gd name="T11" fmla="*/ 2102 w 2102"/>
                <a:gd name="T12" fmla="*/ 1126 h 1126"/>
              </a:gdLst>
              <a:ahLst/>
              <a:cxnLst>
                <a:cxn ang="T6">
                  <a:pos x="T0" y="T1"/>
                </a:cxn>
                <a:cxn ang="T7">
                  <a:pos x="T2" y="T3"/>
                </a:cxn>
                <a:cxn ang="T8">
                  <a:pos x="T4" y="T5"/>
                </a:cxn>
              </a:cxnLst>
              <a:rect l="T9" t="T10" r="T11" b="T12"/>
              <a:pathLst>
                <a:path w="2102" h="1126">
                  <a:moveTo>
                    <a:pt x="2102" y="1126"/>
                  </a:moveTo>
                  <a:lnTo>
                    <a:pt x="2102" y="0"/>
                  </a:lnTo>
                  <a:lnTo>
                    <a:pt x="0" y="0"/>
                  </a:lnTo>
                </a:path>
              </a:pathLst>
            </a:custGeom>
            <a:noFill/>
            <a:ln w="23813">
              <a:solidFill>
                <a:schemeClr val="tx1"/>
              </a:solidFill>
              <a:prstDash val="sysDot"/>
              <a:round/>
              <a:headEnd/>
              <a:tailEnd/>
            </a:ln>
          </p:spPr>
          <p:txBody>
            <a:bodyPr/>
            <a:lstStyle/>
            <a:p>
              <a:endParaRPr lang="en-US"/>
            </a:p>
          </p:txBody>
        </p:sp>
        <p:sp>
          <p:nvSpPr>
            <p:cNvPr id="24605" name="Rectangle 44"/>
            <p:cNvSpPr>
              <a:spLocks noChangeArrowheads="1"/>
            </p:cNvSpPr>
            <p:nvPr/>
          </p:nvSpPr>
          <p:spPr bwMode="auto">
            <a:xfrm>
              <a:off x="1097" y="2210"/>
              <a:ext cx="76"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4</a:t>
              </a:r>
              <a:endParaRPr lang="en-US"/>
            </a:p>
          </p:txBody>
        </p:sp>
        <p:sp>
          <p:nvSpPr>
            <p:cNvPr id="24606" name="Rectangle 45"/>
            <p:cNvSpPr>
              <a:spLocks noChangeArrowheads="1"/>
            </p:cNvSpPr>
            <p:nvPr/>
          </p:nvSpPr>
          <p:spPr bwMode="auto">
            <a:xfrm>
              <a:off x="3328" y="3443"/>
              <a:ext cx="22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100</a:t>
              </a:r>
              <a:endParaRPr lang="en-US"/>
            </a:p>
          </p:txBody>
        </p:sp>
      </p:grpSp>
      <p:sp>
        <p:nvSpPr>
          <p:cNvPr id="46" name="Slide Number Placeholder 45"/>
          <p:cNvSpPr>
            <a:spLocks noGrp="1"/>
          </p:cNvSpPr>
          <p:nvPr>
            <p:ph type="sldNum" sz="quarter" idx="12"/>
          </p:nvPr>
        </p:nvSpPr>
        <p:spPr/>
        <p:txBody>
          <a:bodyPr/>
          <a:lstStyle/>
          <a:p>
            <a:fld id="{B6F15528-21DE-4FAA-801E-634DDDAF4B2B}" type="slidenum">
              <a:rPr lang="en-US" smtClean="0"/>
              <a:pPr/>
              <a:t>145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up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272" fill="hold" grpId="0" nodeType="clickEffect">
                                  <p:stCondLst>
                                    <p:cond delay="0"/>
                                  </p:stCondLst>
                                  <p:childTnLst>
                                    <p:set>
                                      <p:cBhvr>
                                        <p:cTn id="16" dur="1" fill="hold">
                                          <p:stCondLst>
                                            <p:cond delay="0"/>
                                          </p:stCondLst>
                                        </p:cTn>
                                        <p:tgtEl>
                                          <p:spTgt spid="88081"/>
                                        </p:tgtEl>
                                        <p:attrNameLst>
                                          <p:attrName>style.visibility</p:attrName>
                                        </p:attrNameLst>
                                      </p:cBhvr>
                                      <p:to>
                                        <p:strVal val="visible"/>
                                      </p:to>
                                    </p:set>
                                    <p:anim calcmode="lin" valueType="num">
                                      <p:cBhvr>
                                        <p:cTn id="17" dur="500" fill="hold"/>
                                        <p:tgtEl>
                                          <p:spTgt spid="88081"/>
                                        </p:tgtEl>
                                        <p:attrNameLst>
                                          <p:attrName>ppt_w</p:attrName>
                                        </p:attrNameLst>
                                      </p:cBhvr>
                                      <p:tavLst>
                                        <p:tav tm="0">
                                          <p:val>
                                            <p:strVal val="2/3*#ppt_w"/>
                                          </p:val>
                                        </p:tav>
                                        <p:tav tm="100000">
                                          <p:val>
                                            <p:strVal val="#ppt_w"/>
                                          </p:val>
                                        </p:tav>
                                      </p:tavLst>
                                    </p:anim>
                                    <p:anim calcmode="lin" valueType="num">
                                      <p:cBhvr>
                                        <p:cTn id="18" dur="500" fill="hold"/>
                                        <p:tgtEl>
                                          <p:spTgt spid="88081"/>
                                        </p:tgtEl>
                                        <p:attrNameLst>
                                          <p:attrName>ppt_h</p:attrName>
                                        </p:attrNameLst>
                                      </p:cBhvr>
                                      <p:tavLst>
                                        <p:tav tm="0">
                                          <p:val>
                                            <p:strVal val="2/3*#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3"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strips(upRight)">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272" fill="hold" grpId="0" nodeType="clickEffect">
                                  <p:stCondLst>
                                    <p:cond delay="0"/>
                                  </p:stCondLst>
                                  <p:childTnLst>
                                    <p:set>
                                      <p:cBhvr>
                                        <p:cTn id="32" dur="1" fill="hold">
                                          <p:stCondLst>
                                            <p:cond delay="0"/>
                                          </p:stCondLst>
                                        </p:cTn>
                                        <p:tgtEl>
                                          <p:spTgt spid="88082"/>
                                        </p:tgtEl>
                                        <p:attrNameLst>
                                          <p:attrName>style.visibility</p:attrName>
                                        </p:attrNameLst>
                                      </p:cBhvr>
                                      <p:to>
                                        <p:strVal val="visible"/>
                                      </p:to>
                                    </p:set>
                                    <p:anim calcmode="lin" valueType="num">
                                      <p:cBhvr>
                                        <p:cTn id="33" dur="500" fill="hold"/>
                                        <p:tgtEl>
                                          <p:spTgt spid="88082"/>
                                        </p:tgtEl>
                                        <p:attrNameLst>
                                          <p:attrName>ppt_w</p:attrName>
                                        </p:attrNameLst>
                                      </p:cBhvr>
                                      <p:tavLst>
                                        <p:tav tm="0">
                                          <p:val>
                                            <p:strVal val="2/3*#ppt_w"/>
                                          </p:val>
                                        </p:tav>
                                        <p:tav tm="100000">
                                          <p:val>
                                            <p:strVal val="#ppt_w"/>
                                          </p:val>
                                        </p:tav>
                                      </p:tavLst>
                                    </p:anim>
                                    <p:anim calcmode="lin" valueType="num">
                                      <p:cBhvr>
                                        <p:cTn id="34" dur="500" fill="hold"/>
                                        <p:tgtEl>
                                          <p:spTgt spid="88082"/>
                                        </p:tgtEl>
                                        <p:attrNameLst>
                                          <p:attrName>ppt_h</p:attrName>
                                        </p:attrNameLst>
                                      </p:cBhvr>
                                      <p:tavLst>
                                        <p:tav tm="0">
                                          <p:val>
                                            <p:strVal val="2/3*#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up)">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81" grpId="0" animBg="1"/>
      <p:bldP spid="88082"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E:\Mankiw\Mankiw PPT\narrow aqua button bckgrd.jpg"/>
          <p:cNvPicPr>
            <a:picLocks noChangeAspect="1" noChangeArrowheads="1"/>
          </p:cNvPicPr>
          <p:nvPr/>
        </p:nvPicPr>
        <p:blipFill>
          <a:blip r:embed="rId2"/>
          <a:srcRect r="1688"/>
          <a:stretch>
            <a:fillRect/>
          </a:stretch>
        </p:blipFill>
        <p:spPr bwMode="auto">
          <a:xfrm>
            <a:off x="0" y="0"/>
            <a:ext cx="9144000" cy="6858000"/>
          </a:xfrm>
          <a:prstGeom prst="rect">
            <a:avLst/>
          </a:prstGeom>
          <a:noFill/>
          <a:ln w="9525">
            <a:noFill/>
            <a:miter lim="800000"/>
            <a:headEnd/>
            <a:tailEnd/>
          </a:ln>
        </p:spPr>
      </p:pic>
      <p:sp>
        <p:nvSpPr>
          <p:cNvPr id="25603" name="Rectangle 3"/>
          <p:cNvSpPr>
            <a:spLocks noGrp="1" noChangeArrowheads="1"/>
          </p:cNvSpPr>
          <p:nvPr>
            <p:ph type="title"/>
          </p:nvPr>
        </p:nvSpPr>
        <p:spPr>
          <a:xfrm>
            <a:off x="609600" y="50800"/>
            <a:ext cx="8229600" cy="685800"/>
          </a:xfrm>
        </p:spPr>
        <p:txBody>
          <a:bodyPr/>
          <a:lstStyle/>
          <a:p>
            <a:pPr algn="l">
              <a:lnSpc>
                <a:spcPct val="80000"/>
              </a:lnSpc>
            </a:pPr>
            <a:r>
              <a:rPr lang="en-US" sz="2400" smtClean="0">
                <a:solidFill>
                  <a:schemeClr val="bg1"/>
                </a:solidFill>
              </a:rPr>
              <a:t>Figure 1 The Price Elasticity of Demand</a:t>
            </a:r>
          </a:p>
        </p:txBody>
      </p:sp>
      <p:sp>
        <p:nvSpPr>
          <p:cNvPr id="25604" name="Text Box 4"/>
          <p:cNvSpPr txBox="1">
            <a:spLocks noChangeArrowheads="1"/>
          </p:cNvSpPr>
          <p:nvPr/>
        </p:nvSpPr>
        <p:spPr bwMode="auto">
          <a:xfrm>
            <a:off x="6564313" y="6680200"/>
            <a:ext cx="2641600" cy="214313"/>
          </a:xfrm>
          <a:prstGeom prst="rect">
            <a:avLst/>
          </a:prstGeom>
          <a:noFill/>
          <a:ln w="9525">
            <a:noFill/>
            <a:miter lim="800000"/>
            <a:headEnd/>
            <a:tailEnd/>
          </a:ln>
        </p:spPr>
        <p:txBody>
          <a:bodyPr wrap="none">
            <a:spAutoFit/>
          </a:bodyPr>
          <a:lstStyle/>
          <a:p>
            <a:r>
              <a:rPr lang="en-US" altLang="en-US" sz="800" b="1">
                <a:solidFill>
                  <a:schemeClr val="bg1"/>
                </a:solidFill>
                <a:latin typeface="Arial" charset="0"/>
              </a:rPr>
              <a:t>Copyright©2003  Southwestern/Thomson Learning</a:t>
            </a:r>
          </a:p>
        </p:txBody>
      </p:sp>
      <p:sp>
        <p:nvSpPr>
          <p:cNvPr id="25605" name="Rectangle 5"/>
          <p:cNvSpPr>
            <a:spLocks noChangeArrowheads="1"/>
          </p:cNvSpPr>
          <p:nvPr/>
        </p:nvSpPr>
        <p:spPr bwMode="auto">
          <a:xfrm>
            <a:off x="2322513" y="2119313"/>
            <a:ext cx="5861050" cy="3300412"/>
          </a:xfrm>
          <a:prstGeom prst="rect">
            <a:avLst/>
          </a:prstGeom>
          <a:solidFill>
            <a:srgbClr val="F3F6F9"/>
          </a:solidFill>
          <a:ln w="261938">
            <a:solidFill>
              <a:srgbClr val="F3F6F9"/>
            </a:solidFill>
            <a:miter lim="800000"/>
            <a:headEnd/>
            <a:tailEnd/>
          </a:ln>
        </p:spPr>
        <p:txBody>
          <a:bodyPr/>
          <a:lstStyle/>
          <a:p>
            <a:endParaRPr lang="en-US"/>
          </a:p>
        </p:txBody>
      </p:sp>
      <p:sp>
        <p:nvSpPr>
          <p:cNvPr id="25606" name="Rectangle 6"/>
          <p:cNvSpPr>
            <a:spLocks noChangeArrowheads="1"/>
          </p:cNvSpPr>
          <p:nvPr/>
        </p:nvSpPr>
        <p:spPr bwMode="auto">
          <a:xfrm>
            <a:off x="2322513" y="2119313"/>
            <a:ext cx="5861050" cy="3300412"/>
          </a:xfrm>
          <a:prstGeom prst="rect">
            <a:avLst/>
          </a:prstGeom>
          <a:solidFill>
            <a:srgbClr val="F2F4F8"/>
          </a:solidFill>
          <a:ln w="238125">
            <a:solidFill>
              <a:srgbClr val="F2F4F8"/>
            </a:solidFill>
            <a:miter lim="800000"/>
            <a:headEnd/>
            <a:tailEnd/>
          </a:ln>
        </p:spPr>
        <p:txBody>
          <a:bodyPr/>
          <a:lstStyle/>
          <a:p>
            <a:endParaRPr lang="en-US"/>
          </a:p>
        </p:txBody>
      </p:sp>
      <p:sp>
        <p:nvSpPr>
          <p:cNvPr id="25607" name="Rectangle 7"/>
          <p:cNvSpPr>
            <a:spLocks noChangeArrowheads="1"/>
          </p:cNvSpPr>
          <p:nvPr/>
        </p:nvSpPr>
        <p:spPr bwMode="auto">
          <a:xfrm>
            <a:off x="2322513" y="2119313"/>
            <a:ext cx="5861050" cy="3300412"/>
          </a:xfrm>
          <a:prstGeom prst="rect">
            <a:avLst/>
          </a:prstGeom>
          <a:solidFill>
            <a:srgbClr val="F1F4F7"/>
          </a:solidFill>
          <a:ln w="214313">
            <a:solidFill>
              <a:srgbClr val="F1F4F7"/>
            </a:solidFill>
            <a:miter lim="800000"/>
            <a:headEnd/>
            <a:tailEnd/>
          </a:ln>
        </p:spPr>
        <p:txBody>
          <a:bodyPr/>
          <a:lstStyle/>
          <a:p>
            <a:endParaRPr lang="en-US"/>
          </a:p>
        </p:txBody>
      </p:sp>
      <p:sp>
        <p:nvSpPr>
          <p:cNvPr id="25608" name="Rectangle 8"/>
          <p:cNvSpPr>
            <a:spLocks noChangeArrowheads="1"/>
          </p:cNvSpPr>
          <p:nvPr/>
        </p:nvSpPr>
        <p:spPr bwMode="auto">
          <a:xfrm>
            <a:off x="2322513" y="2119313"/>
            <a:ext cx="5861050" cy="3300412"/>
          </a:xfrm>
          <a:prstGeom prst="rect">
            <a:avLst/>
          </a:prstGeom>
          <a:solidFill>
            <a:srgbClr val="F0F2F5"/>
          </a:solidFill>
          <a:ln w="190500">
            <a:solidFill>
              <a:srgbClr val="F0F2F5"/>
            </a:solidFill>
            <a:miter lim="800000"/>
            <a:headEnd/>
            <a:tailEnd/>
          </a:ln>
        </p:spPr>
        <p:txBody>
          <a:bodyPr/>
          <a:lstStyle/>
          <a:p>
            <a:endParaRPr lang="en-US"/>
          </a:p>
        </p:txBody>
      </p:sp>
      <p:sp>
        <p:nvSpPr>
          <p:cNvPr id="25609" name="Rectangle 9"/>
          <p:cNvSpPr>
            <a:spLocks noChangeArrowheads="1"/>
          </p:cNvSpPr>
          <p:nvPr/>
        </p:nvSpPr>
        <p:spPr bwMode="auto">
          <a:xfrm>
            <a:off x="2322513" y="2119313"/>
            <a:ext cx="5861050" cy="3300412"/>
          </a:xfrm>
          <a:prstGeom prst="rect">
            <a:avLst/>
          </a:prstGeom>
          <a:solidFill>
            <a:srgbClr val="EEF1F4"/>
          </a:solidFill>
          <a:ln w="166688">
            <a:solidFill>
              <a:srgbClr val="EEF1F4"/>
            </a:solidFill>
            <a:miter lim="800000"/>
            <a:headEnd/>
            <a:tailEnd/>
          </a:ln>
        </p:spPr>
        <p:txBody>
          <a:bodyPr/>
          <a:lstStyle/>
          <a:p>
            <a:endParaRPr lang="en-US"/>
          </a:p>
        </p:txBody>
      </p:sp>
      <p:sp>
        <p:nvSpPr>
          <p:cNvPr id="25610" name="Rectangle 10"/>
          <p:cNvSpPr>
            <a:spLocks noChangeArrowheads="1"/>
          </p:cNvSpPr>
          <p:nvPr/>
        </p:nvSpPr>
        <p:spPr bwMode="auto">
          <a:xfrm>
            <a:off x="2322513" y="2119313"/>
            <a:ext cx="5861050" cy="3300412"/>
          </a:xfrm>
          <a:prstGeom prst="rect">
            <a:avLst/>
          </a:prstGeom>
          <a:solidFill>
            <a:srgbClr val="EDEFF3"/>
          </a:solidFill>
          <a:ln w="142875">
            <a:solidFill>
              <a:srgbClr val="EDEFF3"/>
            </a:solidFill>
            <a:miter lim="800000"/>
            <a:headEnd/>
            <a:tailEnd/>
          </a:ln>
        </p:spPr>
        <p:txBody>
          <a:bodyPr/>
          <a:lstStyle/>
          <a:p>
            <a:endParaRPr lang="en-US"/>
          </a:p>
        </p:txBody>
      </p:sp>
      <p:sp>
        <p:nvSpPr>
          <p:cNvPr id="25611" name="Rectangle 11"/>
          <p:cNvSpPr>
            <a:spLocks noChangeArrowheads="1"/>
          </p:cNvSpPr>
          <p:nvPr/>
        </p:nvSpPr>
        <p:spPr bwMode="auto">
          <a:xfrm>
            <a:off x="2322513" y="2119313"/>
            <a:ext cx="5861050" cy="3300412"/>
          </a:xfrm>
          <a:prstGeom prst="rect">
            <a:avLst/>
          </a:prstGeom>
          <a:solidFill>
            <a:srgbClr val="EBEEF2"/>
          </a:solidFill>
          <a:ln w="119063">
            <a:solidFill>
              <a:srgbClr val="EBEEF2"/>
            </a:solidFill>
            <a:miter lim="800000"/>
            <a:headEnd/>
            <a:tailEnd/>
          </a:ln>
        </p:spPr>
        <p:txBody>
          <a:bodyPr/>
          <a:lstStyle/>
          <a:p>
            <a:endParaRPr lang="en-US"/>
          </a:p>
        </p:txBody>
      </p:sp>
      <p:sp>
        <p:nvSpPr>
          <p:cNvPr id="25612" name="Rectangle 12"/>
          <p:cNvSpPr>
            <a:spLocks noChangeArrowheads="1"/>
          </p:cNvSpPr>
          <p:nvPr/>
        </p:nvSpPr>
        <p:spPr bwMode="auto">
          <a:xfrm>
            <a:off x="2322513" y="2119313"/>
            <a:ext cx="5861050" cy="3300412"/>
          </a:xfrm>
          <a:prstGeom prst="rect">
            <a:avLst/>
          </a:prstGeom>
          <a:solidFill>
            <a:srgbClr val="EAECF1"/>
          </a:solidFill>
          <a:ln w="95250">
            <a:solidFill>
              <a:srgbClr val="EAECF1"/>
            </a:solidFill>
            <a:miter lim="800000"/>
            <a:headEnd/>
            <a:tailEnd/>
          </a:ln>
        </p:spPr>
        <p:txBody>
          <a:bodyPr/>
          <a:lstStyle/>
          <a:p>
            <a:endParaRPr lang="en-US"/>
          </a:p>
        </p:txBody>
      </p:sp>
      <p:sp>
        <p:nvSpPr>
          <p:cNvPr id="25613" name="Rectangle 13"/>
          <p:cNvSpPr>
            <a:spLocks noChangeArrowheads="1"/>
          </p:cNvSpPr>
          <p:nvPr/>
        </p:nvSpPr>
        <p:spPr bwMode="auto">
          <a:xfrm>
            <a:off x="2322513" y="2119313"/>
            <a:ext cx="5861050" cy="3300412"/>
          </a:xfrm>
          <a:prstGeom prst="rect">
            <a:avLst/>
          </a:prstGeom>
          <a:solidFill>
            <a:srgbClr val="E9EBF0"/>
          </a:solidFill>
          <a:ln w="71438">
            <a:solidFill>
              <a:srgbClr val="E9EBF0"/>
            </a:solidFill>
            <a:miter lim="800000"/>
            <a:headEnd/>
            <a:tailEnd/>
          </a:ln>
        </p:spPr>
        <p:txBody>
          <a:bodyPr/>
          <a:lstStyle/>
          <a:p>
            <a:endParaRPr lang="en-US"/>
          </a:p>
        </p:txBody>
      </p:sp>
      <p:sp>
        <p:nvSpPr>
          <p:cNvPr id="25614" name="Rectangle 14"/>
          <p:cNvSpPr>
            <a:spLocks noChangeArrowheads="1"/>
          </p:cNvSpPr>
          <p:nvPr/>
        </p:nvSpPr>
        <p:spPr bwMode="auto">
          <a:xfrm>
            <a:off x="2322513" y="2119313"/>
            <a:ext cx="5861050" cy="3300412"/>
          </a:xfrm>
          <a:prstGeom prst="rect">
            <a:avLst/>
          </a:prstGeom>
          <a:solidFill>
            <a:srgbClr val="E7EAEF"/>
          </a:solidFill>
          <a:ln w="47625">
            <a:solidFill>
              <a:srgbClr val="E7EAEF"/>
            </a:solidFill>
            <a:miter lim="800000"/>
            <a:headEnd/>
            <a:tailEnd/>
          </a:ln>
        </p:spPr>
        <p:txBody>
          <a:bodyPr/>
          <a:lstStyle/>
          <a:p>
            <a:endParaRPr lang="en-US"/>
          </a:p>
        </p:txBody>
      </p:sp>
      <p:sp>
        <p:nvSpPr>
          <p:cNvPr id="25615" name="Rectangle 15"/>
          <p:cNvSpPr>
            <a:spLocks noChangeArrowheads="1"/>
          </p:cNvSpPr>
          <p:nvPr/>
        </p:nvSpPr>
        <p:spPr bwMode="auto">
          <a:xfrm>
            <a:off x="2322513" y="2119313"/>
            <a:ext cx="5861050" cy="3300412"/>
          </a:xfrm>
          <a:prstGeom prst="rect">
            <a:avLst/>
          </a:prstGeom>
          <a:solidFill>
            <a:srgbClr val="E6E9EF"/>
          </a:solidFill>
          <a:ln w="23813">
            <a:solidFill>
              <a:srgbClr val="E6E9EF"/>
            </a:solidFill>
            <a:miter lim="800000"/>
            <a:headEnd/>
            <a:tailEnd/>
          </a:ln>
        </p:spPr>
        <p:txBody>
          <a:bodyPr/>
          <a:lstStyle/>
          <a:p>
            <a:endParaRPr lang="en-US"/>
          </a:p>
        </p:txBody>
      </p:sp>
      <p:sp>
        <p:nvSpPr>
          <p:cNvPr id="25616" name="Rectangle 16"/>
          <p:cNvSpPr>
            <a:spLocks noChangeArrowheads="1"/>
          </p:cNvSpPr>
          <p:nvPr/>
        </p:nvSpPr>
        <p:spPr bwMode="auto">
          <a:xfrm>
            <a:off x="2203450" y="2020888"/>
            <a:ext cx="5861050" cy="3300412"/>
          </a:xfrm>
          <a:prstGeom prst="rect">
            <a:avLst/>
          </a:prstGeom>
          <a:solidFill>
            <a:srgbClr val="FFFFFF"/>
          </a:solidFill>
          <a:ln w="9525">
            <a:noFill/>
            <a:miter lim="800000"/>
            <a:headEnd/>
            <a:tailEnd/>
          </a:ln>
        </p:spPr>
        <p:txBody>
          <a:bodyPr/>
          <a:lstStyle/>
          <a:p>
            <a:endParaRPr lang="en-US"/>
          </a:p>
        </p:txBody>
      </p:sp>
      <p:sp>
        <p:nvSpPr>
          <p:cNvPr id="25617" name="Freeform 17"/>
          <p:cNvSpPr>
            <a:spLocks/>
          </p:cNvSpPr>
          <p:nvPr/>
        </p:nvSpPr>
        <p:spPr bwMode="auto">
          <a:xfrm>
            <a:off x="2203450" y="2020888"/>
            <a:ext cx="5861050" cy="3300412"/>
          </a:xfrm>
          <a:custGeom>
            <a:avLst/>
            <a:gdLst>
              <a:gd name="T0" fmla="*/ 0 w 3692"/>
              <a:gd name="T1" fmla="*/ 0 h 2079"/>
              <a:gd name="T2" fmla="*/ 0 w 3692"/>
              <a:gd name="T3" fmla="*/ 2147483647 h 2079"/>
              <a:gd name="T4" fmla="*/ 2147483647 w 3692"/>
              <a:gd name="T5" fmla="*/ 2147483647 h 2079"/>
              <a:gd name="T6" fmla="*/ 0 60000 65536"/>
              <a:gd name="T7" fmla="*/ 0 60000 65536"/>
              <a:gd name="T8" fmla="*/ 0 60000 65536"/>
              <a:gd name="T9" fmla="*/ 0 w 3692"/>
              <a:gd name="T10" fmla="*/ 0 h 2079"/>
              <a:gd name="T11" fmla="*/ 3692 w 3692"/>
              <a:gd name="T12" fmla="*/ 2079 h 2079"/>
            </a:gdLst>
            <a:ahLst/>
            <a:cxnLst>
              <a:cxn ang="T6">
                <a:pos x="T0" y="T1"/>
              </a:cxn>
              <a:cxn ang="T7">
                <a:pos x="T2" y="T3"/>
              </a:cxn>
              <a:cxn ang="T8">
                <a:pos x="T4" y="T5"/>
              </a:cxn>
            </a:cxnLst>
            <a:rect l="T9" t="T10" r="T11" b="T12"/>
            <a:pathLst>
              <a:path w="3692" h="2079">
                <a:moveTo>
                  <a:pt x="0" y="0"/>
                </a:moveTo>
                <a:lnTo>
                  <a:pt x="0" y="2079"/>
                </a:lnTo>
                <a:lnTo>
                  <a:pt x="3692" y="2079"/>
                </a:lnTo>
              </a:path>
            </a:pathLst>
          </a:custGeom>
          <a:noFill/>
          <a:ln w="23813">
            <a:solidFill>
              <a:srgbClr val="000000"/>
            </a:solidFill>
            <a:round/>
            <a:headEnd/>
            <a:tailEnd/>
          </a:ln>
        </p:spPr>
        <p:txBody>
          <a:bodyPr/>
          <a:lstStyle/>
          <a:p>
            <a:endParaRPr lang="en-US"/>
          </a:p>
        </p:txBody>
      </p:sp>
      <p:sp>
        <p:nvSpPr>
          <p:cNvPr id="87058" name="Line 18"/>
          <p:cNvSpPr>
            <a:spLocks noChangeShapeType="1"/>
          </p:cNvSpPr>
          <p:nvPr/>
        </p:nvSpPr>
        <p:spPr bwMode="auto">
          <a:xfrm>
            <a:off x="2012950" y="3217863"/>
            <a:ext cx="1588" cy="236537"/>
          </a:xfrm>
          <a:prstGeom prst="line">
            <a:avLst/>
          </a:prstGeom>
          <a:noFill/>
          <a:ln w="23876">
            <a:solidFill>
              <a:srgbClr val="000000"/>
            </a:solidFill>
            <a:round/>
            <a:headEnd type="stealth" w="med" len="med"/>
            <a:tailEnd/>
          </a:ln>
        </p:spPr>
        <p:txBody>
          <a:bodyPr/>
          <a:lstStyle/>
          <a:p>
            <a:endParaRPr lang="en-US"/>
          </a:p>
        </p:txBody>
      </p:sp>
      <p:sp>
        <p:nvSpPr>
          <p:cNvPr id="87059" name="Line 19"/>
          <p:cNvSpPr>
            <a:spLocks noChangeShapeType="1"/>
          </p:cNvSpPr>
          <p:nvPr/>
        </p:nvSpPr>
        <p:spPr bwMode="auto">
          <a:xfrm>
            <a:off x="5003800" y="5518150"/>
            <a:ext cx="282575" cy="1588"/>
          </a:xfrm>
          <a:prstGeom prst="line">
            <a:avLst/>
          </a:prstGeom>
          <a:noFill/>
          <a:ln w="23876">
            <a:solidFill>
              <a:srgbClr val="000000"/>
            </a:solidFill>
            <a:round/>
            <a:headEnd type="stealth" w="med" len="med"/>
            <a:tailEnd/>
          </a:ln>
        </p:spPr>
        <p:txBody>
          <a:bodyPr/>
          <a:lstStyle/>
          <a:p>
            <a:endParaRPr lang="en-US"/>
          </a:p>
        </p:txBody>
      </p:sp>
      <p:grpSp>
        <p:nvGrpSpPr>
          <p:cNvPr id="2" name="Group 20"/>
          <p:cNvGrpSpPr>
            <a:grpSpLocks/>
          </p:cNvGrpSpPr>
          <p:nvPr/>
        </p:nvGrpSpPr>
        <p:grpSpPr bwMode="auto">
          <a:xfrm>
            <a:off x="2012950" y="5557838"/>
            <a:ext cx="5329238" cy="569912"/>
            <a:chOff x="1268" y="3501"/>
            <a:chExt cx="3357" cy="359"/>
          </a:xfrm>
        </p:grpSpPr>
        <p:sp>
          <p:nvSpPr>
            <p:cNvPr id="25643" name="Line 21"/>
            <p:cNvSpPr>
              <a:spLocks noChangeShapeType="1"/>
            </p:cNvSpPr>
            <p:nvPr/>
          </p:nvSpPr>
          <p:spPr bwMode="auto">
            <a:xfrm flipH="1">
              <a:off x="3144" y="3501"/>
              <a:ext cx="180" cy="185"/>
            </a:xfrm>
            <a:prstGeom prst="line">
              <a:avLst/>
            </a:prstGeom>
            <a:noFill/>
            <a:ln w="23813">
              <a:solidFill>
                <a:srgbClr val="000000"/>
              </a:solidFill>
              <a:round/>
              <a:headEnd/>
              <a:tailEnd/>
            </a:ln>
          </p:spPr>
          <p:txBody>
            <a:bodyPr/>
            <a:lstStyle/>
            <a:p>
              <a:endParaRPr lang="en-US"/>
            </a:p>
          </p:txBody>
        </p:sp>
        <p:grpSp>
          <p:nvGrpSpPr>
            <p:cNvPr id="3" name="Group 22"/>
            <p:cNvGrpSpPr>
              <a:grpSpLocks/>
            </p:cNvGrpSpPr>
            <p:nvPr/>
          </p:nvGrpSpPr>
          <p:grpSpPr bwMode="auto">
            <a:xfrm>
              <a:off x="1268" y="3662"/>
              <a:ext cx="3357" cy="198"/>
              <a:chOff x="1268" y="3662"/>
              <a:chExt cx="3357" cy="198"/>
            </a:xfrm>
          </p:grpSpPr>
          <p:sp>
            <p:nvSpPr>
              <p:cNvPr id="25645" name="Rectangle 23"/>
              <p:cNvSpPr>
                <a:spLocks noChangeArrowheads="1"/>
              </p:cNvSpPr>
              <p:nvPr/>
            </p:nvSpPr>
            <p:spPr bwMode="auto">
              <a:xfrm>
                <a:off x="1268" y="3662"/>
                <a:ext cx="3357" cy="198"/>
              </a:xfrm>
              <a:prstGeom prst="rect">
                <a:avLst/>
              </a:prstGeom>
              <a:solidFill>
                <a:srgbClr val="E1E5E9"/>
              </a:solidFill>
              <a:ln w="9525">
                <a:noFill/>
                <a:miter lim="800000"/>
                <a:headEnd/>
                <a:tailEnd/>
              </a:ln>
            </p:spPr>
            <p:txBody>
              <a:bodyPr/>
              <a:lstStyle/>
              <a:p>
                <a:endParaRPr lang="en-US"/>
              </a:p>
            </p:txBody>
          </p:sp>
          <p:sp>
            <p:nvSpPr>
              <p:cNvPr id="25646" name="Rectangle 24"/>
              <p:cNvSpPr>
                <a:spLocks noChangeArrowheads="1"/>
              </p:cNvSpPr>
              <p:nvPr/>
            </p:nvSpPr>
            <p:spPr bwMode="auto">
              <a:xfrm>
                <a:off x="1285" y="3686"/>
                <a:ext cx="3263"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2. . . . leads to a 22% decrease in quantity demanded.</a:t>
                </a:r>
                <a:endParaRPr lang="en-US"/>
              </a:p>
            </p:txBody>
          </p:sp>
        </p:grpSp>
      </p:grpSp>
      <p:sp>
        <p:nvSpPr>
          <p:cNvPr id="25621" name="Rectangle 25"/>
          <p:cNvSpPr>
            <a:spLocks noChangeArrowheads="1"/>
          </p:cNvSpPr>
          <p:nvPr/>
        </p:nvSpPr>
        <p:spPr bwMode="auto">
          <a:xfrm>
            <a:off x="2514600" y="1597025"/>
            <a:ext cx="4448175" cy="258763"/>
          </a:xfrm>
          <a:prstGeom prst="rect">
            <a:avLst/>
          </a:prstGeom>
          <a:noFill/>
          <a:ln w="9525">
            <a:noFill/>
            <a:miter lim="800000"/>
            <a:headEnd/>
            <a:tailEnd/>
          </a:ln>
        </p:spPr>
        <p:txBody>
          <a:bodyPr wrap="none" lIns="0" tIns="0" rIns="0" bIns="0">
            <a:spAutoFit/>
          </a:bodyPr>
          <a:lstStyle/>
          <a:p>
            <a:r>
              <a:rPr lang="en-US" sz="1700" b="1">
                <a:solidFill>
                  <a:srgbClr val="000000"/>
                </a:solidFill>
                <a:latin typeface="Arial" charset="0"/>
              </a:rPr>
              <a:t>(c) Unit Elastic Demand: Elasticity Equals 1</a:t>
            </a:r>
            <a:endParaRPr lang="en-US"/>
          </a:p>
        </p:txBody>
      </p:sp>
      <p:sp>
        <p:nvSpPr>
          <p:cNvPr id="25622" name="Rectangle 26"/>
          <p:cNvSpPr>
            <a:spLocks noChangeArrowheads="1"/>
          </p:cNvSpPr>
          <p:nvPr/>
        </p:nvSpPr>
        <p:spPr bwMode="auto">
          <a:xfrm>
            <a:off x="7170738" y="5381625"/>
            <a:ext cx="876300" cy="258763"/>
          </a:xfrm>
          <a:prstGeom prst="rect">
            <a:avLst/>
          </a:prstGeom>
          <a:noFill/>
          <a:ln w="9525">
            <a:noFill/>
            <a:miter lim="800000"/>
            <a:headEnd/>
            <a:tailEnd/>
          </a:ln>
        </p:spPr>
        <p:txBody>
          <a:bodyPr wrap="none" lIns="0" tIns="0" rIns="0" bIns="0">
            <a:spAutoFit/>
          </a:bodyPr>
          <a:lstStyle/>
          <a:p>
            <a:r>
              <a:rPr lang="en-US" sz="1700" b="1">
                <a:solidFill>
                  <a:srgbClr val="000000"/>
                </a:solidFill>
                <a:latin typeface="Arial" charset="0"/>
              </a:rPr>
              <a:t>Quantity</a:t>
            </a:r>
            <a:endParaRPr lang="en-US"/>
          </a:p>
        </p:txBody>
      </p:sp>
      <p:grpSp>
        <p:nvGrpSpPr>
          <p:cNvPr id="4" name="Group 27"/>
          <p:cNvGrpSpPr>
            <a:grpSpLocks/>
          </p:cNvGrpSpPr>
          <p:nvPr/>
        </p:nvGrpSpPr>
        <p:grpSpPr bwMode="auto">
          <a:xfrm>
            <a:off x="1944688" y="3436938"/>
            <a:ext cx="3762375" cy="2209800"/>
            <a:chOff x="1225" y="2165"/>
            <a:chExt cx="2370" cy="1392"/>
          </a:xfrm>
        </p:grpSpPr>
        <p:sp>
          <p:nvSpPr>
            <p:cNvPr id="25640" name="Freeform 28"/>
            <p:cNvSpPr>
              <a:spLocks/>
            </p:cNvSpPr>
            <p:nvPr/>
          </p:nvSpPr>
          <p:spPr bwMode="auto">
            <a:xfrm>
              <a:off x="1388" y="2226"/>
              <a:ext cx="2101" cy="1126"/>
            </a:xfrm>
            <a:custGeom>
              <a:avLst/>
              <a:gdLst>
                <a:gd name="T0" fmla="*/ 2101 w 2101"/>
                <a:gd name="T1" fmla="*/ 1126 h 1126"/>
                <a:gd name="T2" fmla="*/ 2101 w 2101"/>
                <a:gd name="T3" fmla="*/ 0 h 1126"/>
                <a:gd name="T4" fmla="*/ 0 w 2101"/>
                <a:gd name="T5" fmla="*/ 0 h 1126"/>
                <a:gd name="T6" fmla="*/ 0 60000 65536"/>
                <a:gd name="T7" fmla="*/ 0 60000 65536"/>
                <a:gd name="T8" fmla="*/ 0 60000 65536"/>
                <a:gd name="T9" fmla="*/ 0 w 2101"/>
                <a:gd name="T10" fmla="*/ 0 h 1126"/>
                <a:gd name="T11" fmla="*/ 2101 w 2101"/>
                <a:gd name="T12" fmla="*/ 1126 h 1126"/>
              </a:gdLst>
              <a:ahLst/>
              <a:cxnLst>
                <a:cxn ang="T6">
                  <a:pos x="T0" y="T1"/>
                </a:cxn>
                <a:cxn ang="T7">
                  <a:pos x="T2" y="T3"/>
                </a:cxn>
                <a:cxn ang="T8">
                  <a:pos x="T4" y="T5"/>
                </a:cxn>
              </a:cxnLst>
              <a:rect l="T9" t="T10" r="T11" b="T12"/>
              <a:pathLst>
                <a:path w="2101" h="1126">
                  <a:moveTo>
                    <a:pt x="2101" y="1126"/>
                  </a:moveTo>
                  <a:lnTo>
                    <a:pt x="2101" y="0"/>
                  </a:lnTo>
                  <a:lnTo>
                    <a:pt x="0" y="0"/>
                  </a:lnTo>
                </a:path>
              </a:pathLst>
            </a:custGeom>
            <a:noFill/>
            <a:ln w="23813">
              <a:solidFill>
                <a:schemeClr val="tx1"/>
              </a:solidFill>
              <a:prstDash val="sysDot"/>
              <a:round/>
              <a:headEnd/>
              <a:tailEnd/>
            </a:ln>
          </p:spPr>
          <p:txBody>
            <a:bodyPr/>
            <a:lstStyle/>
            <a:p>
              <a:endParaRPr lang="en-US"/>
            </a:p>
          </p:txBody>
        </p:sp>
        <p:sp>
          <p:nvSpPr>
            <p:cNvPr id="25641" name="Rectangle 29"/>
            <p:cNvSpPr>
              <a:spLocks noChangeArrowheads="1"/>
            </p:cNvSpPr>
            <p:nvPr/>
          </p:nvSpPr>
          <p:spPr bwMode="auto">
            <a:xfrm>
              <a:off x="1225" y="2165"/>
              <a:ext cx="76"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4</a:t>
              </a:r>
              <a:endParaRPr lang="en-US"/>
            </a:p>
          </p:txBody>
        </p:sp>
        <p:sp>
          <p:nvSpPr>
            <p:cNvPr id="25642" name="Rectangle 30"/>
            <p:cNvSpPr>
              <a:spLocks noChangeArrowheads="1"/>
            </p:cNvSpPr>
            <p:nvPr/>
          </p:nvSpPr>
          <p:spPr bwMode="auto">
            <a:xfrm>
              <a:off x="3367" y="3394"/>
              <a:ext cx="22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100</a:t>
              </a:r>
              <a:endParaRPr lang="en-US"/>
            </a:p>
          </p:txBody>
        </p:sp>
      </p:grpSp>
      <p:sp>
        <p:nvSpPr>
          <p:cNvPr id="25624" name="Rectangle 31"/>
          <p:cNvSpPr>
            <a:spLocks noChangeArrowheads="1"/>
          </p:cNvSpPr>
          <p:nvPr/>
        </p:nvSpPr>
        <p:spPr bwMode="auto">
          <a:xfrm>
            <a:off x="2138363" y="5387975"/>
            <a:ext cx="120650" cy="2587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0</a:t>
            </a:r>
            <a:endParaRPr lang="en-US"/>
          </a:p>
        </p:txBody>
      </p:sp>
      <p:sp>
        <p:nvSpPr>
          <p:cNvPr id="25625" name="Rectangle 32"/>
          <p:cNvSpPr>
            <a:spLocks noChangeArrowheads="1"/>
          </p:cNvSpPr>
          <p:nvPr/>
        </p:nvSpPr>
        <p:spPr bwMode="auto">
          <a:xfrm>
            <a:off x="1535113" y="1968500"/>
            <a:ext cx="530225" cy="258763"/>
          </a:xfrm>
          <a:prstGeom prst="rect">
            <a:avLst/>
          </a:prstGeom>
          <a:noFill/>
          <a:ln w="9525">
            <a:noFill/>
            <a:miter lim="800000"/>
            <a:headEnd/>
            <a:tailEnd/>
          </a:ln>
        </p:spPr>
        <p:txBody>
          <a:bodyPr wrap="none" lIns="0" tIns="0" rIns="0" bIns="0">
            <a:spAutoFit/>
          </a:bodyPr>
          <a:lstStyle/>
          <a:p>
            <a:r>
              <a:rPr lang="en-US" sz="1700" b="1">
                <a:solidFill>
                  <a:srgbClr val="000000"/>
                </a:solidFill>
                <a:latin typeface="Arial" charset="0"/>
              </a:rPr>
              <a:t>Price</a:t>
            </a:r>
            <a:endParaRPr lang="en-US"/>
          </a:p>
        </p:txBody>
      </p:sp>
      <p:grpSp>
        <p:nvGrpSpPr>
          <p:cNvPr id="5" name="Group 33"/>
          <p:cNvGrpSpPr>
            <a:grpSpLocks/>
          </p:cNvGrpSpPr>
          <p:nvPr/>
        </p:nvGrpSpPr>
        <p:grpSpPr bwMode="auto">
          <a:xfrm>
            <a:off x="1824038" y="2973388"/>
            <a:ext cx="3143250" cy="2673350"/>
            <a:chOff x="1149" y="1873"/>
            <a:chExt cx="1980" cy="1684"/>
          </a:xfrm>
        </p:grpSpPr>
        <p:sp>
          <p:nvSpPr>
            <p:cNvPr id="25637" name="Freeform 34"/>
            <p:cNvSpPr>
              <a:spLocks/>
            </p:cNvSpPr>
            <p:nvPr/>
          </p:nvSpPr>
          <p:spPr bwMode="auto">
            <a:xfrm>
              <a:off x="1388" y="1941"/>
              <a:ext cx="1681" cy="1411"/>
            </a:xfrm>
            <a:custGeom>
              <a:avLst/>
              <a:gdLst>
                <a:gd name="T0" fmla="*/ 1681 w 1681"/>
                <a:gd name="T1" fmla="*/ 1411 h 1411"/>
                <a:gd name="T2" fmla="*/ 1681 w 1681"/>
                <a:gd name="T3" fmla="*/ 0 h 1411"/>
                <a:gd name="T4" fmla="*/ 0 w 1681"/>
                <a:gd name="T5" fmla="*/ 0 h 1411"/>
                <a:gd name="T6" fmla="*/ 0 60000 65536"/>
                <a:gd name="T7" fmla="*/ 0 60000 65536"/>
                <a:gd name="T8" fmla="*/ 0 60000 65536"/>
                <a:gd name="T9" fmla="*/ 0 w 1681"/>
                <a:gd name="T10" fmla="*/ 0 h 1411"/>
                <a:gd name="T11" fmla="*/ 1681 w 1681"/>
                <a:gd name="T12" fmla="*/ 1411 h 1411"/>
              </a:gdLst>
              <a:ahLst/>
              <a:cxnLst>
                <a:cxn ang="T6">
                  <a:pos x="T0" y="T1"/>
                </a:cxn>
                <a:cxn ang="T7">
                  <a:pos x="T2" y="T3"/>
                </a:cxn>
                <a:cxn ang="T8">
                  <a:pos x="T4" y="T5"/>
                </a:cxn>
              </a:cxnLst>
              <a:rect l="T9" t="T10" r="T11" b="T12"/>
              <a:pathLst>
                <a:path w="1681" h="1411">
                  <a:moveTo>
                    <a:pt x="1681" y="1411"/>
                  </a:moveTo>
                  <a:lnTo>
                    <a:pt x="1681" y="0"/>
                  </a:lnTo>
                  <a:lnTo>
                    <a:pt x="0" y="0"/>
                  </a:lnTo>
                </a:path>
              </a:pathLst>
            </a:custGeom>
            <a:noFill/>
            <a:ln w="23813">
              <a:solidFill>
                <a:schemeClr val="tx1"/>
              </a:solidFill>
              <a:prstDash val="sysDot"/>
              <a:round/>
              <a:headEnd/>
              <a:tailEnd/>
            </a:ln>
          </p:spPr>
          <p:txBody>
            <a:bodyPr/>
            <a:lstStyle/>
            <a:p>
              <a:endParaRPr lang="en-US"/>
            </a:p>
          </p:txBody>
        </p:sp>
        <p:sp>
          <p:nvSpPr>
            <p:cNvPr id="25638" name="Rectangle 35"/>
            <p:cNvSpPr>
              <a:spLocks noChangeArrowheads="1"/>
            </p:cNvSpPr>
            <p:nvPr/>
          </p:nvSpPr>
          <p:spPr bwMode="auto">
            <a:xfrm>
              <a:off x="1149" y="1873"/>
              <a:ext cx="152"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$5</a:t>
              </a:r>
              <a:endParaRPr lang="en-US"/>
            </a:p>
          </p:txBody>
        </p:sp>
        <p:sp>
          <p:nvSpPr>
            <p:cNvPr id="25639" name="Rectangle 36"/>
            <p:cNvSpPr>
              <a:spLocks noChangeArrowheads="1"/>
            </p:cNvSpPr>
            <p:nvPr/>
          </p:nvSpPr>
          <p:spPr bwMode="auto">
            <a:xfrm>
              <a:off x="2977" y="3394"/>
              <a:ext cx="152"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80</a:t>
              </a:r>
              <a:endParaRPr lang="en-US"/>
            </a:p>
          </p:txBody>
        </p:sp>
      </p:grpSp>
      <p:grpSp>
        <p:nvGrpSpPr>
          <p:cNvPr id="6" name="Group 37"/>
          <p:cNvGrpSpPr>
            <a:grpSpLocks/>
          </p:cNvGrpSpPr>
          <p:nvPr/>
        </p:nvGrpSpPr>
        <p:grpSpPr bwMode="auto">
          <a:xfrm>
            <a:off x="725488" y="3376613"/>
            <a:ext cx="1382712" cy="1217612"/>
            <a:chOff x="457" y="2127"/>
            <a:chExt cx="871" cy="767"/>
          </a:xfrm>
        </p:grpSpPr>
        <p:sp>
          <p:nvSpPr>
            <p:cNvPr id="25631" name="Line 38"/>
            <p:cNvSpPr>
              <a:spLocks noChangeShapeType="1"/>
            </p:cNvSpPr>
            <p:nvPr/>
          </p:nvSpPr>
          <p:spPr bwMode="auto">
            <a:xfrm flipV="1">
              <a:off x="862" y="2127"/>
              <a:ext cx="361" cy="285"/>
            </a:xfrm>
            <a:prstGeom prst="line">
              <a:avLst/>
            </a:prstGeom>
            <a:noFill/>
            <a:ln w="23813">
              <a:solidFill>
                <a:srgbClr val="000000"/>
              </a:solidFill>
              <a:round/>
              <a:headEnd/>
              <a:tailEnd/>
            </a:ln>
          </p:spPr>
          <p:txBody>
            <a:bodyPr/>
            <a:lstStyle/>
            <a:p>
              <a:endParaRPr lang="en-US"/>
            </a:p>
          </p:txBody>
        </p:sp>
        <p:grpSp>
          <p:nvGrpSpPr>
            <p:cNvPr id="7" name="Group 39"/>
            <p:cNvGrpSpPr>
              <a:grpSpLocks/>
            </p:cNvGrpSpPr>
            <p:nvPr/>
          </p:nvGrpSpPr>
          <p:grpSpPr bwMode="auto">
            <a:xfrm>
              <a:off x="457" y="2375"/>
              <a:ext cx="871" cy="519"/>
              <a:chOff x="457" y="2375"/>
              <a:chExt cx="871" cy="519"/>
            </a:xfrm>
          </p:grpSpPr>
          <p:sp>
            <p:nvSpPr>
              <p:cNvPr id="25633" name="Rectangle 40"/>
              <p:cNvSpPr>
                <a:spLocks noChangeArrowheads="1"/>
              </p:cNvSpPr>
              <p:nvPr/>
            </p:nvSpPr>
            <p:spPr bwMode="auto">
              <a:xfrm>
                <a:off x="457" y="2375"/>
                <a:ext cx="871" cy="519"/>
              </a:xfrm>
              <a:prstGeom prst="rect">
                <a:avLst/>
              </a:prstGeom>
              <a:solidFill>
                <a:srgbClr val="E1E5E9"/>
              </a:solidFill>
              <a:ln w="9525">
                <a:noFill/>
                <a:miter lim="800000"/>
                <a:headEnd/>
                <a:tailEnd/>
              </a:ln>
            </p:spPr>
            <p:txBody>
              <a:bodyPr/>
              <a:lstStyle/>
              <a:p>
                <a:endParaRPr lang="en-US"/>
              </a:p>
            </p:txBody>
          </p:sp>
          <p:sp>
            <p:nvSpPr>
              <p:cNvPr id="25634" name="Rectangle 41"/>
              <p:cNvSpPr>
                <a:spLocks noChangeArrowheads="1"/>
              </p:cNvSpPr>
              <p:nvPr/>
            </p:nvSpPr>
            <p:spPr bwMode="auto">
              <a:xfrm>
                <a:off x="506" y="2384"/>
                <a:ext cx="55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1. A 22%</a:t>
                </a:r>
                <a:endParaRPr lang="en-US"/>
              </a:p>
            </p:txBody>
          </p:sp>
          <p:sp>
            <p:nvSpPr>
              <p:cNvPr id="25635" name="Rectangle 42"/>
              <p:cNvSpPr>
                <a:spLocks noChangeArrowheads="1"/>
              </p:cNvSpPr>
              <p:nvPr/>
            </p:nvSpPr>
            <p:spPr bwMode="auto">
              <a:xfrm>
                <a:off x="506" y="2548"/>
                <a:ext cx="515"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increase</a:t>
                </a:r>
                <a:endParaRPr lang="en-US"/>
              </a:p>
            </p:txBody>
          </p:sp>
          <p:sp>
            <p:nvSpPr>
              <p:cNvPr id="25636" name="Rectangle 43"/>
              <p:cNvSpPr>
                <a:spLocks noChangeArrowheads="1"/>
              </p:cNvSpPr>
              <p:nvPr/>
            </p:nvSpPr>
            <p:spPr bwMode="auto">
              <a:xfrm>
                <a:off x="506" y="2712"/>
                <a:ext cx="667"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in price . . .</a:t>
                </a:r>
                <a:endParaRPr lang="en-US"/>
              </a:p>
            </p:txBody>
          </p:sp>
        </p:grpSp>
      </p:grpSp>
      <p:grpSp>
        <p:nvGrpSpPr>
          <p:cNvPr id="8" name="Group 44"/>
          <p:cNvGrpSpPr>
            <a:grpSpLocks/>
          </p:cNvGrpSpPr>
          <p:nvPr/>
        </p:nvGrpSpPr>
        <p:grpSpPr bwMode="auto">
          <a:xfrm>
            <a:off x="4395788" y="2393950"/>
            <a:ext cx="3270250" cy="1647825"/>
            <a:chOff x="2769" y="1508"/>
            <a:chExt cx="2060" cy="1038"/>
          </a:xfrm>
        </p:grpSpPr>
        <p:sp>
          <p:nvSpPr>
            <p:cNvPr id="25629" name="Freeform 45"/>
            <p:cNvSpPr>
              <a:spLocks/>
            </p:cNvSpPr>
            <p:nvPr/>
          </p:nvSpPr>
          <p:spPr bwMode="auto">
            <a:xfrm>
              <a:off x="2769" y="1508"/>
              <a:ext cx="1501" cy="966"/>
            </a:xfrm>
            <a:custGeom>
              <a:avLst/>
              <a:gdLst>
                <a:gd name="T0" fmla="*/ 0 w 100"/>
                <a:gd name="T1" fmla="*/ 0 h 78"/>
                <a:gd name="T2" fmla="*/ 22530 w 100"/>
                <a:gd name="T3" fmla="*/ 11964 h 78"/>
                <a:gd name="T4" fmla="*/ 0 60000 65536"/>
                <a:gd name="T5" fmla="*/ 0 60000 65536"/>
                <a:gd name="T6" fmla="*/ 0 w 100"/>
                <a:gd name="T7" fmla="*/ 0 h 78"/>
                <a:gd name="T8" fmla="*/ 100 w 100"/>
                <a:gd name="T9" fmla="*/ 78 h 78"/>
              </a:gdLst>
              <a:ahLst/>
              <a:cxnLst>
                <a:cxn ang="T4">
                  <a:pos x="T0" y="T1"/>
                </a:cxn>
                <a:cxn ang="T5">
                  <a:pos x="T2" y="T3"/>
                </a:cxn>
              </a:cxnLst>
              <a:rect l="T6" t="T7" r="T8" b="T9"/>
              <a:pathLst>
                <a:path w="100" h="78">
                  <a:moveTo>
                    <a:pt x="0" y="0"/>
                  </a:moveTo>
                  <a:cubicBezTo>
                    <a:pt x="17" y="52"/>
                    <a:pt x="67" y="70"/>
                    <a:pt x="100" y="78"/>
                  </a:cubicBezTo>
                </a:path>
              </a:pathLst>
            </a:custGeom>
            <a:noFill/>
            <a:ln w="71438">
              <a:solidFill>
                <a:srgbClr val="004C9F"/>
              </a:solidFill>
              <a:round/>
              <a:headEnd/>
              <a:tailEnd/>
            </a:ln>
          </p:spPr>
          <p:txBody>
            <a:bodyPr/>
            <a:lstStyle/>
            <a:p>
              <a:endParaRPr lang="en-US"/>
            </a:p>
          </p:txBody>
        </p:sp>
        <p:sp>
          <p:nvSpPr>
            <p:cNvPr id="25630" name="Rectangle 46"/>
            <p:cNvSpPr>
              <a:spLocks noChangeArrowheads="1"/>
            </p:cNvSpPr>
            <p:nvPr/>
          </p:nvSpPr>
          <p:spPr bwMode="auto">
            <a:xfrm>
              <a:off x="4314" y="2383"/>
              <a:ext cx="515"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Demand</a:t>
              </a:r>
              <a:endParaRPr lang="en-US"/>
            </a:p>
          </p:txBody>
        </p:sp>
      </p:grpSp>
      <p:sp>
        <p:nvSpPr>
          <p:cNvPr id="47" name="Slide Number Placeholder 46"/>
          <p:cNvSpPr>
            <a:spLocks noGrp="1"/>
          </p:cNvSpPr>
          <p:nvPr>
            <p:ph type="sldNum" sz="quarter" idx="12"/>
          </p:nvPr>
        </p:nvSpPr>
        <p:spPr/>
        <p:txBody>
          <a:bodyPr/>
          <a:lstStyle/>
          <a:p>
            <a:fld id="{B6F15528-21DE-4FAA-801E-634DDDAF4B2B}" type="slidenum">
              <a:rPr lang="en-US" smtClean="0"/>
              <a:pPr/>
              <a:t>146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upRigh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272" fill="hold" grpId="0" nodeType="clickEffect">
                                  <p:stCondLst>
                                    <p:cond delay="0"/>
                                  </p:stCondLst>
                                  <p:childTnLst>
                                    <p:set>
                                      <p:cBhvr>
                                        <p:cTn id="16" dur="1" fill="hold">
                                          <p:stCondLst>
                                            <p:cond delay="0"/>
                                          </p:stCondLst>
                                        </p:cTn>
                                        <p:tgtEl>
                                          <p:spTgt spid="87058"/>
                                        </p:tgtEl>
                                        <p:attrNameLst>
                                          <p:attrName>style.visibility</p:attrName>
                                        </p:attrNameLst>
                                      </p:cBhvr>
                                      <p:to>
                                        <p:strVal val="visible"/>
                                      </p:to>
                                    </p:set>
                                    <p:anim calcmode="lin" valueType="num">
                                      <p:cBhvr>
                                        <p:cTn id="17" dur="500" fill="hold"/>
                                        <p:tgtEl>
                                          <p:spTgt spid="87058"/>
                                        </p:tgtEl>
                                        <p:attrNameLst>
                                          <p:attrName>ppt_w</p:attrName>
                                        </p:attrNameLst>
                                      </p:cBhvr>
                                      <p:tavLst>
                                        <p:tav tm="0">
                                          <p:val>
                                            <p:strVal val="2/3*#ppt_w"/>
                                          </p:val>
                                        </p:tav>
                                        <p:tav tm="100000">
                                          <p:val>
                                            <p:strVal val="#ppt_w"/>
                                          </p:val>
                                        </p:tav>
                                      </p:tavLst>
                                    </p:anim>
                                    <p:anim calcmode="lin" valueType="num">
                                      <p:cBhvr>
                                        <p:cTn id="18" dur="500" fill="hold"/>
                                        <p:tgtEl>
                                          <p:spTgt spid="87058"/>
                                        </p:tgtEl>
                                        <p:attrNameLst>
                                          <p:attrName>ppt_h</p:attrName>
                                        </p:attrNameLst>
                                      </p:cBhvr>
                                      <p:tavLst>
                                        <p:tav tm="0">
                                          <p:val>
                                            <p:strVal val="2/3*#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3"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strips(upRigh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272" fill="hold" grpId="0" nodeType="clickEffect">
                                  <p:stCondLst>
                                    <p:cond delay="0"/>
                                  </p:stCondLst>
                                  <p:childTnLst>
                                    <p:set>
                                      <p:cBhvr>
                                        <p:cTn id="32" dur="1" fill="hold">
                                          <p:stCondLst>
                                            <p:cond delay="0"/>
                                          </p:stCondLst>
                                        </p:cTn>
                                        <p:tgtEl>
                                          <p:spTgt spid="87059"/>
                                        </p:tgtEl>
                                        <p:attrNameLst>
                                          <p:attrName>style.visibility</p:attrName>
                                        </p:attrNameLst>
                                      </p:cBhvr>
                                      <p:to>
                                        <p:strVal val="visible"/>
                                      </p:to>
                                    </p:set>
                                    <p:anim calcmode="lin" valueType="num">
                                      <p:cBhvr>
                                        <p:cTn id="33" dur="500" fill="hold"/>
                                        <p:tgtEl>
                                          <p:spTgt spid="87059"/>
                                        </p:tgtEl>
                                        <p:attrNameLst>
                                          <p:attrName>ppt_w</p:attrName>
                                        </p:attrNameLst>
                                      </p:cBhvr>
                                      <p:tavLst>
                                        <p:tav tm="0">
                                          <p:val>
                                            <p:strVal val="2/3*#ppt_w"/>
                                          </p:val>
                                        </p:tav>
                                        <p:tav tm="100000">
                                          <p:val>
                                            <p:strVal val="#ppt_w"/>
                                          </p:val>
                                        </p:tav>
                                      </p:tavLst>
                                    </p:anim>
                                    <p:anim calcmode="lin" valueType="num">
                                      <p:cBhvr>
                                        <p:cTn id="34" dur="500" fill="hold"/>
                                        <p:tgtEl>
                                          <p:spTgt spid="87059"/>
                                        </p:tgtEl>
                                        <p:attrNameLst>
                                          <p:attrName>ppt_h</p:attrName>
                                        </p:attrNameLst>
                                      </p:cBhvr>
                                      <p:tavLst>
                                        <p:tav tm="0">
                                          <p:val>
                                            <p:strVal val="2/3*#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up)">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58" grpId="0" animBg="1"/>
      <p:bldP spid="87059"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E:\Mankiw\Mankiw PPT\narrow aqua button bckgrd.jpg"/>
          <p:cNvPicPr>
            <a:picLocks noChangeAspect="1" noChangeArrowheads="1"/>
          </p:cNvPicPr>
          <p:nvPr/>
        </p:nvPicPr>
        <p:blipFill>
          <a:blip r:embed="rId2"/>
          <a:srcRect r="1688"/>
          <a:stretch>
            <a:fillRect/>
          </a:stretch>
        </p:blipFill>
        <p:spPr bwMode="auto">
          <a:xfrm>
            <a:off x="0" y="0"/>
            <a:ext cx="9144000" cy="6858000"/>
          </a:xfrm>
          <a:prstGeom prst="rect">
            <a:avLst/>
          </a:prstGeom>
          <a:noFill/>
          <a:ln w="9525">
            <a:noFill/>
            <a:miter lim="800000"/>
            <a:headEnd/>
            <a:tailEnd/>
          </a:ln>
        </p:spPr>
      </p:pic>
      <p:sp>
        <p:nvSpPr>
          <p:cNvPr id="26627" name="Rectangle 3"/>
          <p:cNvSpPr>
            <a:spLocks noGrp="1" noChangeArrowheads="1"/>
          </p:cNvSpPr>
          <p:nvPr>
            <p:ph type="title"/>
          </p:nvPr>
        </p:nvSpPr>
        <p:spPr>
          <a:xfrm>
            <a:off x="609600" y="50800"/>
            <a:ext cx="8229600" cy="685800"/>
          </a:xfrm>
        </p:spPr>
        <p:txBody>
          <a:bodyPr/>
          <a:lstStyle/>
          <a:p>
            <a:pPr algn="l">
              <a:lnSpc>
                <a:spcPct val="80000"/>
              </a:lnSpc>
            </a:pPr>
            <a:r>
              <a:rPr lang="en-US" sz="2400" smtClean="0">
                <a:solidFill>
                  <a:schemeClr val="bg1"/>
                </a:solidFill>
              </a:rPr>
              <a:t>Figure 1 The Price Elasticity of Demand</a:t>
            </a:r>
          </a:p>
        </p:txBody>
      </p:sp>
      <p:sp>
        <p:nvSpPr>
          <p:cNvPr id="26628" name="Rectangle 4"/>
          <p:cNvSpPr>
            <a:spLocks noChangeArrowheads="1"/>
          </p:cNvSpPr>
          <p:nvPr/>
        </p:nvSpPr>
        <p:spPr bwMode="auto">
          <a:xfrm>
            <a:off x="2128838" y="2019300"/>
            <a:ext cx="5862637" cy="3300413"/>
          </a:xfrm>
          <a:prstGeom prst="rect">
            <a:avLst/>
          </a:prstGeom>
          <a:solidFill>
            <a:srgbClr val="F3F6F9"/>
          </a:solidFill>
          <a:ln w="261938">
            <a:solidFill>
              <a:srgbClr val="F3F6F9"/>
            </a:solidFill>
            <a:miter lim="800000"/>
            <a:headEnd/>
            <a:tailEnd/>
          </a:ln>
        </p:spPr>
        <p:txBody>
          <a:bodyPr/>
          <a:lstStyle/>
          <a:p>
            <a:endParaRPr lang="en-US"/>
          </a:p>
        </p:txBody>
      </p:sp>
      <p:sp>
        <p:nvSpPr>
          <p:cNvPr id="26629" name="Rectangle 5"/>
          <p:cNvSpPr>
            <a:spLocks noChangeArrowheads="1"/>
          </p:cNvSpPr>
          <p:nvPr/>
        </p:nvSpPr>
        <p:spPr bwMode="auto">
          <a:xfrm>
            <a:off x="2128838" y="2019300"/>
            <a:ext cx="5862637" cy="3300413"/>
          </a:xfrm>
          <a:prstGeom prst="rect">
            <a:avLst/>
          </a:prstGeom>
          <a:solidFill>
            <a:srgbClr val="F2F4F8"/>
          </a:solidFill>
          <a:ln w="238125">
            <a:solidFill>
              <a:srgbClr val="F2F4F8"/>
            </a:solidFill>
            <a:miter lim="800000"/>
            <a:headEnd/>
            <a:tailEnd/>
          </a:ln>
        </p:spPr>
        <p:txBody>
          <a:bodyPr/>
          <a:lstStyle/>
          <a:p>
            <a:endParaRPr lang="en-US"/>
          </a:p>
        </p:txBody>
      </p:sp>
      <p:sp>
        <p:nvSpPr>
          <p:cNvPr id="26630" name="Rectangle 6"/>
          <p:cNvSpPr>
            <a:spLocks noChangeArrowheads="1"/>
          </p:cNvSpPr>
          <p:nvPr/>
        </p:nvSpPr>
        <p:spPr bwMode="auto">
          <a:xfrm>
            <a:off x="2128838" y="2019300"/>
            <a:ext cx="5862637" cy="3300413"/>
          </a:xfrm>
          <a:prstGeom prst="rect">
            <a:avLst/>
          </a:prstGeom>
          <a:solidFill>
            <a:srgbClr val="F1F4F7"/>
          </a:solidFill>
          <a:ln w="214313">
            <a:solidFill>
              <a:srgbClr val="F1F4F7"/>
            </a:solidFill>
            <a:miter lim="800000"/>
            <a:headEnd/>
            <a:tailEnd/>
          </a:ln>
        </p:spPr>
        <p:txBody>
          <a:bodyPr/>
          <a:lstStyle/>
          <a:p>
            <a:endParaRPr lang="en-US"/>
          </a:p>
        </p:txBody>
      </p:sp>
      <p:sp>
        <p:nvSpPr>
          <p:cNvPr id="26631" name="Rectangle 7"/>
          <p:cNvSpPr>
            <a:spLocks noChangeArrowheads="1"/>
          </p:cNvSpPr>
          <p:nvPr/>
        </p:nvSpPr>
        <p:spPr bwMode="auto">
          <a:xfrm>
            <a:off x="2128838" y="2019300"/>
            <a:ext cx="5862637" cy="3300413"/>
          </a:xfrm>
          <a:prstGeom prst="rect">
            <a:avLst/>
          </a:prstGeom>
          <a:solidFill>
            <a:srgbClr val="F0F2F5"/>
          </a:solidFill>
          <a:ln w="190500">
            <a:solidFill>
              <a:srgbClr val="F0F2F5"/>
            </a:solidFill>
            <a:miter lim="800000"/>
            <a:headEnd/>
            <a:tailEnd/>
          </a:ln>
        </p:spPr>
        <p:txBody>
          <a:bodyPr/>
          <a:lstStyle/>
          <a:p>
            <a:endParaRPr lang="en-US"/>
          </a:p>
        </p:txBody>
      </p:sp>
      <p:sp>
        <p:nvSpPr>
          <p:cNvPr id="26632" name="Rectangle 8"/>
          <p:cNvSpPr>
            <a:spLocks noChangeArrowheads="1"/>
          </p:cNvSpPr>
          <p:nvPr/>
        </p:nvSpPr>
        <p:spPr bwMode="auto">
          <a:xfrm>
            <a:off x="2128838" y="2019300"/>
            <a:ext cx="5862637" cy="3300413"/>
          </a:xfrm>
          <a:prstGeom prst="rect">
            <a:avLst/>
          </a:prstGeom>
          <a:solidFill>
            <a:srgbClr val="EEF1F4"/>
          </a:solidFill>
          <a:ln w="166688">
            <a:solidFill>
              <a:srgbClr val="EEF1F4"/>
            </a:solidFill>
            <a:miter lim="800000"/>
            <a:headEnd/>
            <a:tailEnd/>
          </a:ln>
        </p:spPr>
        <p:txBody>
          <a:bodyPr/>
          <a:lstStyle/>
          <a:p>
            <a:endParaRPr lang="en-US"/>
          </a:p>
        </p:txBody>
      </p:sp>
      <p:sp>
        <p:nvSpPr>
          <p:cNvPr id="26633" name="Rectangle 9"/>
          <p:cNvSpPr>
            <a:spLocks noChangeArrowheads="1"/>
          </p:cNvSpPr>
          <p:nvPr/>
        </p:nvSpPr>
        <p:spPr bwMode="auto">
          <a:xfrm>
            <a:off x="2128838" y="2019300"/>
            <a:ext cx="5862637" cy="3300413"/>
          </a:xfrm>
          <a:prstGeom prst="rect">
            <a:avLst/>
          </a:prstGeom>
          <a:solidFill>
            <a:srgbClr val="EDEFF3"/>
          </a:solidFill>
          <a:ln w="142875">
            <a:solidFill>
              <a:srgbClr val="EDEFF3"/>
            </a:solidFill>
            <a:miter lim="800000"/>
            <a:headEnd/>
            <a:tailEnd/>
          </a:ln>
        </p:spPr>
        <p:txBody>
          <a:bodyPr/>
          <a:lstStyle/>
          <a:p>
            <a:endParaRPr lang="en-US"/>
          </a:p>
        </p:txBody>
      </p:sp>
      <p:sp>
        <p:nvSpPr>
          <p:cNvPr id="26634" name="Rectangle 10"/>
          <p:cNvSpPr>
            <a:spLocks noChangeArrowheads="1"/>
          </p:cNvSpPr>
          <p:nvPr/>
        </p:nvSpPr>
        <p:spPr bwMode="auto">
          <a:xfrm>
            <a:off x="2128838" y="2019300"/>
            <a:ext cx="5862637" cy="3300413"/>
          </a:xfrm>
          <a:prstGeom prst="rect">
            <a:avLst/>
          </a:prstGeom>
          <a:solidFill>
            <a:srgbClr val="EBEEF2"/>
          </a:solidFill>
          <a:ln w="119063">
            <a:solidFill>
              <a:srgbClr val="EBEEF2"/>
            </a:solidFill>
            <a:miter lim="800000"/>
            <a:headEnd/>
            <a:tailEnd/>
          </a:ln>
        </p:spPr>
        <p:txBody>
          <a:bodyPr/>
          <a:lstStyle/>
          <a:p>
            <a:endParaRPr lang="en-US"/>
          </a:p>
        </p:txBody>
      </p:sp>
      <p:sp>
        <p:nvSpPr>
          <p:cNvPr id="26635" name="Rectangle 11"/>
          <p:cNvSpPr>
            <a:spLocks noChangeArrowheads="1"/>
          </p:cNvSpPr>
          <p:nvPr/>
        </p:nvSpPr>
        <p:spPr bwMode="auto">
          <a:xfrm>
            <a:off x="2128838" y="2019300"/>
            <a:ext cx="5862637" cy="3300413"/>
          </a:xfrm>
          <a:prstGeom prst="rect">
            <a:avLst/>
          </a:prstGeom>
          <a:solidFill>
            <a:srgbClr val="EAECF1"/>
          </a:solidFill>
          <a:ln w="95250">
            <a:solidFill>
              <a:srgbClr val="EAECF1"/>
            </a:solidFill>
            <a:miter lim="800000"/>
            <a:headEnd/>
            <a:tailEnd/>
          </a:ln>
        </p:spPr>
        <p:txBody>
          <a:bodyPr/>
          <a:lstStyle/>
          <a:p>
            <a:endParaRPr lang="en-US"/>
          </a:p>
        </p:txBody>
      </p:sp>
      <p:sp>
        <p:nvSpPr>
          <p:cNvPr id="26636" name="Rectangle 12"/>
          <p:cNvSpPr>
            <a:spLocks noChangeArrowheads="1"/>
          </p:cNvSpPr>
          <p:nvPr/>
        </p:nvSpPr>
        <p:spPr bwMode="auto">
          <a:xfrm>
            <a:off x="2128838" y="2019300"/>
            <a:ext cx="5862637" cy="3300413"/>
          </a:xfrm>
          <a:prstGeom prst="rect">
            <a:avLst/>
          </a:prstGeom>
          <a:solidFill>
            <a:srgbClr val="E9EBF0"/>
          </a:solidFill>
          <a:ln w="71438">
            <a:solidFill>
              <a:srgbClr val="E9EBF0"/>
            </a:solidFill>
            <a:miter lim="800000"/>
            <a:headEnd/>
            <a:tailEnd/>
          </a:ln>
        </p:spPr>
        <p:txBody>
          <a:bodyPr/>
          <a:lstStyle/>
          <a:p>
            <a:endParaRPr lang="en-US"/>
          </a:p>
        </p:txBody>
      </p:sp>
      <p:sp>
        <p:nvSpPr>
          <p:cNvPr id="26637" name="Rectangle 13"/>
          <p:cNvSpPr>
            <a:spLocks noChangeArrowheads="1"/>
          </p:cNvSpPr>
          <p:nvPr/>
        </p:nvSpPr>
        <p:spPr bwMode="auto">
          <a:xfrm>
            <a:off x="2128838" y="2019300"/>
            <a:ext cx="5862637" cy="3300413"/>
          </a:xfrm>
          <a:prstGeom prst="rect">
            <a:avLst/>
          </a:prstGeom>
          <a:solidFill>
            <a:srgbClr val="E7EAEF"/>
          </a:solidFill>
          <a:ln w="47625">
            <a:solidFill>
              <a:srgbClr val="E7EAEF"/>
            </a:solidFill>
            <a:miter lim="800000"/>
            <a:headEnd/>
            <a:tailEnd/>
          </a:ln>
        </p:spPr>
        <p:txBody>
          <a:bodyPr/>
          <a:lstStyle/>
          <a:p>
            <a:endParaRPr lang="en-US"/>
          </a:p>
        </p:txBody>
      </p:sp>
      <p:sp>
        <p:nvSpPr>
          <p:cNvPr id="26638" name="Rectangle 14"/>
          <p:cNvSpPr>
            <a:spLocks noChangeArrowheads="1"/>
          </p:cNvSpPr>
          <p:nvPr/>
        </p:nvSpPr>
        <p:spPr bwMode="auto">
          <a:xfrm>
            <a:off x="2128838" y="2019300"/>
            <a:ext cx="5862637" cy="3300413"/>
          </a:xfrm>
          <a:prstGeom prst="rect">
            <a:avLst/>
          </a:prstGeom>
          <a:solidFill>
            <a:srgbClr val="E6E9EF"/>
          </a:solidFill>
          <a:ln w="23813">
            <a:solidFill>
              <a:srgbClr val="E6E9EF"/>
            </a:solidFill>
            <a:miter lim="800000"/>
            <a:headEnd/>
            <a:tailEnd/>
          </a:ln>
        </p:spPr>
        <p:txBody>
          <a:bodyPr/>
          <a:lstStyle/>
          <a:p>
            <a:endParaRPr lang="en-US"/>
          </a:p>
        </p:txBody>
      </p:sp>
      <p:sp>
        <p:nvSpPr>
          <p:cNvPr id="26639" name="Line 15"/>
          <p:cNvSpPr>
            <a:spLocks noChangeShapeType="1"/>
          </p:cNvSpPr>
          <p:nvPr/>
        </p:nvSpPr>
        <p:spPr bwMode="auto">
          <a:xfrm>
            <a:off x="1700213" y="3198813"/>
            <a:ext cx="1587" cy="1587"/>
          </a:xfrm>
          <a:prstGeom prst="line">
            <a:avLst/>
          </a:prstGeom>
          <a:noFill/>
          <a:ln w="23813">
            <a:solidFill>
              <a:srgbClr val="000000"/>
            </a:solidFill>
            <a:round/>
            <a:headEnd/>
            <a:tailEnd/>
          </a:ln>
        </p:spPr>
        <p:txBody>
          <a:bodyPr/>
          <a:lstStyle/>
          <a:p>
            <a:endParaRPr lang="en-US"/>
          </a:p>
        </p:txBody>
      </p:sp>
      <p:sp>
        <p:nvSpPr>
          <p:cNvPr id="26640" name="Rectangle 16"/>
          <p:cNvSpPr>
            <a:spLocks noChangeArrowheads="1"/>
          </p:cNvSpPr>
          <p:nvPr/>
        </p:nvSpPr>
        <p:spPr bwMode="auto">
          <a:xfrm>
            <a:off x="2009775" y="1922463"/>
            <a:ext cx="5862638" cy="3300412"/>
          </a:xfrm>
          <a:prstGeom prst="rect">
            <a:avLst/>
          </a:prstGeom>
          <a:solidFill>
            <a:srgbClr val="FFFFFF"/>
          </a:solidFill>
          <a:ln w="9525">
            <a:noFill/>
            <a:miter lim="800000"/>
            <a:headEnd/>
            <a:tailEnd/>
          </a:ln>
        </p:spPr>
        <p:txBody>
          <a:bodyPr/>
          <a:lstStyle/>
          <a:p>
            <a:endParaRPr lang="en-US"/>
          </a:p>
        </p:txBody>
      </p:sp>
      <p:sp>
        <p:nvSpPr>
          <p:cNvPr id="26641" name="Freeform 17"/>
          <p:cNvSpPr>
            <a:spLocks/>
          </p:cNvSpPr>
          <p:nvPr/>
        </p:nvSpPr>
        <p:spPr bwMode="auto">
          <a:xfrm>
            <a:off x="2009775" y="1922463"/>
            <a:ext cx="5862638" cy="3300412"/>
          </a:xfrm>
          <a:custGeom>
            <a:avLst/>
            <a:gdLst>
              <a:gd name="T0" fmla="*/ 0 w 3693"/>
              <a:gd name="T1" fmla="*/ 0 h 2079"/>
              <a:gd name="T2" fmla="*/ 0 w 3693"/>
              <a:gd name="T3" fmla="*/ 2147483647 h 2079"/>
              <a:gd name="T4" fmla="*/ 2147483647 w 3693"/>
              <a:gd name="T5" fmla="*/ 2147483647 h 2079"/>
              <a:gd name="T6" fmla="*/ 0 60000 65536"/>
              <a:gd name="T7" fmla="*/ 0 60000 65536"/>
              <a:gd name="T8" fmla="*/ 0 60000 65536"/>
              <a:gd name="T9" fmla="*/ 0 w 3693"/>
              <a:gd name="T10" fmla="*/ 0 h 2079"/>
              <a:gd name="T11" fmla="*/ 3693 w 3693"/>
              <a:gd name="T12" fmla="*/ 2079 h 2079"/>
            </a:gdLst>
            <a:ahLst/>
            <a:cxnLst>
              <a:cxn ang="T6">
                <a:pos x="T0" y="T1"/>
              </a:cxn>
              <a:cxn ang="T7">
                <a:pos x="T2" y="T3"/>
              </a:cxn>
              <a:cxn ang="T8">
                <a:pos x="T4" y="T5"/>
              </a:cxn>
            </a:cxnLst>
            <a:rect l="T9" t="T10" r="T11" b="T12"/>
            <a:pathLst>
              <a:path w="3693" h="2079">
                <a:moveTo>
                  <a:pt x="0" y="0"/>
                </a:moveTo>
                <a:lnTo>
                  <a:pt x="0" y="2079"/>
                </a:lnTo>
                <a:lnTo>
                  <a:pt x="3693" y="2079"/>
                </a:lnTo>
              </a:path>
            </a:pathLst>
          </a:custGeom>
          <a:noFill/>
          <a:ln w="23813">
            <a:solidFill>
              <a:srgbClr val="000000"/>
            </a:solidFill>
            <a:round/>
            <a:headEnd/>
            <a:tailEnd/>
          </a:ln>
        </p:spPr>
        <p:txBody>
          <a:bodyPr/>
          <a:lstStyle/>
          <a:p>
            <a:endParaRPr lang="en-US"/>
          </a:p>
        </p:txBody>
      </p:sp>
      <p:sp>
        <p:nvSpPr>
          <p:cNvPr id="86034" name="Line 18"/>
          <p:cNvSpPr>
            <a:spLocks noChangeShapeType="1"/>
          </p:cNvSpPr>
          <p:nvPr/>
        </p:nvSpPr>
        <p:spPr bwMode="auto">
          <a:xfrm>
            <a:off x="1843088" y="3089275"/>
            <a:ext cx="3175" cy="217488"/>
          </a:xfrm>
          <a:prstGeom prst="line">
            <a:avLst/>
          </a:prstGeom>
          <a:noFill/>
          <a:ln w="23876">
            <a:solidFill>
              <a:srgbClr val="000000"/>
            </a:solidFill>
            <a:round/>
            <a:headEnd type="stealth" w="med" len="med"/>
            <a:tailEnd/>
          </a:ln>
        </p:spPr>
        <p:txBody>
          <a:bodyPr/>
          <a:lstStyle/>
          <a:p>
            <a:endParaRPr lang="en-US"/>
          </a:p>
        </p:txBody>
      </p:sp>
      <p:sp>
        <p:nvSpPr>
          <p:cNvPr id="86035" name="Line 19"/>
          <p:cNvSpPr>
            <a:spLocks noChangeShapeType="1"/>
          </p:cNvSpPr>
          <p:nvPr/>
        </p:nvSpPr>
        <p:spPr bwMode="auto">
          <a:xfrm>
            <a:off x="4059238" y="5418138"/>
            <a:ext cx="1001712" cy="1587"/>
          </a:xfrm>
          <a:prstGeom prst="line">
            <a:avLst/>
          </a:prstGeom>
          <a:noFill/>
          <a:ln w="23876">
            <a:solidFill>
              <a:srgbClr val="000000"/>
            </a:solidFill>
            <a:round/>
            <a:headEnd type="stealth" w="med" len="med"/>
            <a:tailEnd/>
          </a:ln>
        </p:spPr>
        <p:txBody>
          <a:bodyPr/>
          <a:lstStyle/>
          <a:p>
            <a:endParaRPr lang="en-US"/>
          </a:p>
        </p:txBody>
      </p:sp>
      <p:sp>
        <p:nvSpPr>
          <p:cNvPr id="26644" name="Rectangle 20"/>
          <p:cNvSpPr>
            <a:spLocks noChangeArrowheads="1"/>
          </p:cNvSpPr>
          <p:nvPr/>
        </p:nvSpPr>
        <p:spPr bwMode="auto">
          <a:xfrm>
            <a:off x="2092325" y="1481138"/>
            <a:ext cx="4857750" cy="258762"/>
          </a:xfrm>
          <a:prstGeom prst="rect">
            <a:avLst/>
          </a:prstGeom>
          <a:noFill/>
          <a:ln w="9525">
            <a:noFill/>
            <a:miter lim="800000"/>
            <a:headEnd/>
            <a:tailEnd/>
          </a:ln>
        </p:spPr>
        <p:txBody>
          <a:bodyPr wrap="none" lIns="0" tIns="0" rIns="0" bIns="0">
            <a:spAutoFit/>
          </a:bodyPr>
          <a:lstStyle/>
          <a:p>
            <a:r>
              <a:rPr lang="en-US" sz="1700" b="1">
                <a:solidFill>
                  <a:srgbClr val="000000"/>
                </a:solidFill>
                <a:latin typeface="Arial" charset="0"/>
              </a:rPr>
              <a:t>(d) Elastic Demand: Elasticity Is Greater Than 1</a:t>
            </a:r>
            <a:endParaRPr lang="en-US"/>
          </a:p>
        </p:txBody>
      </p:sp>
      <p:grpSp>
        <p:nvGrpSpPr>
          <p:cNvPr id="2" name="Group 21"/>
          <p:cNvGrpSpPr>
            <a:grpSpLocks/>
          </p:cNvGrpSpPr>
          <p:nvPr/>
        </p:nvGrpSpPr>
        <p:grpSpPr bwMode="auto">
          <a:xfrm>
            <a:off x="2582863" y="2255838"/>
            <a:ext cx="4867275" cy="1376362"/>
            <a:chOff x="1627" y="1421"/>
            <a:chExt cx="3066" cy="867"/>
          </a:xfrm>
        </p:grpSpPr>
        <p:sp>
          <p:nvSpPr>
            <p:cNvPr id="26668" name="Freeform 22"/>
            <p:cNvSpPr>
              <a:spLocks/>
            </p:cNvSpPr>
            <p:nvPr/>
          </p:nvSpPr>
          <p:spPr bwMode="auto">
            <a:xfrm>
              <a:off x="1627" y="1421"/>
              <a:ext cx="2461" cy="804"/>
            </a:xfrm>
            <a:custGeom>
              <a:avLst/>
              <a:gdLst>
                <a:gd name="T0" fmla="*/ 0 w 164"/>
                <a:gd name="T1" fmla="*/ 0 h 65"/>
                <a:gd name="T2" fmla="*/ 36930 w 164"/>
                <a:gd name="T3" fmla="*/ 9945 h 65"/>
                <a:gd name="T4" fmla="*/ 0 60000 65536"/>
                <a:gd name="T5" fmla="*/ 0 60000 65536"/>
                <a:gd name="T6" fmla="*/ 0 w 164"/>
                <a:gd name="T7" fmla="*/ 0 h 65"/>
                <a:gd name="T8" fmla="*/ 164 w 164"/>
                <a:gd name="T9" fmla="*/ 65 h 65"/>
              </a:gdLst>
              <a:ahLst/>
              <a:cxnLst>
                <a:cxn ang="T4">
                  <a:pos x="T0" y="T1"/>
                </a:cxn>
                <a:cxn ang="T5">
                  <a:pos x="T2" y="T3"/>
                </a:cxn>
              </a:cxnLst>
              <a:rect l="T6" t="T7" r="T8" b="T9"/>
              <a:pathLst>
                <a:path w="164" h="65">
                  <a:moveTo>
                    <a:pt x="0" y="0"/>
                  </a:moveTo>
                  <a:cubicBezTo>
                    <a:pt x="33" y="46"/>
                    <a:pt x="111" y="64"/>
                    <a:pt x="164" y="65"/>
                  </a:cubicBezTo>
                </a:path>
              </a:pathLst>
            </a:custGeom>
            <a:noFill/>
            <a:ln w="71438">
              <a:solidFill>
                <a:srgbClr val="004C9F"/>
              </a:solidFill>
              <a:round/>
              <a:headEnd/>
              <a:tailEnd/>
            </a:ln>
          </p:spPr>
          <p:txBody>
            <a:bodyPr/>
            <a:lstStyle/>
            <a:p>
              <a:endParaRPr lang="en-US"/>
            </a:p>
          </p:txBody>
        </p:sp>
        <p:sp>
          <p:nvSpPr>
            <p:cNvPr id="26669" name="Rectangle 23"/>
            <p:cNvSpPr>
              <a:spLocks noChangeArrowheads="1"/>
            </p:cNvSpPr>
            <p:nvPr/>
          </p:nvSpPr>
          <p:spPr bwMode="auto">
            <a:xfrm>
              <a:off x="4178" y="2125"/>
              <a:ext cx="515"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Demand</a:t>
              </a:r>
              <a:endParaRPr lang="en-US"/>
            </a:p>
          </p:txBody>
        </p:sp>
      </p:grpSp>
      <p:sp>
        <p:nvSpPr>
          <p:cNvPr id="26646" name="Rectangle 24"/>
          <p:cNvSpPr>
            <a:spLocks noChangeArrowheads="1"/>
          </p:cNvSpPr>
          <p:nvPr/>
        </p:nvSpPr>
        <p:spPr bwMode="auto">
          <a:xfrm>
            <a:off x="6846888" y="5272088"/>
            <a:ext cx="876300" cy="258762"/>
          </a:xfrm>
          <a:prstGeom prst="rect">
            <a:avLst/>
          </a:prstGeom>
          <a:noFill/>
          <a:ln w="9525">
            <a:noFill/>
            <a:miter lim="800000"/>
            <a:headEnd/>
            <a:tailEnd/>
          </a:ln>
        </p:spPr>
        <p:txBody>
          <a:bodyPr wrap="none" lIns="0" tIns="0" rIns="0" bIns="0">
            <a:spAutoFit/>
          </a:bodyPr>
          <a:lstStyle/>
          <a:p>
            <a:r>
              <a:rPr lang="en-US" sz="1700" b="1">
                <a:solidFill>
                  <a:srgbClr val="000000"/>
                </a:solidFill>
                <a:latin typeface="Arial" charset="0"/>
              </a:rPr>
              <a:t>Quantity</a:t>
            </a:r>
            <a:endParaRPr lang="en-US"/>
          </a:p>
        </p:txBody>
      </p:sp>
      <p:grpSp>
        <p:nvGrpSpPr>
          <p:cNvPr id="3" name="Group 25"/>
          <p:cNvGrpSpPr>
            <a:grpSpLocks/>
          </p:cNvGrpSpPr>
          <p:nvPr/>
        </p:nvGrpSpPr>
        <p:grpSpPr bwMode="auto">
          <a:xfrm>
            <a:off x="1768475" y="3294063"/>
            <a:ext cx="3729038" cy="2243137"/>
            <a:chOff x="1114" y="2075"/>
            <a:chExt cx="2349" cy="1413"/>
          </a:xfrm>
        </p:grpSpPr>
        <p:sp>
          <p:nvSpPr>
            <p:cNvPr id="26665" name="Freeform 26"/>
            <p:cNvSpPr>
              <a:spLocks/>
            </p:cNvSpPr>
            <p:nvPr/>
          </p:nvSpPr>
          <p:spPr bwMode="auto">
            <a:xfrm>
              <a:off x="1266" y="2163"/>
              <a:ext cx="2102" cy="1127"/>
            </a:xfrm>
            <a:custGeom>
              <a:avLst/>
              <a:gdLst>
                <a:gd name="T0" fmla="*/ 2102 w 2102"/>
                <a:gd name="T1" fmla="*/ 1127 h 1127"/>
                <a:gd name="T2" fmla="*/ 2102 w 2102"/>
                <a:gd name="T3" fmla="*/ 0 h 1127"/>
                <a:gd name="T4" fmla="*/ 0 w 2102"/>
                <a:gd name="T5" fmla="*/ 0 h 1127"/>
                <a:gd name="T6" fmla="*/ 0 60000 65536"/>
                <a:gd name="T7" fmla="*/ 0 60000 65536"/>
                <a:gd name="T8" fmla="*/ 0 60000 65536"/>
                <a:gd name="T9" fmla="*/ 0 w 2102"/>
                <a:gd name="T10" fmla="*/ 0 h 1127"/>
                <a:gd name="T11" fmla="*/ 2102 w 2102"/>
                <a:gd name="T12" fmla="*/ 1127 h 1127"/>
              </a:gdLst>
              <a:ahLst/>
              <a:cxnLst>
                <a:cxn ang="T6">
                  <a:pos x="T0" y="T1"/>
                </a:cxn>
                <a:cxn ang="T7">
                  <a:pos x="T2" y="T3"/>
                </a:cxn>
                <a:cxn ang="T8">
                  <a:pos x="T4" y="T5"/>
                </a:cxn>
              </a:cxnLst>
              <a:rect l="T9" t="T10" r="T11" b="T12"/>
              <a:pathLst>
                <a:path w="2102" h="1127">
                  <a:moveTo>
                    <a:pt x="2102" y="1127"/>
                  </a:moveTo>
                  <a:lnTo>
                    <a:pt x="2102" y="0"/>
                  </a:lnTo>
                  <a:lnTo>
                    <a:pt x="0" y="0"/>
                  </a:lnTo>
                </a:path>
              </a:pathLst>
            </a:custGeom>
            <a:noFill/>
            <a:ln w="23813">
              <a:solidFill>
                <a:schemeClr val="tx1"/>
              </a:solidFill>
              <a:prstDash val="sysDot"/>
              <a:round/>
              <a:headEnd/>
              <a:tailEnd/>
            </a:ln>
          </p:spPr>
          <p:txBody>
            <a:bodyPr/>
            <a:lstStyle/>
            <a:p>
              <a:endParaRPr lang="en-US"/>
            </a:p>
          </p:txBody>
        </p:sp>
        <p:sp>
          <p:nvSpPr>
            <p:cNvPr id="26666" name="Rectangle 27"/>
            <p:cNvSpPr>
              <a:spLocks noChangeArrowheads="1"/>
            </p:cNvSpPr>
            <p:nvPr/>
          </p:nvSpPr>
          <p:spPr bwMode="auto">
            <a:xfrm>
              <a:off x="1114" y="2075"/>
              <a:ext cx="76"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4</a:t>
              </a:r>
              <a:endParaRPr lang="en-US"/>
            </a:p>
          </p:txBody>
        </p:sp>
        <p:sp>
          <p:nvSpPr>
            <p:cNvPr id="26667" name="Rectangle 28"/>
            <p:cNvSpPr>
              <a:spLocks noChangeArrowheads="1"/>
            </p:cNvSpPr>
            <p:nvPr/>
          </p:nvSpPr>
          <p:spPr bwMode="auto">
            <a:xfrm>
              <a:off x="3235" y="3325"/>
              <a:ext cx="22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100</a:t>
              </a:r>
              <a:endParaRPr lang="en-US"/>
            </a:p>
          </p:txBody>
        </p:sp>
      </p:grpSp>
      <p:sp>
        <p:nvSpPr>
          <p:cNvPr id="26648" name="Rectangle 29"/>
          <p:cNvSpPr>
            <a:spLocks noChangeArrowheads="1"/>
          </p:cNvSpPr>
          <p:nvPr/>
        </p:nvSpPr>
        <p:spPr bwMode="auto">
          <a:xfrm>
            <a:off x="1776413" y="5278438"/>
            <a:ext cx="120650" cy="258762"/>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0</a:t>
            </a:r>
            <a:endParaRPr lang="en-US"/>
          </a:p>
        </p:txBody>
      </p:sp>
      <p:sp>
        <p:nvSpPr>
          <p:cNvPr id="26649" name="Rectangle 30"/>
          <p:cNvSpPr>
            <a:spLocks noChangeArrowheads="1"/>
          </p:cNvSpPr>
          <p:nvPr/>
        </p:nvSpPr>
        <p:spPr bwMode="auto">
          <a:xfrm>
            <a:off x="1284288" y="1858963"/>
            <a:ext cx="530225" cy="258762"/>
          </a:xfrm>
          <a:prstGeom prst="rect">
            <a:avLst/>
          </a:prstGeom>
          <a:noFill/>
          <a:ln w="9525">
            <a:noFill/>
            <a:miter lim="800000"/>
            <a:headEnd/>
            <a:tailEnd/>
          </a:ln>
        </p:spPr>
        <p:txBody>
          <a:bodyPr wrap="none" lIns="0" tIns="0" rIns="0" bIns="0">
            <a:spAutoFit/>
          </a:bodyPr>
          <a:lstStyle/>
          <a:p>
            <a:r>
              <a:rPr lang="en-US" sz="1700" b="1">
                <a:solidFill>
                  <a:srgbClr val="000000"/>
                </a:solidFill>
                <a:latin typeface="Arial" charset="0"/>
              </a:rPr>
              <a:t>Price</a:t>
            </a:r>
            <a:endParaRPr lang="en-US"/>
          </a:p>
        </p:txBody>
      </p:sp>
      <p:grpSp>
        <p:nvGrpSpPr>
          <p:cNvPr id="4" name="Group 31"/>
          <p:cNvGrpSpPr>
            <a:grpSpLocks/>
          </p:cNvGrpSpPr>
          <p:nvPr/>
        </p:nvGrpSpPr>
        <p:grpSpPr bwMode="auto">
          <a:xfrm>
            <a:off x="1625600" y="2857500"/>
            <a:ext cx="2159000" cy="2679700"/>
            <a:chOff x="1024" y="1800"/>
            <a:chExt cx="1360" cy="1688"/>
          </a:xfrm>
        </p:grpSpPr>
        <p:sp>
          <p:nvSpPr>
            <p:cNvPr id="26662" name="Freeform 32"/>
            <p:cNvSpPr>
              <a:spLocks/>
            </p:cNvSpPr>
            <p:nvPr/>
          </p:nvSpPr>
          <p:spPr bwMode="auto">
            <a:xfrm>
              <a:off x="1266" y="1879"/>
              <a:ext cx="1051" cy="1411"/>
            </a:xfrm>
            <a:custGeom>
              <a:avLst/>
              <a:gdLst>
                <a:gd name="T0" fmla="*/ 1051 w 1051"/>
                <a:gd name="T1" fmla="*/ 1411 h 1411"/>
                <a:gd name="T2" fmla="*/ 1051 w 1051"/>
                <a:gd name="T3" fmla="*/ 0 h 1411"/>
                <a:gd name="T4" fmla="*/ 0 w 1051"/>
                <a:gd name="T5" fmla="*/ 0 h 1411"/>
                <a:gd name="T6" fmla="*/ 0 60000 65536"/>
                <a:gd name="T7" fmla="*/ 0 60000 65536"/>
                <a:gd name="T8" fmla="*/ 0 60000 65536"/>
                <a:gd name="T9" fmla="*/ 0 w 1051"/>
                <a:gd name="T10" fmla="*/ 0 h 1411"/>
                <a:gd name="T11" fmla="*/ 1051 w 1051"/>
                <a:gd name="T12" fmla="*/ 1411 h 1411"/>
              </a:gdLst>
              <a:ahLst/>
              <a:cxnLst>
                <a:cxn ang="T6">
                  <a:pos x="T0" y="T1"/>
                </a:cxn>
                <a:cxn ang="T7">
                  <a:pos x="T2" y="T3"/>
                </a:cxn>
                <a:cxn ang="T8">
                  <a:pos x="T4" y="T5"/>
                </a:cxn>
              </a:cxnLst>
              <a:rect l="T9" t="T10" r="T11" b="T12"/>
              <a:pathLst>
                <a:path w="1051" h="1411">
                  <a:moveTo>
                    <a:pt x="1051" y="1411"/>
                  </a:moveTo>
                  <a:lnTo>
                    <a:pt x="1051" y="0"/>
                  </a:lnTo>
                  <a:lnTo>
                    <a:pt x="0" y="0"/>
                  </a:lnTo>
                </a:path>
              </a:pathLst>
            </a:custGeom>
            <a:noFill/>
            <a:ln w="23813">
              <a:solidFill>
                <a:schemeClr val="tx1"/>
              </a:solidFill>
              <a:prstDash val="sysDot"/>
              <a:round/>
              <a:headEnd/>
              <a:tailEnd/>
            </a:ln>
          </p:spPr>
          <p:txBody>
            <a:bodyPr/>
            <a:lstStyle/>
            <a:p>
              <a:endParaRPr lang="en-US"/>
            </a:p>
          </p:txBody>
        </p:sp>
        <p:sp>
          <p:nvSpPr>
            <p:cNvPr id="26663" name="Rectangle 33"/>
            <p:cNvSpPr>
              <a:spLocks noChangeArrowheads="1"/>
            </p:cNvSpPr>
            <p:nvPr/>
          </p:nvSpPr>
          <p:spPr bwMode="auto">
            <a:xfrm>
              <a:off x="1024" y="1800"/>
              <a:ext cx="152"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$5</a:t>
              </a:r>
              <a:endParaRPr lang="en-US"/>
            </a:p>
          </p:txBody>
        </p:sp>
        <p:sp>
          <p:nvSpPr>
            <p:cNvPr id="26664" name="Rectangle 34"/>
            <p:cNvSpPr>
              <a:spLocks noChangeArrowheads="1"/>
            </p:cNvSpPr>
            <p:nvPr/>
          </p:nvSpPr>
          <p:spPr bwMode="auto">
            <a:xfrm>
              <a:off x="2232" y="3325"/>
              <a:ext cx="152"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50</a:t>
              </a:r>
              <a:endParaRPr lang="en-US"/>
            </a:p>
          </p:txBody>
        </p:sp>
      </p:grpSp>
      <p:grpSp>
        <p:nvGrpSpPr>
          <p:cNvPr id="5" name="Group 35"/>
          <p:cNvGrpSpPr>
            <a:grpSpLocks/>
          </p:cNvGrpSpPr>
          <p:nvPr/>
        </p:nvGrpSpPr>
        <p:grpSpPr bwMode="auto">
          <a:xfrm>
            <a:off x="509588" y="3257550"/>
            <a:ext cx="1333500" cy="1238250"/>
            <a:chOff x="321" y="2052"/>
            <a:chExt cx="840" cy="780"/>
          </a:xfrm>
        </p:grpSpPr>
        <p:sp>
          <p:nvSpPr>
            <p:cNvPr id="26656" name="Line 36"/>
            <p:cNvSpPr>
              <a:spLocks noChangeShapeType="1"/>
            </p:cNvSpPr>
            <p:nvPr/>
          </p:nvSpPr>
          <p:spPr bwMode="auto">
            <a:xfrm flipV="1">
              <a:off x="741" y="2052"/>
              <a:ext cx="360" cy="297"/>
            </a:xfrm>
            <a:prstGeom prst="line">
              <a:avLst/>
            </a:prstGeom>
            <a:noFill/>
            <a:ln w="23813">
              <a:solidFill>
                <a:srgbClr val="000000"/>
              </a:solidFill>
              <a:round/>
              <a:headEnd/>
              <a:tailEnd/>
            </a:ln>
          </p:spPr>
          <p:txBody>
            <a:bodyPr/>
            <a:lstStyle/>
            <a:p>
              <a:endParaRPr lang="en-US"/>
            </a:p>
          </p:txBody>
        </p:sp>
        <p:grpSp>
          <p:nvGrpSpPr>
            <p:cNvPr id="6" name="Group 37"/>
            <p:cNvGrpSpPr>
              <a:grpSpLocks/>
            </p:cNvGrpSpPr>
            <p:nvPr/>
          </p:nvGrpSpPr>
          <p:grpSpPr bwMode="auto">
            <a:xfrm>
              <a:off x="321" y="2310"/>
              <a:ext cx="840" cy="522"/>
              <a:chOff x="321" y="2310"/>
              <a:chExt cx="840" cy="522"/>
            </a:xfrm>
          </p:grpSpPr>
          <p:sp>
            <p:nvSpPr>
              <p:cNvPr id="26658" name="Rectangle 38"/>
              <p:cNvSpPr>
                <a:spLocks noChangeArrowheads="1"/>
              </p:cNvSpPr>
              <p:nvPr/>
            </p:nvSpPr>
            <p:spPr bwMode="auto">
              <a:xfrm>
                <a:off x="321" y="2312"/>
                <a:ext cx="840" cy="520"/>
              </a:xfrm>
              <a:prstGeom prst="rect">
                <a:avLst/>
              </a:prstGeom>
              <a:solidFill>
                <a:srgbClr val="E1E5E9"/>
              </a:solidFill>
              <a:ln w="9525">
                <a:noFill/>
                <a:miter lim="800000"/>
                <a:headEnd/>
                <a:tailEnd/>
              </a:ln>
            </p:spPr>
            <p:txBody>
              <a:bodyPr/>
              <a:lstStyle/>
              <a:p>
                <a:endParaRPr lang="en-US"/>
              </a:p>
            </p:txBody>
          </p:sp>
          <p:sp>
            <p:nvSpPr>
              <p:cNvPr id="26659" name="Rectangle 39"/>
              <p:cNvSpPr>
                <a:spLocks noChangeArrowheads="1"/>
              </p:cNvSpPr>
              <p:nvPr/>
            </p:nvSpPr>
            <p:spPr bwMode="auto">
              <a:xfrm>
                <a:off x="360" y="2310"/>
                <a:ext cx="55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1. A 22%</a:t>
                </a:r>
                <a:endParaRPr lang="en-US"/>
              </a:p>
            </p:txBody>
          </p:sp>
          <p:sp>
            <p:nvSpPr>
              <p:cNvPr id="26660" name="Rectangle 40"/>
              <p:cNvSpPr>
                <a:spLocks noChangeArrowheads="1"/>
              </p:cNvSpPr>
              <p:nvPr/>
            </p:nvSpPr>
            <p:spPr bwMode="auto">
              <a:xfrm>
                <a:off x="360" y="2475"/>
                <a:ext cx="515"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increase</a:t>
                </a:r>
                <a:endParaRPr lang="en-US"/>
              </a:p>
            </p:txBody>
          </p:sp>
          <p:sp>
            <p:nvSpPr>
              <p:cNvPr id="26661" name="Rectangle 41"/>
              <p:cNvSpPr>
                <a:spLocks noChangeArrowheads="1"/>
              </p:cNvSpPr>
              <p:nvPr/>
            </p:nvSpPr>
            <p:spPr bwMode="auto">
              <a:xfrm>
                <a:off x="360" y="2639"/>
                <a:ext cx="667"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in price . . .</a:t>
                </a:r>
                <a:endParaRPr lang="en-US"/>
              </a:p>
            </p:txBody>
          </p:sp>
        </p:grpSp>
      </p:grpSp>
      <p:grpSp>
        <p:nvGrpSpPr>
          <p:cNvPr id="7" name="Group 42"/>
          <p:cNvGrpSpPr>
            <a:grpSpLocks/>
          </p:cNvGrpSpPr>
          <p:nvPr/>
        </p:nvGrpSpPr>
        <p:grpSpPr bwMode="auto">
          <a:xfrm>
            <a:off x="1819275" y="5457825"/>
            <a:ext cx="5348288" cy="569913"/>
            <a:chOff x="1146" y="3438"/>
            <a:chExt cx="3369" cy="359"/>
          </a:xfrm>
        </p:grpSpPr>
        <p:sp>
          <p:nvSpPr>
            <p:cNvPr id="26653" name="Line 43"/>
            <p:cNvSpPr>
              <a:spLocks noChangeShapeType="1"/>
            </p:cNvSpPr>
            <p:nvPr/>
          </p:nvSpPr>
          <p:spPr bwMode="auto">
            <a:xfrm>
              <a:off x="2872" y="3438"/>
              <a:ext cx="165" cy="173"/>
            </a:xfrm>
            <a:prstGeom prst="line">
              <a:avLst/>
            </a:prstGeom>
            <a:noFill/>
            <a:ln w="23813">
              <a:solidFill>
                <a:srgbClr val="000000"/>
              </a:solidFill>
              <a:round/>
              <a:headEnd/>
              <a:tailEnd/>
            </a:ln>
          </p:spPr>
          <p:txBody>
            <a:bodyPr/>
            <a:lstStyle/>
            <a:p>
              <a:endParaRPr lang="en-US"/>
            </a:p>
          </p:txBody>
        </p:sp>
        <p:sp>
          <p:nvSpPr>
            <p:cNvPr id="26654" name="Rectangle 44"/>
            <p:cNvSpPr>
              <a:spLocks noChangeArrowheads="1"/>
            </p:cNvSpPr>
            <p:nvPr/>
          </p:nvSpPr>
          <p:spPr bwMode="auto">
            <a:xfrm>
              <a:off x="1146" y="3599"/>
              <a:ext cx="3369" cy="198"/>
            </a:xfrm>
            <a:prstGeom prst="rect">
              <a:avLst/>
            </a:prstGeom>
            <a:solidFill>
              <a:srgbClr val="E1E5E9"/>
            </a:solidFill>
            <a:ln w="9525">
              <a:noFill/>
              <a:miter lim="800000"/>
              <a:headEnd/>
              <a:tailEnd/>
            </a:ln>
          </p:spPr>
          <p:txBody>
            <a:bodyPr/>
            <a:lstStyle/>
            <a:p>
              <a:endParaRPr lang="en-US"/>
            </a:p>
          </p:txBody>
        </p:sp>
        <p:sp>
          <p:nvSpPr>
            <p:cNvPr id="26655" name="Rectangle 45"/>
            <p:cNvSpPr>
              <a:spLocks noChangeArrowheads="1"/>
            </p:cNvSpPr>
            <p:nvPr/>
          </p:nvSpPr>
          <p:spPr bwMode="auto">
            <a:xfrm>
              <a:off x="1174" y="3621"/>
              <a:ext cx="3263"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2. . . . leads to a 67% decrease in quantity demanded.</a:t>
              </a:r>
              <a:endParaRPr lang="en-US"/>
            </a:p>
          </p:txBody>
        </p:sp>
      </p:grpSp>
      <p:sp>
        <p:nvSpPr>
          <p:cNvPr id="46" name="Slide Number Placeholder 45"/>
          <p:cNvSpPr>
            <a:spLocks noGrp="1"/>
          </p:cNvSpPr>
          <p:nvPr>
            <p:ph type="sldNum" sz="quarter" idx="12"/>
          </p:nvPr>
        </p:nvSpPr>
        <p:spPr/>
        <p:txBody>
          <a:bodyPr/>
          <a:lstStyle/>
          <a:p>
            <a:fld id="{B6F15528-21DE-4FAA-801E-634DDDAF4B2B}" type="slidenum">
              <a:rPr lang="en-US" smtClean="0"/>
              <a:pPr/>
              <a:t>147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upRigh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288" fill="hold" grpId="0" nodeType="clickEffect">
                                  <p:stCondLst>
                                    <p:cond delay="0"/>
                                  </p:stCondLst>
                                  <p:childTnLst>
                                    <p:set>
                                      <p:cBhvr>
                                        <p:cTn id="16" dur="1" fill="hold">
                                          <p:stCondLst>
                                            <p:cond delay="0"/>
                                          </p:stCondLst>
                                        </p:cTn>
                                        <p:tgtEl>
                                          <p:spTgt spid="86034"/>
                                        </p:tgtEl>
                                        <p:attrNameLst>
                                          <p:attrName>style.visibility</p:attrName>
                                        </p:attrNameLst>
                                      </p:cBhvr>
                                      <p:to>
                                        <p:strVal val="visible"/>
                                      </p:to>
                                    </p:set>
                                    <p:anim calcmode="lin" valueType="num">
                                      <p:cBhvr>
                                        <p:cTn id="17" dur="500" fill="hold"/>
                                        <p:tgtEl>
                                          <p:spTgt spid="86034"/>
                                        </p:tgtEl>
                                        <p:attrNameLst>
                                          <p:attrName>ppt_w</p:attrName>
                                        </p:attrNameLst>
                                      </p:cBhvr>
                                      <p:tavLst>
                                        <p:tav tm="0">
                                          <p:val>
                                            <p:strVal val="4/3*#ppt_w"/>
                                          </p:val>
                                        </p:tav>
                                        <p:tav tm="100000">
                                          <p:val>
                                            <p:strVal val="#ppt_w"/>
                                          </p:val>
                                        </p:tav>
                                      </p:tavLst>
                                    </p:anim>
                                    <p:anim calcmode="lin" valueType="num">
                                      <p:cBhvr>
                                        <p:cTn id="18" dur="500" fill="hold"/>
                                        <p:tgtEl>
                                          <p:spTgt spid="86034"/>
                                        </p:tgtEl>
                                        <p:attrNameLst>
                                          <p:attrName>ppt_h</p:attrName>
                                        </p:attrNameLst>
                                      </p:cBhvr>
                                      <p:tavLst>
                                        <p:tav tm="0">
                                          <p:val>
                                            <p:strVal val="4/3*#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3"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strips(upRight)">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86035"/>
                                        </p:tgtEl>
                                        <p:attrNameLst>
                                          <p:attrName>style.visibility</p:attrName>
                                        </p:attrNameLst>
                                      </p:cBhvr>
                                      <p:to>
                                        <p:strVal val="visible"/>
                                      </p:to>
                                    </p:set>
                                    <p:animEffect transition="in" filter="wipe(right)">
                                      <p:cBhvr>
                                        <p:cTn id="33" dur="500"/>
                                        <p:tgtEl>
                                          <p:spTgt spid="8603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up)">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34" grpId="0" animBg="1"/>
      <p:bldP spid="86035"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E:\Mankiw\Mankiw PPT\narrow aqua button bckgrd.jpg"/>
          <p:cNvPicPr>
            <a:picLocks noChangeAspect="1" noChangeArrowheads="1"/>
          </p:cNvPicPr>
          <p:nvPr/>
        </p:nvPicPr>
        <p:blipFill>
          <a:blip r:embed="rId2"/>
          <a:srcRect r="1688"/>
          <a:stretch>
            <a:fillRect/>
          </a:stretch>
        </p:blipFill>
        <p:spPr bwMode="auto">
          <a:xfrm>
            <a:off x="0" y="0"/>
            <a:ext cx="9144000" cy="6858000"/>
          </a:xfrm>
          <a:prstGeom prst="rect">
            <a:avLst/>
          </a:prstGeom>
          <a:noFill/>
          <a:ln w="9525">
            <a:noFill/>
            <a:miter lim="800000"/>
            <a:headEnd/>
            <a:tailEnd/>
          </a:ln>
        </p:spPr>
      </p:pic>
      <p:sp>
        <p:nvSpPr>
          <p:cNvPr id="27651" name="Rectangle 3"/>
          <p:cNvSpPr>
            <a:spLocks noGrp="1" noChangeArrowheads="1"/>
          </p:cNvSpPr>
          <p:nvPr>
            <p:ph type="title"/>
          </p:nvPr>
        </p:nvSpPr>
        <p:spPr>
          <a:xfrm>
            <a:off x="609600" y="50800"/>
            <a:ext cx="8229600" cy="685800"/>
          </a:xfrm>
        </p:spPr>
        <p:txBody>
          <a:bodyPr/>
          <a:lstStyle/>
          <a:p>
            <a:pPr algn="l">
              <a:lnSpc>
                <a:spcPct val="80000"/>
              </a:lnSpc>
            </a:pPr>
            <a:r>
              <a:rPr lang="en-US" sz="2400" smtClean="0">
                <a:solidFill>
                  <a:schemeClr val="bg1"/>
                </a:solidFill>
              </a:rPr>
              <a:t>Figure 1 The Price Elasticity of Demand</a:t>
            </a:r>
          </a:p>
        </p:txBody>
      </p:sp>
      <p:sp>
        <p:nvSpPr>
          <p:cNvPr id="27652" name="Rectangle 4"/>
          <p:cNvSpPr>
            <a:spLocks noChangeArrowheads="1"/>
          </p:cNvSpPr>
          <p:nvPr/>
        </p:nvSpPr>
        <p:spPr bwMode="auto">
          <a:xfrm>
            <a:off x="2028825" y="2114550"/>
            <a:ext cx="5862638" cy="3300413"/>
          </a:xfrm>
          <a:prstGeom prst="rect">
            <a:avLst/>
          </a:prstGeom>
          <a:solidFill>
            <a:srgbClr val="F3F6F9"/>
          </a:solidFill>
          <a:ln w="261938">
            <a:solidFill>
              <a:srgbClr val="F3F6F9"/>
            </a:solidFill>
            <a:miter lim="800000"/>
            <a:headEnd/>
            <a:tailEnd/>
          </a:ln>
        </p:spPr>
        <p:txBody>
          <a:bodyPr/>
          <a:lstStyle/>
          <a:p>
            <a:endParaRPr lang="en-US"/>
          </a:p>
        </p:txBody>
      </p:sp>
      <p:sp>
        <p:nvSpPr>
          <p:cNvPr id="27653" name="Rectangle 5"/>
          <p:cNvSpPr>
            <a:spLocks noChangeArrowheads="1"/>
          </p:cNvSpPr>
          <p:nvPr/>
        </p:nvSpPr>
        <p:spPr bwMode="auto">
          <a:xfrm>
            <a:off x="2028825" y="2114550"/>
            <a:ext cx="5862638" cy="3300413"/>
          </a:xfrm>
          <a:prstGeom prst="rect">
            <a:avLst/>
          </a:prstGeom>
          <a:solidFill>
            <a:srgbClr val="F2F4F8"/>
          </a:solidFill>
          <a:ln w="238125">
            <a:solidFill>
              <a:srgbClr val="F2F4F8"/>
            </a:solidFill>
            <a:miter lim="800000"/>
            <a:headEnd/>
            <a:tailEnd/>
          </a:ln>
        </p:spPr>
        <p:txBody>
          <a:bodyPr/>
          <a:lstStyle/>
          <a:p>
            <a:endParaRPr lang="en-US"/>
          </a:p>
        </p:txBody>
      </p:sp>
      <p:sp>
        <p:nvSpPr>
          <p:cNvPr id="27654" name="Rectangle 6"/>
          <p:cNvSpPr>
            <a:spLocks noChangeArrowheads="1"/>
          </p:cNvSpPr>
          <p:nvPr/>
        </p:nvSpPr>
        <p:spPr bwMode="auto">
          <a:xfrm>
            <a:off x="2028825" y="2114550"/>
            <a:ext cx="5862638" cy="3300413"/>
          </a:xfrm>
          <a:prstGeom prst="rect">
            <a:avLst/>
          </a:prstGeom>
          <a:solidFill>
            <a:srgbClr val="F1F4F7"/>
          </a:solidFill>
          <a:ln w="214313">
            <a:solidFill>
              <a:srgbClr val="F1F4F7"/>
            </a:solidFill>
            <a:miter lim="800000"/>
            <a:headEnd/>
            <a:tailEnd/>
          </a:ln>
        </p:spPr>
        <p:txBody>
          <a:bodyPr/>
          <a:lstStyle/>
          <a:p>
            <a:endParaRPr lang="en-US"/>
          </a:p>
        </p:txBody>
      </p:sp>
      <p:sp>
        <p:nvSpPr>
          <p:cNvPr id="27655" name="Rectangle 7"/>
          <p:cNvSpPr>
            <a:spLocks noChangeArrowheads="1"/>
          </p:cNvSpPr>
          <p:nvPr/>
        </p:nvSpPr>
        <p:spPr bwMode="auto">
          <a:xfrm>
            <a:off x="2028825" y="2114550"/>
            <a:ext cx="5862638" cy="3300413"/>
          </a:xfrm>
          <a:prstGeom prst="rect">
            <a:avLst/>
          </a:prstGeom>
          <a:solidFill>
            <a:srgbClr val="F0F2F5"/>
          </a:solidFill>
          <a:ln w="190500">
            <a:solidFill>
              <a:srgbClr val="F0F2F5"/>
            </a:solidFill>
            <a:miter lim="800000"/>
            <a:headEnd/>
            <a:tailEnd/>
          </a:ln>
        </p:spPr>
        <p:txBody>
          <a:bodyPr/>
          <a:lstStyle/>
          <a:p>
            <a:endParaRPr lang="en-US"/>
          </a:p>
        </p:txBody>
      </p:sp>
      <p:sp>
        <p:nvSpPr>
          <p:cNvPr id="27656" name="Rectangle 8"/>
          <p:cNvSpPr>
            <a:spLocks noChangeArrowheads="1"/>
          </p:cNvSpPr>
          <p:nvPr/>
        </p:nvSpPr>
        <p:spPr bwMode="auto">
          <a:xfrm>
            <a:off x="2028825" y="2114550"/>
            <a:ext cx="5862638" cy="3300413"/>
          </a:xfrm>
          <a:prstGeom prst="rect">
            <a:avLst/>
          </a:prstGeom>
          <a:solidFill>
            <a:srgbClr val="EEF1F4"/>
          </a:solidFill>
          <a:ln w="166688">
            <a:solidFill>
              <a:srgbClr val="EEF1F4"/>
            </a:solidFill>
            <a:miter lim="800000"/>
            <a:headEnd/>
            <a:tailEnd/>
          </a:ln>
        </p:spPr>
        <p:txBody>
          <a:bodyPr/>
          <a:lstStyle/>
          <a:p>
            <a:endParaRPr lang="en-US"/>
          </a:p>
        </p:txBody>
      </p:sp>
      <p:sp>
        <p:nvSpPr>
          <p:cNvPr id="27657" name="Rectangle 9"/>
          <p:cNvSpPr>
            <a:spLocks noChangeArrowheads="1"/>
          </p:cNvSpPr>
          <p:nvPr/>
        </p:nvSpPr>
        <p:spPr bwMode="auto">
          <a:xfrm>
            <a:off x="2028825" y="2114550"/>
            <a:ext cx="5862638" cy="3300413"/>
          </a:xfrm>
          <a:prstGeom prst="rect">
            <a:avLst/>
          </a:prstGeom>
          <a:solidFill>
            <a:srgbClr val="EDEFF3"/>
          </a:solidFill>
          <a:ln w="142875">
            <a:solidFill>
              <a:srgbClr val="EDEFF3"/>
            </a:solidFill>
            <a:miter lim="800000"/>
            <a:headEnd/>
            <a:tailEnd/>
          </a:ln>
        </p:spPr>
        <p:txBody>
          <a:bodyPr/>
          <a:lstStyle/>
          <a:p>
            <a:endParaRPr lang="en-US"/>
          </a:p>
        </p:txBody>
      </p:sp>
      <p:sp>
        <p:nvSpPr>
          <p:cNvPr id="27658" name="Rectangle 10"/>
          <p:cNvSpPr>
            <a:spLocks noChangeArrowheads="1"/>
          </p:cNvSpPr>
          <p:nvPr/>
        </p:nvSpPr>
        <p:spPr bwMode="auto">
          <a:xfrm>
            <a:off x="2028825" y="2114550"/>
            <a:ext cx="5862638" cy="3300413"/>
          </a:xfrm>
          <a:prstGeom prst="rect">
            <a:avLst/>
          </a:prstGeom>
          <a:solidFill>
            <a:srgbClr val="EBEEF2"/>
          </a:solidFill>
          <a:ln w="119063">
            <a:solidFill>
              <a:srgbClr val="EBEEF2"/>
            </a:solidFill>
            <a:miter lim="800000"/>
            <a:headEnd/>
            <a:tailEnd/>
          </a:ln>
        </p:spPr>
        <p:txBody>
          <a:bodyPr/>
          <a:lstStyle/>
          <a:p>
            <a:endParaRPr lang="en-US"/>
          </a:p>
        </p:txBody>
      </p:sp>
      <p:sp>
        <p:nvSpPr>
          <p:cNvPr id="27659" name="Rectangle 11"/>
          <p:cNvSpPr>
            <a:spLocks noChangeArrowheads="1"/>
          </p:cNvSpPr>
          <p:nvPr/>
        </p:nvSpPr>
        <p:spPr bwMode="auto">
          <a:xfrm>
            <a:off x="2028825" y="2114550"/>
            <a:ext cx="5862638" cy="3300413"/>
          </a:xfrm>
          <a:prstGeom prst="rect">
            <a:avLst/>
          </a:prstGeom>
          <a:solidFill>
            <a:srgbClr val="EAECF1"/>
          </a:solidFill>
          <a:ln w="95250">
            <a:solidFill>
              <a:srgbClr val="EAECF1"/>
            </a:solidFill>
            <a:miter lim="800000"/>
            <a:headEnd/>
            <a:tailEnd/>
          </a:ln>
        </p:spPr>
        <p:txBody>
          <a:bodyPr/>
          <a:lstStyle/>
          <a:p>
            <a:endParaRPr lang="en-US"/>
          </a:p>
        </p:txBody>
      </p:sp>
      <p:sp>
        <p:nvSpPr>
          <p:cNvPr id="27660" name="Rectangle 12"/>
          <p:cNvSpPr>
            <a:spLocks noChangeArrowheads="1"/>
          </p:cNvSpPr>
          <p:nvPr/>
        </p:nvSpPr>
        <p:spPr bwMode="auto">
          <a:xfrm>
            <a:off x="2028825" y="2114550"/>
            <a:ext cx="5862638" cy="3300413"/>
          </a:xfrm>
          <a:prstGeom prst="rect">
            <a:avLst/>
          </a:prstGeom>
          <a:solidFill>
            <a:srgbClr val="E9EBF0"/>
          </a:solidFill>
          <a:ln w="71438">
            <a:solidFill>
              <a:srgbClr val="E9EBF0"/>
            </a:solidFill>
            <a:miter lim="800000"/>
            <a:headEnd/>
            <a:tailEnd/>
          </a:ln>
        </p:spPr>
        <p:txBody>
          <a:bodyPr/>
          <a:lstStyle/>
          <a:p>
            <a:endParaRPr lang="en-US"/>
          </a:p>
        </p:txBody>
      </p:sp>
      <p:sp>
        <p:nvSpPr>
          <p:cNvPr id="27661" name="Rectangle 13"/>
          <p:cNvSpPr>
            <a:spLocks noChangeArrowheads="1"/>
          </p:cNvSpPr>
          <p:nvPr/>
        </p:nvSpPr>
        <p:spPr bwMode="auto">
          <a:xfrm>
            <a:off x="2028825" y="2114550"/>
            <a:ext cx="5862638" cy="3300413"/>
          </a:xfrm>
          <a:prstGeom prst="rect">
            <a:avLst/>
          </a:prstGeom>
          <a:solidFill>
            <a:srgbClr val="E7EAEF"/>
          </a:solidFill>
          <a:ln w="47625">
            <a:solidFill>
              <a:srgbClr val="E7EAEF"/>
            </a:solidFill>
            <a:miter lim="800000"/>
            <a:headEnd/>
            <a:tailEnd/>
          </a:ln>
        </p:spPr>
        <p:txBody>
          <a:bodyPr/>
          <a:lstStyle/>
          <a:p>
            <a:endParaRPr lang="en-US"/>
          </a:p>
        </p:txBody>
      </p:sp>
      <p:sp>
        <p:nvSpPr>
          <p:cNvPr id="27662" name="Rectangle 14"/>
          <p:cNvSpPr>
            <a:spLocks noChangeArrowheads="1"/>
          </p:cNvSpPr>
          <p:nvPr/>
        </p:nvSpPr>
        <p:spPr bwMode="auto">
          <a:xfrm>
            <a:off x="2028825" y="2114550"/>
            <a:ext cx="5862638" cy="3300413"/>
          </a:xfrm>
          <a:prstGeom prst="rect">
            <a:avLst/>
          </a:prstGeom>
          <a:solidFill>
            <a:srgbClr val="E6E9EF"/>
          </a:solidFill>
          <a:ln w="23813">
            <a:solidFill>
              <a:srgbClr val="E6E9EF"/>
            </a:solidFill>
            <a:miter lim="800000"/>
            <a:headEnd/>
            <a:tailEnd/>
          </a:ln>
        </p:spPr>
        <p:txBody>
          <a:bodyPr/>
          <a:lstStyle/>
          <a:p>
            <a:endParaRPr lang="en-US"/>
          </a:p>
        </p:txBody>
      </p:sp>
      <p:sp>
        <p:nvSpPr>
          <p:cNvPr id="27663" name="Rectangle 15"/>
          <p:cNvSpPr>
            <a:spLocks noChangeArrowheads="1"/>
          </p:cNvSpPr>
          <p:nvPr/>
        </p:nvSpPr>
        <p:spPr bwMode="auto">
          <a:xfrm>
            <a:off x="1933575" y="2017713"/>
            <a:ext cx="5862638" cy="3300412"/>
          </a:xfrm>
          <a:prstGeom prst="rect">
            <a:avLst/>
          </a:prstGeom>
          <a:solidFill>
            <a:srgbClr val="FFFFFF"/>
          </a:solidFill>
          <a:ln w="9525">
            <a:noFill/>
            <a:miter lim="800000"/>
            <a:headEnd/>
            <a:tailEnd/>
          </a:ln>
        </p:spPr>
        <p:txBody>
          <a:bodyPr/>
          <a:lstStyle/>
          <a:p>
            <a:endParaRPr lang="en-US"/>
          </a:p>
        </p:txBody>
      </p:sp>
      <p:sp>
        <p:nvSpPr>
          <p:cNvPr id="27664" name="Freeform 16"/>
          <p:cNvSpPr>
            <a:spLocks/>
          </p:cNvSpPr>
          <p:nvPr/>
        </p:nvSpPr>
        <p:spPr bwMode="auto">
          <a:xfrm>
            <a:off x="1914525" y="2017713"/>
            <a:ext cx="5862638" cy="3300412"/>
          </a:xfrm>
          <a:custGeom>
            <a:avLst/>
            <a:gdLst>
              <a:gd name="T0" fmla="*/ 0 w 3693"/>
              <a:gd name="T1" fmla="*/ 0 h 2079"/>
              <a:gd name="T2" fmla="*/ 0 w 3693"/>
              <a:gd name="T3" fmla="*/ 2147483647 h 2079"/>
              <a:gd name="T4" fmla="*/ 2147483647 w 3693"/>
              <a:gd name="T5" fmla="*/ 2147483647 h 2079"/>
              <a:gd name="T6" fmla="*/ 0 60000 65536"/>
              <a:gd name="T7" fmla="*/ 0 60000 65536"/>
              <a:gd name="T8" fmla="*/ 0 60000 65536"/>
              <a:gd name="T9" fmla="*/ 0 w 3693"/>
              <a:gd name="T10" fmla="*/ 0 h 2079"/>
              <a:gd name="T11" fmla="*/ 3693 w 3693"/>
              <a:gd name="T12" fmla="*/ 2079 h 2079"/>
            </a:gdLst>
            <a:ahLst/>
            <a:cxnLst>
              <a:cxn ang="T6">
                <a:pos x="T0" y="T1"/>
              </a:cxn>
              <a:cxn ang="T7">
                <a:pos x="T2" y="T3"/>
              </a:cxn>
              <a:cxn ang="T8">
                <a:pos x="T4" y="T5"/>
              </a:cxn>
            </a:cxnLst>
            <a:rect l="T9" t="T10" r="T11" b="T12"/>
            <a:pathLst>
              <a:path w="3693" h="2079">
                <a:moveTo>
                  <a:pt x="0" y="0"/>
                </a:moveTo>
                <a:lnTo>
                  <a:pt x="0" y="2079"/>
                </a:lnTo>
                <a:lnTo>
                  <a:pt x="3693" y="2079"/>
                </a:lnTo>
              </a:path>
            </a:pathLst>
          </a:custGeom>
          <a:noFill/>
          <a:ln w="23813">
            <a:solidFill>
              <a:srgbClr val="000000"/>
            </a:solidFill>
            <a:round/>
            <a:headEnd/>
            <a:tailEnd/>
          </a:ln>
        </p:spPr>
        <p:txBody>
          <a:bodyPr/>
          <a:lstStyle/>
          <a:p>
            <a:endParaRPr lang="en-US"/>
          </a:p>
        </p:txBody>
      </p:sp>
      <p:sp>
        <p:nvSpPr>
          <p:cNvPr id="27665" name="Rectangle 17"/>
          <p:cNvSpPr>
            <a:spLocks noChangeArrowheads="1"/>
          </p:cNvSpPr>
          <p:nvPr/>
        </p:nvSpPr>
        <p:spPr bwMode="auto">
          <a:xfrm>
            <a:off x="1976438" y="1576388"/>
            <a:ext cx="5530850" cy="258762"/>
          </a:xfrm>
          <a:prstGeom prst="rect">
            <a:avLst/>
          </a:prstGeom>
          <a:noFill/>
          <a:ln w="9525">
            <a:noFill/>
            <a:miter lim="800000"/>
            <a:headEnd/>
            <a:tailEnd/>
          </a:ln>
        </p:spPr>
        <p:txBody>
          <a:bodyPr wrap="none" lIns="0" tIns="0" rIns="0" bIns="0">
            <a:spAutoFit/>
          </a:bodyPr>
          <a:lstStyle/>
          <a:p>
            <a:r>
              <a:rPr lang="en-US" sz="1700" b="1">
                <a:solidFill>
                  <a:srgbClr val="000000"/>
                </a:solidFill>
                <a:latin typeface="Arial" charset="0"/>
              </a:rPr>
              <a:t>(e) Perfectly Elastic Demand: Elasticity Equals Infinity</a:t>
            </a:r>
            <a:endParaRPr lang="en-US"/>
          </a:p>
        </p:txBody>
      </p:sp>
      <p:sp>
        <p:nvSpPr>
          <p:cNvPr id="27666" name="Rectangle 18"/>
          <p:cNvSpPr>
            <a:spLocks noChangeArrowheads="1"/>
          </p:cNvSpPr>
          <p:nvPr/>
        </p:nvSpPr>
        <p:spPr bwMode="auto">
          <a:xfrm>
            <a:off x="6908800" y="5367338"/>
            <a:ext cx="876300" cy="258762"/>
          </a:xfrm>
          <a:prstGeom prst="rect">
            <a:avLst/>
          </a:prstGeom>
          <a:noFill/>
          <a:ln w="9525">
            <a:noFill/>
            <a:miter lim="800000"/>
            <a:headEnd/>
            <a:tailEnd/>
          </a:ln>
        </p:spPr>
        <p:txBody>
          <a:bodyPr wrap="none" lIns="0" tIns="0" rIns="0" bIns="0">
            <a:spAutoFit/>
          </a:bodyPr>
          <a:lstStyle/>
          <a:p>
            <a:r>
              <a:rPr lang="en-US" sz="1700" b="1">
                <a:solidFill>
                  <a:srgbClr val="000000"/>
                </a:solidFill>
                <a:latin typeface="Arial" charset="0"/>
              </a:rPr>
              <a:t>Quantity</a:t>
            </a:r>
            <a:endParaRPr lang="en-US"/>
          </a:p>
        </p:txBody>
      </p:sp>
      <p:sp>
        <p:nvSpPr>
          <p:cNvPr id="27667" name="Rectangle 19"/>
          <p:cNvSpPr>
            <a:spLocks noChangeArrowheads="1"/>
          </p:cNvSpPr>
          <p:nvPr/>
        </p:nvSpPr>
        <p:spPr bwMode="auto">
          <a:xfrm>
            <a:off x="1704975" y="5373688"/>
            <a:ext cx="120650" cy="258762"/>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0</a:t>
            </a:r>
            <a:endParaRPr lang="en-US"/>
          </a:p>
        </p:txBody>
      </p:sp>
      <p:sp>
        <p:nvSpPr>
          <p:cNvPr id="27668" name="Rectangle 20"/>
          <p:cNvSpPr>
            <a:spLocks noChangeArrowheads="1"/>
          </p:cNvSpPr>
          <p:nvPr/>
        </p:nvSpPr>
        <p:spPr bwMode="auto">
          <a:xfrm>
            <a:off x="1303338" y="1973263"/>
            <a:ext cx="530225" cy="258762"/>
          </a:xfrm>
          <a:prstGeom prst="rect">
            <a:avLst/>
          </a:prstGeom>
          <a:noFill/>
          <a:ln w="9525">
            <a:noFill/>
            <a:miter lim="800000"/>
            <a:headEnd/>
            <a:tailEnd/>
          </a:ln>
        </p:spPr>
        <p:txBody>
          <a:bodyPr wrap="none" lIns="0" tIns="0" rIns="0" bIns="0">
            <a:spAutoFit/>
          </a:bodyPr>
          <a:lstStyle/>
          <a:p>
            <a:r>
              <a:rPr lang="en-US" sz="1700" b="1">
                <a:solidFill>
                  <a:srgbClr val="000000"/>
                </a:solidFill>
                <a:latin typeface="Arial" charset="0"/>
              </a:rPr>
              <a:t>Price</a:t>
            </a:r>
            <a:endParaRPr lang="en-US"/>
          </a:p>
        </p:txBody>
      </p:sp>
      <p:grpSp>
        <p:nvGrpSpPr>
          <p:cNvPr id="2" name="Group 21"/>
          <p:cNvGrpSpPr>
            <a:grpSpLocks/>
          </p:cNvGrpSpPr>
          <p:nvPr/>
        </p:nvGrpSpPr>
        <p:grpSpPr bwMode="auto">
          <a:xfrm>
            <a:off x="1592263" y="3389313"/>
            <a:ext cx="5551487" cy="271462"/>
            <a:chOff x="1003" y="2135"/>
            <a:chExt cx="3497" cy="171"/>
          </a:xfrm>
        </p:grpSpPr>
        <p:sp>
          <p:nvSpPr>
            <p:cNvPr id="27687" name="Rectangle 22"/>
            <p:cNvSpPr>
              <a:spLocks noChangeArrowheads="1"/>
            </p:cNvSpPr>
            <p:nvPr/>
          </p:nvSpPr>
          <p:spPr bwMode="auto">
            <a:xfrm>
              <a:off x="1003" y="2135"/>
              <a:ext cx="152"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$4</a:t>
              </a:r>
              <a:endParaRPr lang="en-US"/>
            </a:p>
          </p:txBody>
        </p:sp>
        <p:grpSp>
          <p:nvGrpSpPr>
            <p:cNvPr id="3" name="Group 23"/>
            <p:cNvGrpSpPr>
              <a:grpSpLocks/>
            </p:cNvGrpSpPr>
            <p:nvPr/>
          </p:nvGrpSpPr>
          <p:grpSpPr bwMode="auto">
            <a:xfrm>
              <a:off x="1214" y="2143"/>
              <a:ext cx="3286" cy="163"/>
              <a:chOff x="1218" y="2143"/>
              <a:chExt cx="3286" cy="163"/>
            </a:xfrm>
          </p:grpSpPr>
          <p:sp>
            <p:nvSpPr>
              <p:cNvPr id="27689" name="Line 24"/>
              <p:cNvSpPr>
                <a:spLocks noChangeShapeType="1"/>
              </p:cNvSpPr>
              <p:nvPr/>
            </p:nvSpPr>
            <p:spPr bwMode="auto">
              <a:xfrm flipH="1">
                <a:off x="1218" y="2223"/>
                <a:ext cx="2717" cy="1"/>
              </a:xfrm>
              <a:prstGeom prst="line">
                <a:avLst/>
              </a:prstGeom>
              <a:noFill/>
              <a:ln w="71438">
                <a:solidFill>
                  <a:srgbClr val="004C9F"/>
                </a:solidFill>
                <a:round/>
                <a:headEnd/>
                <a:tailEnd/>
              </a:ln>
            </p:spPr>
            <p:txBody>
              <a:bodyPr/>
              <a:lstStyle/>
              <a:p>
                <a:endParaRPr lang="en-US"/>
              </a:p>
            </p:txBody>
          </p:sp>
          <p:sp>
            <p:nvSpPr>
              <p:cNvPr id="27690" name="Rectangle 25"/>
              <p:cNvSpPr>
                <a:spLocks noChangeArrowheads="1"/>
              </p:cNvSpPr>
              <p:nvPr/>
            </p:nvSpPr>
            <p:spPr bwMode="auto">
              <a:xfrm>
                <a:off x="3989" y="2143"/>
                <a:ext cx="515"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Demand</a:t>
                </a:r>
                <a:endParaRPr lang="en-US"/>
              </a:p>
            </p:txBody>
          </p:sp>
        </p:grpSp>
      </p:grpSp>
      <p:grpSp>
        <p:nvGrpSpPr>
          <p:cNvPr id="4" name="Group 26"/>
          <p:cNvGrpSpPr>
            <a:grpSpLocks/>
          </p:cNvGrpSpPr>
          <p:nvPr/>
        </p:nvGrpSpPr>
        <p:grpSpPr bwMode="auto">
          <a:xfrm>
            <a:off x="4054475" y="3608388"/>
            <a:ext cx="2025650" cy="1139825"/>
            <a:chOff x="2554" y="2273"/>
            <a:chExt cx="1276" cy="718"/>
          </a:xfrm>
        </p:grpSpPr>
        <p:sp>
          <p:nvSpPr>
            <p:cNvPr id="27682" name="Line 27"/>
            <p:cNvSpPr>
              <a:spLocks noChangeShapeType="1"/>
            </p:cNvSpPr>
            <p:nvPr/>
          </p:nvSpPr>
          <p:spPr bwMode="auto">
            <a:xfrm>
              <a:off x="3020" y="2273"/>
              <a:ext cx="180" cy="247"/>
            </a:xfrm>
            <a:prstGeom prst="line">
              <a:avLst/>
            </a:prstGeom>
            <a:noFill/>
            <a:ln w="23813">
              <a:solidFill>
                <a:srgbClr val="000000"/>
              </a:solidFill>
              <a:round/>
              <a:headEnd/>
              <a:tailEnd/>
            </a:ln>
          </p:spPr>
          <p:txBody>
            <a:bodyPr/>
            <a:lstStyle/>
            <a:p>
              <a:endParaRPr lang="en-US"/>
            </a:p>
          </p:txBody>
        </p:sp>
        <p:sp>
          <p:nvSpPr>
            <p:cNvPr id="27683" name="Rectangle 28"/>
            <p:cNvSpPr>
              <a:spLocks noChangeArrowheads="1"/>
            </p:cNvSpPr>
            <p:nvPr/>
          </p:nvSpPr>
          <p:spPr bwMode="auto">
            <a:xfrm>
              <a:off x="2554" y="2471"/>
              <a:ext cx="1276" cy="520"/>
            </a:xfrm>
            <a:prstGeom prst="rect">
              <a:avLst/>
            </a:prstGeom>
            <a:solidFill>
              <a:srgbClr val="E1E5E9"/>
            </a:solidFill>
            <a:ln w="9525">
              <a:noFill/>
              <a:miter lim="800000"/>
              <a:headEnd/>
              <a:tailEnd/>
            </a:ln>
          </p:spPr>
          <p:txBody>
            <a:bodyPr/>
            <a:lstStyle/>
            <a:p>
              <a:endParaRPr lang="en-US"/>
            </a:p>
          </p:txBody>
        </p:sp>
        <p:sp>
          <p:nvSpPr>
            <p:cNvPr id="27684" name="Rectangle 29"/>
            <p:cNvSpPr>
              <a:spLocks noChangeArrowheads="1"/>
            </p:cNvSpPr>
            <p:nvPr/>
          </p:nvSpPr>
          <p:spPr bwMode="auto">
            <a:xfrm>
              <a:off x="2591" y="2489"/>
              <a:ext cx="971"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2. At exactly $4,</a:t>
              </a:r>
              <a:endParaRPr lang="en-US"/>
            </a:p>
          </p:txBody>
        </p:sp>
        <p:sp>
          <p:nvSpPr>
            <p:cNvPr id="27685" name="Rectangle 30"/>
            <p:cNvSpPr>
              <a:spLocks noChangeArrowheads="1"/>
            </p:cNvSpPr>
            <p:nvPr/>
          </p:nvSpPr>
          <p:spPr bwMode="auto">
            <a:xfrm>
              <a:off x="2591" y="2653"/>
              <a:ext cx="892"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consumers will</a:t>
              </a:r>
              <a:endParaRPr lang="en-US"/>
            </a:p>
          </p:txBody>
        </p:sp>
        <p:sp>
          <p:nvSpPr>
            <p:cNvPr id="27686" name="Rectangle 31"/>
            <p:cNvSpPr>
              <a:spLocks noChangeArrowheads="1"/>
            </p:cNvSpPr>
            <p:nvPr/>
          </p:nvSpPr>
          <p:spPr bwMode="auto">
            <a:xfrm>
              <a:off x="2591" y="2818"/>
              <a:ext cx="1032"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buy any quantity.</a:t>
              </a:r>
              <a:endParaRPr lang="en-US"/>
            </a:p>
          </p:txBody>
        </p:sp>
      </p:grpSp>
      <p:grpSp>
        <p:nvGrpSpPr>
          <p:cNvPr id="5" name="Group 32"/>
          <p:cNvGrpSpPr>
            <a:grpSpLocks/>
          </p:cNvGrpSpPr>
          <p:nvPr/>
        </p:nvGrpSpPr>
        <p:grpSpPr bwMode="auto">
          <a:xfrm>
            <a:off x="2005013" y="2428875"/>
            <a:ext cx="2644775" cy="825500"/>
            <a:chOff x="1263" y="1530"/>
            <a:chExt cx="1666" cy="520"/>
          </a:xfrm>
        </p:grpSpPr>
        <p:sp>
          <p:nvSpPr>
            <p:cNvPr id="27677" name="Line 33"/>
            <p:cNvSpPr>
              <a:spLocks noChangeShapeType="1"/>
            </p:cNvSpPr>
            <p:nvPr/>
          </p:nvSpPr>
          <p:spPr bwMode="auto">
            <a:xfrm flipV="1">
              <a:off x="1263" y="1679"/>
              <a:ext cx="286" cy="62"/>
            </a:xfrm>
            <a:prstGeom prst="line">
              <a:avLst/>
            </a:prstGeom>
            <a:noFill/>
            <a:ln w="23813">
              <a:solidFill>
                <a:srgbClr val="000000"/>
              </a:solidFill>
              <a:round/>
              <a:headEnd/>
              <a:tailEnd/>
            </a:ln>
          </p:spPr>
          <p:txBody>
            <a:bodyPr/>
            <a:lstStyle/>
            <a:p>
              <a:endParaRPr lang="en-US"/>
            </a:p>
          </p:txBody>
        </p:sp>
        <p:sp>
          <p:nvSpPr>
            <p:cNvPr id="27678" name="Rectangle 34"/>
            <p:cNvSpPr>
              <a:spLocks noChangeArrowheads="1"/>
            </p:cNvSpPr>
            <p:nvPr/>
          </p:nvSpPr>
          <p:spPr bwMode="auto">
            <a:xfrm>
              <a:off x="1519" y="1530"/>
              <a:ext cx="1410" cy="520"/>
            </a:xfrm>
            <a:prstGeom prst="rect">
              <a:avLst/>
            </a:prstGeom>
            <a:solidFill>
              <a:srgbClr val="E1E5E9"/>
            </a:solidFill>
            <a:ln w="9525">
              <a:noFill/>
              <a:miter lim="800000"/>
              <a:headEnd/>
              <a:tailEnd/>
            </a:ln>
          </p:spPr>
          <p:txBody>
            <a:bodyPr/>
            <a:lstStyle/>
            <a:p>
              <a:endParaRPr lang="en-US"/>
            </a:p>
          </p:txBody>
        </p:sp>
        <p:sp>
          <p:nvSpPr>
            <p:cNvPr id="27679" name="Rectangle 35"/>
            <p:cNvSpPr>
              <a:spLocks noChangeArrowheads="1"/>
            </p:cNvSpPr>
            <p:nvPr/>
          </p:nvSpPr>
          <p:spPr bwMode="auto">
            <a:xfrm>
              <a:off x="1568" y="1556"/>
              <a:ext cx="872"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1. At any price</a:t>
              </a:r>
              <a:endParaRPr lang="en-US"/>
            </a:p>
          </p:txBody>
        </p:sp>
        <p:sp>
          <p:nvSpPr>
            <p:cNvPr id="27680" name="Rectangle 36"/>
            <p:cNvSpPr>
              <a:spLocks noChangeArrowheads="1"/>
            </p:cNvSpPr>
            <p:nvPr/>
          </p:nvSpPr>
          <p:spPr bwMode="auto">
            <a:xfrm>
              <a:off x="1568" y="1720"/>
              <a:ext cx="1116"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above $4, quantity</a:t>
              </a:r>
              <a:endParaRPr lang="en-US"/>
            </a:p>
          </p:txBody>
        </p:sp>
        <p:sp>
          <p:nvSpPr>
            <p:cNvPr id="27681" name="Rectangle 37"/>
            <p:cNvSpPr>
              <a:spLocks noChangeArrowheads="1"/>
            </p:cNvSpPr>
            <p:nvPr/>
          </p:nvSpPr>
          <p:spPr bwMode="auto">
            <a:xfrm>
              <a:off x="1568" y="1884"/>
              <a:ext cx="1122"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demanded is zero.</a:t>
              </a:r>
              <a:endParaRPr lang="en-US"/>
            </a:p>
          </p:txBody>
        </p:sp>
      </p:grpSp>
      <p:grpSp>
        <p:nvGrpSpPr>
          <p:cNvPr id="6" name="Group 38"/>
          <p:cNvGrpSpPr>
            <a:grpSpLocks/>
          </p:cNvGrpSpPr>
          <p:nvPr/>
        </p:nvGrpSpPr>
        <p:grpSpPr bwMode="auto">
          <a:xfrm>
            <a:off x="481013" y="4276725"/>
            <a:ext cx="3478212" cy="1924050"/>
            <a:chOff x="303" y="2694"/>
            <a:chExt cx="2191" cy="1212"/>
          </a:xfrm>
        </p:grpSpPr>
        <p:sp>
          <p:nvSpPr>
            <p:cNvPr id="27673" name="Line 39"/>
            <p:cNvSpPr>
              <a:spLocks noChangeShapeType="1"/>
            </p:cNvSpPr>
            <p:nvPr/>
          </p:nvSpPr>
          <p:spPr bwMode="auto">
            <a:xfrm flipV="1">
              <a:off x="468" y="2694"/>
              <a:ext cx="690" cy="878"/>
            </a:xfrm>
            <a:prstGeom prst="line">
              <a:avLst/>
            </a:prstGeom>
            <a:noFill/>
            <a:ln w="23813">
              <a:solidFill>
                <a:srgbClr val="000000"/>
              </a:solidFill>
              <a:round/>
              <a:headEnd/>
              <a:tailEnd/>
            </a:ln>
          </p:spPr>
          <p:txBody>
            <a:bodyPr/>
            <a:lstStyle/>
            <a:p>
              <a:endParaRPr lang="en-US"/>
            </a:p>
          </p:txBody>
        </p:sp>
        <p:sp>
          <p:nvSpPr>
            <p:cNvPr id="27674" name="Rectangle 40"/>
            <p:cNvSpPr>
              <a:spLocks noChangeArrowheads="1"/>
            </p:cNvSpPr>
            <p:nvPr/>
          </p:nvSpPr>
          <p:spPr bwMode="auto">
            <a:xfrm>
              <a:off x="303" y="3548"/>
              <a:ext cx="2191" cy="358"/>
            </a:xfrm>
            <a:prstGeom prst="rect">
              <a:avLst/>
            </a:prstGeom>
            <a:solidFill>
              <a:srgbClr val="E1E5E9"/>
            </a:solidFill>
            <a:ln w="9525">
              <a:noFill/>
              <a:miter lim="800000"/>
              <a:headEnd/>
              <a:tailEnd/>
            </a:ln>
          </p:spPr>
          <p:txBody>
            <a:bodyPr/>
            <a:lstStyle/>
            <a:p>
              <a:endParaRPr lang="en-US"/>
            </a:p>
          </p:txBody>
        </p:sp>
        <p:sp>
          <p:nvSpPr>
            <p:cNvPr id="27675" name="Rectangle 41"/>
            <p:cNvSpPr>
              <a:spLocks noChangeArrowheads="1"/>
            </p:cNvSpPr>
            <p:nvPr/>
          </p:nvSpPr>
          <p:spPr bwMode="auto">
            <a:xfrm>
              <a:off x="360" y="3570"/>
              <a:ext cx="1350"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3. At a price below $4,</a:t>
              </a:r>
              <a:endParaRPr lang="en-US"/>
            </a:p>
          </p:txBody>
        </p:sp>
        <p:sp>
          <p:nvSpPr>
            <p:cNvPr id="27676" name="Rectangle 42"/>
            <p:cNvSpPr>
              <a:spLocks noChangeArrowheads="1"/>
            </p:cNvSpPr>
            <p:nvPr/>
          </p:nvSpPr>
          <p:spPr bwMode="auto">
            <a:xfrm>
              <a:off x="360" y="3734"/>
              <a:ext cx="1767"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quantity demanded is infinite.</a:t>
              </a:r>
              <a:endParaRPr lang="en-US"/>
            </a:p>
          </p:txBody>
        </p:sp>
      </p:grpSp>
      <p:sp>
        <p:nvSpPr>
          <p:cNvPr id="43" name="Slide Number Placeholder 42"/>
          <p:cNvSpPr>
            <a:spLocks noGrp="1"/>
          </p:cNvSpPr>
          <p:nvPr>
            <p:ph type="sldNum" sz="quarter" idx="12"/>
          </p:nvPr>
        </p:nvSpPr>
        <p:spPr/>
        <p:txBody>
          <a:bodyPr/>
          <a:lstStyle/>
          <a:p>
            <a:fld id="{B6F15528-21DE-4FAA-801E-634DDDAF4B2B}" type="slidenum">
              <a:rPr lang="en-US" smtClean="0"/>
              <a:pPr/>
              <a:t>148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pPr algn="l"/>
            <a:r>
              <a:rPr lang="en-US" sz="3200" dirty="0" smtClean="0">
                <a:solidFill>
                  <a:schemeClr val="tx1"/>
                </a:solidFill>
              </a:rPr>
              <a:t>Total Revenue</a:t>
            </a:r>
            <a:r>
              <a:rPr lang="en-US" sz="3200" dirty="0" smtClean="0">
                <a:solidFill>
                  <a:schemeClr val="bg1"/>
                </a:solidFill>
              </a:rPr>
              <a:t> and the Price Elasticity of Demand</a:t>
            </a:r>
            <a:endParaRPr lang="en-US" dirty="0" smtClean="0"/>
          </a:p>
        </p:txBody>
      </p:sp>
      <p:sp>
        <p:nvSpPr>
          <p:cNvPr id="28675" name="Rectangle 3"/>
          <p:cNvSpPr>
            <a:spLocks noGrp="1" noChangeArrowheads="1"/>
          </p:cNvSpPr>
          <p:nvPr>
            <p:ph type="body" idx="1"/>
          </p:nvPr>
        </p:nvSpPr>
        <p:spPr/>
        <p:txBody>
          <a:bodyPr/>
          <a:lstStyle/>
          <a:p>
            <a:pPr>
              <a:buClr>
                <a:schemeClr val="tx1"/>
              </a:buClr>
            </a:pPr>
            <a:r>
              <a:rPr lang="en-US" i="1" smtClean="0">
                <a:solidFill>
                  <a:srgbClr val="25A9A6"/>
                </a:solidFill>
              </a:rPr>
              <a:t>Total revenue</a:t>
            </a:r>
            <a:r>
              <a:rPr lang="en-US" smtClean="0"/>
              <a:t> is the amount paid by buyers and received by sellers of a good.</a:t>
            </a:r>
          </a:p>
          <a:p>
            <a:r>
              <a:rPr lang="en-US" smtClean="0"/>
              <a:t>Computed as the price of the good times the quantity sold.</a:t>
            </a:r>
            <a:br>
              <a:rPr lang="en-US" smtClean="0"/>
            </a:br>
            <a:endParaRPr lang="en-US" smtClean="0"/>
          </a:p>
          <a:p>
            <a:pPr algn="ctr">
              <a:buFontTx/>
              <a:buNone/>
            </a:pPr>
            <a:r>
              <a:rPr lang="en-US" smtClean="0"/>
              <a:t>TR = P x Q</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149</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p:txBody>
          <a:bodyPr/>
          <a:lstStyle/>
          <a:p>
            <a:r>
              <a:rPr lang="en-US" sz="4000" dirty="0" smtClean="0">
                <a:solidFill>
                  <a:srgbClr val="3333CC"/>
                </a:solidFill>
              </a:rPr>
              <a:t>Alternative uses</a:t>
            </a:r>
            <a:r>
              <a:rPr lang="en-US" sz="4000" dirty="0" smtClean="0"/>
              <a:t> </a:t>
            </a:r>
          </a:p>
          <a:p>
            <a:r>
              <a:rPr lang="en-US" sz="2800" dirty="0" smtClean="0"/>
              <a:t>The third point gathered from Robins definition is alternative uses of limited resources. </a:t>
            </a:r>
          </a:p>
          <a:p>
            <a:r>
              <a:rPr lang="en-US" sz="2800" dirty="0" smtClean="0"/>
              <a:t>For example, a person has money resource of 1000 </a:t>
            </a:r>
            <a:r>
              <a:rPr lang="en-US" sz="2800" dirty="0" err="1" smtClean="0"/>
              <a:t>Afs</a:t>
            </a:r>
            <a:r>
              <a:rPr lang="en-US" sz="2800" dirty="0" smtClean="0"/>
              <a:t>, with this limited resource of money income he is able to do anything, he can buy cloths, entertain friends or dine outside with his family. But, being a rational consumer, he will choose the most optimum use of his limited resource of income. </a:t>
            </a:r>
            <a:endParaRPr lang="en-US" sz="2800" b="1" dirty="0" smtClean="0"/>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E:\Mankiw\Mankiw PPT\narrow aqua button bckgrd.jpg"/>
          <p:cNvPicPr>
            <a:picLocks noChangeAspect="1" noChangeArrowheads="1"/>
          </p:cNvPicPr>
          <p:nvPr/>
        </p:nvPicPr>
        <p:blipFill>
          <a:blip r:embed="rId2"/>
          <a:srcRect r="1688"/>
          <a:stretch>
            <a:fillRect/>
          </a:stretch>
        </p:blipFill>
        <p:spPr bwMode="auto">
          <a:xfrm>
            <a:off x="0" y="0"/>
            <a:ext cx="9144000" cy="6858000"/>
          </a:xfrm>
          <a:prstGeom prst="rect">
            <a:avLst/>
          </a:prstGeom>
          <a:noFill/>
          <a:ln w="9525">
            <a:noFill/>
            <a:miter lim="800000"/>
            <a:headEnd/>
            <a:tailEnd/>
          </a:ln>
        </p:spPr>
      </p:pic>
      <p:sp>
        <p:nvSpPr>
          <p:cNvPr id="29699" name="Rectangle 3"/>
          <p:cNvSpPr>
            <a:spLocks noGrp="1" noChangeArrowheads="1"/>
          </p:cNvSpPr>
          <p:nvPr>
            <p:ph type="title"/>
          </p:nvPr>
        </p:nvSpPr>
        <p:spPr>
          <a:xfrm>
            <a:off x="609600" y="50800"/>
            <a:ext cx="8229600" cy="685800"/>
          </a:xfrm>
        </p:spPr>
        <p:txBody>
          <a:bodyPr/>
          <a:lstStyle/>
          <a:p>
            <a:pPr algn="l">
              <a:lnSpc>
                <a:spcPct val="80000"/>
              </a:lnSpc>
            </a:pPr>
            <a:r>
              <a:rPr lang="en-US" sz="2400" smtClean="0">
                <a:solidFill>
                  <a:schemeClr val="bg1"/>
                </a:solidFill>
              </a:rPr>
              <a:t>Figure 2 Total Revenue</a:t>
            </a:r>
          </a:p>
        </p:txBody>
      </p:sp>
      <p:sp>
        <p:nvSpPr>
          <p:cNvPr id="29700" name="Text Box 4"/>
          <p:cNvSpPr txBox="1">
            <a:spLocks noChangeArrowheads="1"/>
          </p:cNvSpPr>
          <p:nvPr/>
        </p:nvSpPr>
        <p:spPr bwMode="auto">
          <a:xfrm>
            <a:off x="6564313" y="6680200"/>
            <a:ext cx="2641600" cy="214313"/>
          </a:xfrm>
          <a:prstGeom prst="rect">
            <a:avLst/>
          </a:prstGeom>
          <a:noFill/>
          <a:ln w="9525">
            <a:noFill/>
            <a:miter lim="800000"/>
            <a:headEnd/>
            <a:tailEnd/>
          </a:ln>
        </p:spPr>
        <p:txBody>
          <a:bodyPr wrap="none">
            <a:spAutoFit/>
          </a:bodyPr>
          <a:lstStyle/>
          <a:p>
            <a:r>
              <a:rPr lang="en-US" altLang="en-US" sz="800" b="1">
                <a:solidFill>
                  <a:schemeClr val="bg1"/>
                </a:solidFill>
                <a:latin typeface="Arial" charset="0"/>
              </a:rPr>
              <a:t>Copyright©2003  Southwestern/Thomson Learning</a:t>
            </a:r>
          </a:p>
        </p:txBody>
      </p:sp>
      <p:sp>
        <p:nvSpPr>
          <p:cNvPr id="29701" name="Rectangle 5"/>
          <p:cNvSpPr>
            <a:spLocks noChangeArrowheads="1"/>
          </p:cNvSpPr>
          <p:nvPr/>
        </p:nvSpPr>
        <p:spPr bwMode="auto">
          <a:xfrm>
            <a:off x="1082675" y="1193800"/>
            <a:ext cx="7429500" cy="4803775"/>
          </a:xfrm>
          <a:prstGeom prst="rect">
            <a:avLst/>
          </a:prstGeom>
          <a:solidFill>
            <a:srgbClr val="F3F6F9"/>
          </a:solidFill>
          <a:ln w="219075">
            <a:solidFill>
              <a:srgbClr val="F3F6F9"/>
            </a:solidFill>
            <a:miter lim="800000"/>
            <a:headEnd/>
            <a:tailEnd/>
          </a:ln>
        </p:spPr>
        <p:txBody>
          <a:bodyPr/>
          <a:lstStyle/>
          <a:p>
            <a:endParaRPr lang="en-US"/>
          </a:p>
        </p:txBody>
      </p:sp>
      <p:sp>
        <p:nvSpPr>
          <p:cNvPr id="29702" name="Rectangle 6"/>
          <p:cNvSpPr>
            <a:spLocks noChangeArrowheads="1"/>
          </p:cNvSpPr>
          <p:nvPr/>
        </p:nvSpPr>
        <p:spPr bwMode="auto">
          <a:xfrm>
            <a:off x="1082675" y="1193800"/>
            <a:ext cx="7429500" cy="4803775"/>
          </a:xfrm>
          <a:prstGeom prst="rect">
            <a:avLst/>
          </a:prstGeom>
          <a:solidFill>
            <a:srgbClr val="F2F4F8"/>
          </a:solidFill>
          <a:ln w="198438">
            <a:solidFill>
              <a:srgbClr val="F2F4F8"/>
            </a:solidFill>
            <a:miter lim="800000"/>
            <a:headEnd/>
            <a:tailEnd/>
          </a:ln>
        </p:spPr>
        <p:txBody>
          <a:bodyPr/>
          <a:lstStyle/>
          <a:p>
            <a:endParaRPr lang="en-US"/>
          </a:p>
        </p:txBody>
      </p:sp>
      <p:sp>
        <p:nvSpPr>
          <p:cNvPr id="29703" name="Rectangle 7"/>
          <p:cNvSpPr>
            <a:spLocks noChangeArrowheads="1"/>
          </p:cNvSpPr>
          <p:nvPr/>
        </p:nvSpPr>
        <p:spPr bwMode="auto">
          <a:xfrm>
            <a:off x="1082675" y="1193800"/>
            <a:ext cx="7429500" cy="4803775"/>
          </a:xfrm>
          <a:prstGeom prst="rect">
            <a:avLst/>
          </a:prstGeom>
          <a:solidFill>
            <a:srgbClr val="F1F4F7"/>
          </a:solidFill>
          <a:ln w="179388">
            <a:solidFill>
              <a:srgbClr val="F1F4F7"/>
            </a:solidFill>
            <a:miter lim="800000"/>
            <a:headEnd/>
            <a:tailEnd/>
          </a:ln>
        </p:spPr>
        <p:txBody>
          <a:bodyPr/>
          <a:lstStyle/>
          <a:p>
            <a:endParaRPr lang="en-US"/>
          </a:p>
        </p:txBody>
      </p:sp>
      <p:sp>
        <p:nvSpPr>
          <p:cNvPr id="29704" name="Rectangle 8"/>
          <p:cNvSpPr>
            <a:spLocks noChangeArrowheads="1"/>
          </p:cNvSpPr>
          <p:nvPr/>
        </p:nvSpPr>
        <p:spPr bwMode="auto">
          <a:xfrm>
            <a:off x="1082675" y="1193800"/>
            <a:ext cx="7429500" cy="4803775"/>
          </a:xfrm>
          <a:prstGeom prst="rect">
            <a:avLst/>
          </a:prstGeom>
          <a:solidFill>
            <a:srgbClr val="F0F2F5"/>
          </a:solidFill>
          <a:ln w="158750">
            <a:solidFill>
              <a:srgbClr val="F0F2F5"/>
            </a:solidFill>
            <a:miter lim="800000"/>
            <a:headEnd/>
            <a:tailEnd/>
          </a:ln>
        </p:spPr>
        <p:txBody>
          <a:bodyPr/>
          <a:lstStyle/>
          <a:p>
            <a:endParaRPr lang="en-US"/>
          </a:p>
        </p:txBody>
      </p:sp>
      <p:sp>
        <p:nvSpPr>
          <p:cNvPr id="29705" name="Rectangle 9"/>
          <p:cNvSpPr>
            <a:spLocks noChangeArrowheads="1"/>
          </p:cNvSpPr>
          <p:nvPr/>
        </p:nvSpPr>
        <p:spPr bwMode="auto">
          <a:xfrm>
            <a:off x="1082675" y="1193800"/>
            <a:ext cx="7429500" cy="4803775"/>
          </a:xfrm>
          <a:prstGeom prst="rect">
            <a:avLst/>
          </a:prstGeom>
          <a:solidFill>
            <a:srgbClr val="EEF1F4"/>
          </a:solidFill>
          <a:ln w="139700">
            <a:solidFill>
              <a:srgbClr val="EEF1F4"/>
            </a:solidFill>
            <a:miter lim="800000"/>
            <a:headEnd/>
            <a:tailEnd/>
          </a:ln>
        </p:spPr>
        <p:txBody>
          <a:bodyPr/>
          <a:lstStyle/>
          <a:p>
            <a:endParaRPr lang="en-US"/>
          </a:p>
        </p:txBody>
      </p:sp>
      <p:sp>
        <p:nvSpPr>
          <p:cNvPr id="29706" name="Rectangle 10"/>
          <p:cNvSpPr>
            <a:spLocks noChangeArrowheads="1"/>
          </p:cNvSpPr>
          <p:nvPr/>
        </p:nvSpPr>
        <p:spPr bwMode="auto">
          <a:xfrm>
            <a:off x="1082675" y="1193800"/>
            <a:ext cx="7429500" cy="4803775"/>
          </a:xfrm>
          <a:prstGeom prst="rect">
            <a:avLst/>
          </a:prstGeom>
          <a:solidFill>
            <a:srgbClr val="EDEFF3"/>
          </a:solidFill>
          <a:ln w="119063">
            <a:solidFill>
              <a:srgbClr val="EDEFF3"/>
            </a:solidFill>
            <a:miter lim="800000"/>
            <a:headEnd/>
            <a:tailEnd/>
          </a:ln>
        </p:spPr>
        <p:txBody>
          <a:bodyPr/>
          <a:lstStyle/>
          <a:p>
            <a:endParaRPr lang="en-US"/>
          </a:p>
        </p:txBody>
      </p:sp>
      <p:sp>
        <p:nvSpPr>
          <p:cNvPr id="29707" name="Rectangle 11"/>
          <p:cNvSpPr>
            <a:spLocks noChangeArrowheads="1"/>
          </p:cNvSpPr>
          <p:nvPr/>
        </p:nvSpPr>
        <p:spPr bwMode="auto">
          <a:xfrm>
            <a:off x="1082675" y="1193800"/>
            <a:ext cx="7429500" cy="4803775"/>
          </a:xfrm>
          <a:prstGeom prst="rect">
            <a:avLst/>
          </a:prstGeom>
          <a:solidFill>
            <a:srgbClr val="EBEEF2"/>
          </a:solidFill>
          <a:ln w="100013">
            <a:solidFill>
              <a:srgbClr val="EBEEF2"/>
            </a:solidFill>
            <a:miter lim="800000"/>
            <a:headEnd/>
            <a:tailEnd/>
          </a:ln>
        </p:spPr>
        <p:txBody>
          <a:bodyPr/>
          <a:lstStyle/>
          <a:p>
            <a:endParaRPr lang="en-US"/>
          </a:p>
        </p:txBody>
      </p:sp>
      <p:sp>
        <p:nvSpPr>
          <p:cNvPr id="29708" name="Rectangle 12"/>
          <p:cNvSpPr>
            <a:spLocks noChangeArrowheads="1"/>
          </p:cNvSpPr>
          <p:nvPr/>
        </p:nvSpPr>
        <p:spPr bwMode="auto">
          <a:xfrm>
            <a:off x="1082675" y="1193800"/>
            <a:ext cx="7429500" cy="4803775"/>
          </a:xfrm>
          <a:prstGeom prst="rect">
            <a:avLst/>
          </a:prstGeom>
          <a:solidFill>
            <a:srgbClr val="EAECF1"/>
          </a:solidFill>
          <a:ln w="79375">
            <a:solidFill>
              <a:srgbClr val="EAECF1"/>
            </a:solidFill>
            <a:miter lim="800000"/>
            <a:headEnd/>
            <a:tailEnd/>
          </a:ln>
        </p:spPr>
        <p:txBody>
          <a:bodyPr/>
          <a:lstStyle/>
          <a:p>
            <a:endParaRPr lang="en-US"/>
          </a:p>
        </p:txBody>
      </p:sp>
      <p:sp>
        <p:nvSpPr>
          <p:cNvPr id="29709" name="Rectangle 13"/>
          <p:cNvSpPr>
            <a:spLocks noChangeArrowheads="1"/>
          </p:cNvSpPr>
          <p:nvPr/>
        </p:nvSpPr>
        <p:spPr bwMode="auto">
          <a:xfrm>
            <a:off x="1082675" y="1193800"/>
            <a:ext cx="7429500" cy="4803775"/>
          </a:xfrm>
          <a:prstGeom prst="rect">
            <a:avLst/>
          </a:prstGeom>
          <a:solidFill>
            <a:srgbClr val="E9EBF0"/>
          </a:solidFill>
          <a:ln w="60325">
            <a:solidFill>
              <a:srgbClr val="E9EBF0"/>
            </a:solidFill>
            <a:miter lim="800000"/>
            <a:headEnd/>
            <a:tailEnd/>
          </a:ln>
        </p:spPr>
        <p:txBody>
          <a:bodyPr/>
          <a:lstStyle/>
          <a:p>
            <a:endParaRPr lang="en-US"/>
          </a:p>
        </p:txBody>
      </p:sp>
      <p:sp>
        <p:nvSpPr>
          <p:cNvPr id="29710" name="Rectangle 14"/>
          <p:cNvSpPr>
            <a:spLocks noChangeArrowheads="1"/>
          </p:cNvSpPr>
          <p:nvPr/>
        </p:nvSpPr>
        <p:spPr bwMode="auto">
          <a:xfrm>
            <a:off x="1082675" y="1193800"/>
            <a:ext cx="7429500" cy="4803775"/>
          </a:xfrm>
          <a:prstGeom prst="rect">
            <a:avLst/>
          </a:prstGeom>
          <a:solidFill>
            <a:srgbClr val="E7EAEF"/>
          </a:solidFill>
          <a:ln w="39688">
            <a:solidFill>
              <a:srgbClr val="E7EAEF"/>
            </a:solidFill>
            <a:miter lim="800000"/>
            <a:headEnd/>
            <a:tailEnd/>
          </a:ln>
        </p:spPr>
        <p:txBody>
          <a:bodyPr/>
          <a:lstStyle/>
          <a:p>
            <a:endParaRPr lang="en-US"/>
          </a:p>
        </p:txBody>
      </p:sp>
      <p:sp>
        <p:nvSpPr>
          <p:cNvPr id="29711" name="Rectangle 15"/>
          <p:cNvSpPr>
            <a:spLocks noChangeArrowheads="1"/>
          </p:cNvSpPr>
          <p:nvPr/>
        </p:nvSpPr>
        <p:spPr bwMode="auto">
          <a:xfrm>
            <a:off x="1082675" y="1193800"/>
            <a:ext cx="7429500" cy="4803775"/>
          </a:xfrm>
          <a:prstGeom prst="rect">
            <a:avLst/>
          </a:prstGeom>
          <a:solidFill>
            <a:srgbClr val="E6E9EF"/>
          </a:solidFill>
          <a:ln w="20638">
            <a:solidFill>
              <a:srgbClr val="E6E9EF"/>
            </a:solidFill>
            <a:miter lim="800000"/>
            <a:headEnd/>
            <a:tailEnd/>
          </a:ln>
        </p:spPr>
        <p:txBody>
          <a:bodyPr/>
          <a:lstStyle/>
          <a:p>
            <a:endParaRPr lang="en-US"/>
          </a:p>
        </p:txBody>
      </p:sp>
      <p:sp>
        <p:nvSpPr>
          <p:cNvPr id="29712" name="Rectangle 16"/>
          <p:cNvSpPr>
            <a:spLocks noChangeArrowheads="1"/>
          </p:cNvSpPr>
          <p:nvPr/>
        </p:nvSpPr>
        <p:spPr bwMode="auto">
          <a:xfrm>
            <a:off x="982663" y="1111250"/>
            <a:ext cx="7429500" cy="4783138"/>
          </a:xfrm>
          <a:prstGeom prst="rect">
            <a:avLst/>
          </a:prstGeom>
          <a:solidFill>
            <a:srgbClr val="FFFFFF"/>
          </a:solidFill>
          <a:ln w="9525">
            <a:noFill/>
            <a:miter lim="800000"/>
            <a:headEnd/>
            <a:tailEnd/>
          </a:ln>
        </p:spPr>
        <p:txBody>
          <a:bodyPr/>
          <a:lstStyle/>
          <a:p>
            <a:endParaRPr lang="en-US"/>
          </a:p>
        </p:txBody>
      </p:sp>
      <p:sp>
        <p:nvSpPr>
          <p:cNvPr id="29713" name="Freeform 17"/>
          <p:cNvSpPr>
            <a:spLocks/>
          </p:cNvSpPr>
          <p:nvPr/>
        </p:nvSpPr>
        <p:spPr bwMode="auto">
          <a:xfrm>
            <a:off x="982663" y="1111250"/>
            <a:ext cx="7429500" cy="4783138"/>
          </a:xfrm>
          <a:custGeom>
            <a:avLst/>
            <a:gdLst>
              <a:gd name="T0" fmla="*/ 0 w 4680"/>
              <a:gd name="T1" fmla="*/ 0 h 3013"/>
              <a:gd name="T2" fmla="*/ 0 w 4680"/>
              <a:gd name="T3" fmla="*/ 2147483647 h 3013"/>
              <a:gd name="T4" fmla="*/ 2147483647 w 4680"/>
              <a:gd name="T5" fmla="*/ 2147483647 h 3013"/>
              <a:gd name="T6" fmla="*/ 0 60000 65536"/>
              <a:gd name="T7" fmla="*/ 0 60000 65536"/>
              <a:gd name="T8" fmla="*/ 0 60000 65536"/>
              <a:gd name="T9" fmla="*/ 0 w 4680"/>
              <a:gd name="T10" fmla="*/ 0 h 3013"/>
              <a:gd name="T11" fmla="*/ 4680 w 4680"/>
              <a:gd name="T12" fmla="*/ 3013 h 3013"/>
            </a:gdLst>
            <a:ahLst/>
            <a:cxnLst>
              <a:cxn ang="T6">
                <a:pos x="T0" y="T1"/>
              </a:cxn>
              <a:cxn ang="T7">
                <a:pos x="T2" y="T3"/>
              </a:cxn>
              <a:cxn ang="T8">
                <a:pos x="T4" y="T5"/>
              </a:cxn>
            </a:cxnLst>
            <a:rect l="T9" t="T10" r="T11" b="T12"/>
            <a:pathLst>
              <a:path w="4680" h="3013">
                <a:moveTo>
                  <a:pt x="0" y="0"/>
                </a:moveTo>
                <a:lnTo>
                  <a:pt x="0" y="3013"/>
                </a:lnTo>
                <a:lnTo>
                  <a:pt x="4680" y="3013"/>
                </a:lnTo>
              </a:path>
            </a:pathLst>
          </a:custGeom>
          <a:noFill/>
          <a:ln w="20638">
            <a:solidFill>
              <a:srgbClr val="000000"/>
            </a:solidFill>
            <a:round/>
            <a:headEnd/>
            <a:tailEnd/>
          </a:ln>
        </p:spPr>
        <p:txBody>
          <a:bodyPr/>
          <a:lstStyle/>
          <a:p>
            <a:endParaRPr lang="en-US"/>
          </a:p>
        </p:txBody>
      </p:sp>
      <p:grpSp>
        <p:nvGrpSpPr>
          <p:cNvPr id="2" name="Group 18"/>
          <p:cNvGrpSpPr>
            <a:grpSpLocks/>
          </p:cNvGrpSpPr>
          <p:nvPr/>
        </p:nvGrpSpPr>
        <p:grpSpPr bwMode="auto">
          <a:xfrm>
            <a:off x="2974975" y="2492375"/>
            <a:ext cx="4462463" cy="2524125"/>
            <a:chOff x="1874" y="1570"/>
            <a:chExt cx="2811" cy="1590"/>
          </a:xfrm>
        </p:grpSpPr>
        <p:sp>
          <p:nvSpPr>
            <p:cNvPr id="29734" name="Line 19"/>
            <p:cNvSpPr>
              <a:spLocks noChangeShapeType="1"/>
            </p:cNvSpPr>
            <p:nvPr/>
          </p:nvSpPr>
          <p:spPr bwMode="auto">
            <a:xfrm>
              <a:off x="1874" y="1570"/>
              <a:ext cx="2195" cy="1468"/>
            </a:xfrm>
            <a:prstGeom prst="line">
              <a:avLst/>
            </a:prstGeom>
            <a:noFill/>
            <a:ln w="60325">
              <a:solidFill>
                <a:srgbClr val="004C9F"/>
              </a:solidFill>
              <a:round/>
              <a:headEnd/>
              <a:tailEnd/>
            </a:ln>
          </p:spPr>
          <p:txBody>
            <a:bodyPr/>
            <a:lstStyle/>
            <a:p>
              <a:endParaRPr lang="en-US"/>
            </a:p>
          </p:txBody>
        </p:sp>
        <p:sp>
          <p:nvSpPr>
            <p:cNvPr id="29735" name="Rectangle 20"/>
            <p:cNvSpPr>
              <a:spLocks noChangeArrowheads="1"/>
            </p:cNvSpPr>
            <p:nvPr/>
          </p:nvSpPr>
          <p:spPr bwMode="auto">
            <a:xfrm>
              <a:off x="4105" y="2963"/>
              <a:ext cx="580" cy="197"/>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Demand</a:t>
              </a:r>
              <a:endParaRPr lang="en-US"/>
            </a:p>
          </p:txBody>
        </p:sp>
      </p:grpSp>
      <p:sp>
        <p:nvSpPr>
          <p:cNvPr id="29715" name="Rectangle 21"/>
          <p:cNvSpPr>
            <a:spLocks noChangeArrowheads="1"/>
          </p:cNvSpPr>
          <p:nvPr/>
        </p:nvSpPr>
        <p:spPr bwMode="auto">
          <a:xfrm>
            <a:off x="7516813" y="5935663"/>
            <a:ext cx="1000125" cy="327025"/>
          </a:xfrm>
          <a:prstGeom prst="rect">
            <a:avLst/>
          </a:prstGeom>
          <a:noFill/>
          <a:ln w="9525">
            <a:noFill/>
            <a:miter lim="800000"/>
            <a:headEnd/>
            <a:tailEnd/>
          </a:ln>
        </p:spPr>
        <p:txBody>
          <a:bodyPr wrap="none" lIns="0" tIns="0" rIns="0" bIns="0">
            <a:spAutoFit/>
          </a:bodyPr>
          <a:lstStyle/>
          <a:p>
            <a:r>
              <a:rPr lang="en-US" sz="1700" b="1">
                <a:solidFill>
                  <a:srgbClr val="000000"/>
                </a:solidFill>
                <a:latin typeface="Arial" charset="0"/>
              </a:rPr>
              <a:t>Quantity</a:t>
            </a:r>
            <a:endParaRPr lang="en-US"/>
          </a:p>
        </p:txBody>
      </p:sp>
      <p:grpSp>
        <p:nvGrpSpPr>
          <p:cNvPr id="3" name="Group 22"/>
          <p:cNvGrpSpPr>
            <a:grpSpLocks/>
          </p:cNvGrpSpPr>
          <p:nvPr/>
        </p:nvGrpSpPr>
        <p:grpSpPr bwMode="auto">
          <a:xfrm>
            <a:off x="1023938" y="6265863"/>
            <a:ext cx="3444875" cy="457200"/>
            <a:chOff x="645" y="3947"/>
            <a:chExt cx="2170" cy="288"/>
          </a:xfrm>
        </p:grpSpPr>
        <p:sp>
          <p:nvSpPr>
            <p:cNvPr id="29732" name="Freeform 23"/>
            <p:cNvSpPr>
              <a:spLocks/>
            </p:cNvSpPr>
            <p:nvPr/>
          </p:nvSpPr>
          <p:spPr bwMode="auto">
            <a:xfrm>
              <a:off x="645" y="3947"/>
              <a:ext cx="2170" cy="104"/>
            </a:xfrm>
            <a:custGeom>
              <a:avLst/>
              <a:gdLst>
                <a:gd name="T0" fmla="*/ 0 w 173"/>
                <a:gd name="T1" fmla="*/ 0 h 8"/>
                <a:gd name="T2" fmla="*/ 941 w 173"/>
                <a:gd name="T3" fmla="*/ 676 h 8"/>
                <a:gd name="T4" fmla="*/ 13058 w 173"/>
                <a:gd name="T5" fmla="*/ 676 h 8"/>
                <a:gd name="T6" fmla="*/ 13685 w 173"/>
                <a:gd name="T7" fmla="*/ 1352 h 8"/>
                <a:gd name="T8" fmla="*/ 14312 w 173"/>
                <a:gd name="T9" fmla="*/ 676 h 8"/>
                <a:gd name="T10" fmla="*/ 26278 w 173"/>
                <a:gd name="T11" fmla="*/ 676 h 8"/>
                <a:gd name="T12" fmla="*/ 27219 w 173"/>
                <a:gd name="T13" fmla="*/ 0 h 8"/>
                <a:gd name="T14" fmla="*/ 0 60000 65536"/>
                <a:gd name="T15" fmla="*/ 0 60000 65536"/>
                <a:gd name="T16" fmla="*/ 0 60000 65536"/>
                <a:gd name="T17" fmla="*/ 0 60000 65536"/>
                <a:gd name="T18" fmla="*/ 0 60000 65536"/>
                <a:gd name="T19" fmla="*/ 0 60000 65536"/>
                <a:gd name="T20" fmla="*/ 0 60000 65536"/>
                <a:gd name="T21" fmla="*/ 0 w 173"/>
                <a:gd name="T22" fmla="*/ 0 h 8"/>
                <a:gd name="T23" fmla="*/ 173 w 173"/>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 h="8">
                  <a:moveTo>
                    <a:pt x="0" y="0"/>
                  </a:moveTo>
                  <a:cubicBezTo>
                    <a:pt x="0" y="2"/>
                    <a:pt x="3" y="4"/>
                    <a:pt x="6" y="4"/>
                  </a:cubicBezTo>
                  <a:cubicBezTo>
                    <a:pt x="83" y="4"/>
                    <a:pt x="83" y="4"/>
                    <a:pt x="83" y="4"/>
                  </a:cubicBezTo>
                  <a:cubicBezTo>
                    <a:pt x="85" y="4"/>
                    <a:pt x="87" y="5"/>
                    <a:pt x="87" y="8"/>
                  </a:cubicBezTo>
                  <a:cubicBezTo>
                    <a:pt x="87" y="5"/>
                    <a:pt x="88" y="4"/>
                    <a:pt x="91" y="4"/>
                  </a:cubicBezTo>
                  <a:cubicBezTo>
                    <a:pt x="167" y="4"/>
                    <a:pt x="167" y="4"/>
                    <a:pt x="167" y="4"/>
                  </a:cubicBezTo>
                  <a:cubicBezTo>
                    <a:pt x="170" y="4"/>
                    <a:pt x="173" y="2"/>
                    <a:pt x="173" y="0"/>
                  </a:cubicBezTo>
                </a:path>
              </a:pathLst>
            </a:custGeom>
            <a:noFill/>
            <a:ln w="20638">
              <a:solidFill>
                <a:srgbClr val="000000"/>
              </a:solidFill>
              <a:round/>
              <a:headEnd/>
              <a:tailEnd/>
            </a:ln>
          </p:spPr>
          <p:txBody>
            <a:bodyPr/>
            <a:lstStyle/>
            <a:p>
              <a:endParaRPr lang="en-US"/>
            </a:p>
          </p:txBody>
        </p:sp>
        <p:sp>
          <p:nvSpPr>
            <p:cNvPr id="29733" name="Rectangle 24"/>
            <p:cNvSpPr>
              <a:spLocks noChangeArrowheads="1"/>
            </p:cNvSpPr>
            <p:nvPr/>
          </p:nvSpPr>
          <p:spPr bwMode="auto">
            <a:xfrm>
              <a:off x="1676" y="4034"/>
              <a:ext cx="170" cy="201"/>
            </a:xfrm>
            <a:prstGeom prst="rect">
              <a:avLst/>
            </a:prstGeom>
            <a:noFill/>
            <a:ln w="9525">
              <a:noFill/>
              <a:miter lim="800000"/>
              <a:headEnd/>
              <a:tailEnd/>
            </a:ln>
          </p:spPr>
          <p:txBody>
            <a:bodyPr wrap="none" lIns="0" tIns="0" rIns="0" bIns="0">
              <a:spAutoFit/>
            </a:bodyPr>
            <a:lstStyle/>
            <a:p>
              <a:r>
                <a:rPr lang="en-US" sz="1700" i="1">
                  <a:solidFill>
                    <a:srgbClr val="000000"/>
                  </a:solidFill>
                  <a:latin typeface="Arial" charset="0"/>
                </a:rPr>
                <a:t>Q</a:t>
              </a:r>
              <a:endParaRPr lang="en-US"/>
            </a:p>
          </p:txBody>
        </p:sp>
      </p:grpSp>
      <p:grpSp>
        <p:nvGrpSpPr>
          <p:cNvPr id="4" name="Group 25"/>
          <p:cNvGrpSpPr>
            <a:grpSpLocks/>
          </p:cNvGrpSpPr>
          <p:nvPr/>
        </p:nvGrpSpPr>
        <p:grpSpPr bwMode="auto">
          <a:xfrm>
            <a:off x="587375" y="3524250"/>
            <a:ext cx="336550" cy="2370138"/>
            <a:chOff x="370" y="2220"/>
            <a:chExt cx="212" cy="1493"/>
          </a:xfrm>
        </p:grpSpPr>
        <p:sp>
          <p:nvSpPr>
            <p:cNvPr id="29730" name="Freeform 26"/>
            <p:cNvSpPr>
              <a:spLocks/>
            </p:cNvSpPr>
            <p:nvPr/>
          </p:nvSpPr>
          <p:spPr bwMode="auto">
            <a:xfrm>
              <a:off x="481" y="2220"/>
              <a:ext cx="101" cy="1493"/>
            </a:xfrm>
            <a:custGeom>
              <a:avLst/>
              <a:gdLst>
                <a:gd name="T0" fmla="*/ 1275 w 8"/>
                <a:gd name="T1" fmla="*/ 0 h 115"/>
                <a:gd name="T2" fmla="*/ 644 w 8"/>
                <a:gd name="T3" fmla="*/ 844 h 115"/>
                <a:gd name="T4" fmla="*/ 644 w 8"/>
                <a:gd name="T5" fmla="*/ 8932 h 115"/>
                <a:gd name="T6" fmla="*/ 0 w 8"/>
                <a:gd name="T7" fmla="*/ 9607 h 115"/>
                <a:gd name="T8" fmla="*/ 644 w 8"/>
                <a:gd name="T9" fmla="*/ 10282 h 115"/>
                <a:gd name="T10" fmla="*/ 644 w 8"/>
                <a:gd name="T11" fmla="*/ 18370 h 115"/>
                <a:gd name="T12" fmla="*/ 1275 w 8"/>
                <a:gd name="T13" fmla="*/ 19383 h 115"/>
                <a:gd name="T14" fmla="*/ 0 60000 65536"/>
                <a:gd name="T15" fmla="*/ 0 60000 65536"/>
                <a:gd name="T16" fmla="*/ 0 60000 65536"/>
                <a:gd name="T17" fmla="*/ 0 60000 65536"/>
                <a:gd name="T18" fmla="*/ 0 60000 65536"/>
                <a:gd name="T19" fmla="*/ 0 60000 65536"/>
                <a:gd name="T20" fmla="*/ 0 60000 65536"/>
                <a:gd name="T21" fmla="*/ 0 w 8"/>
                <a:gd name="T22" fmla="*/ 0 h 115"/>
                <a:gd name="T23" fmla="*/ 8 w 8"/>
                <a:gd name="T24" fmla="*/ 115 h 1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15">
                  <a:moveTo>
                    <a:pt x="8" y="0"/>
                  </a:moveTo>
                  <a:cubicBezTo>
                    <a:pt x="6" y="0"/>
                    <a:pt x="4" y="3"/>
                    <a:pt x="4" y="5"/>
                  </a:cubicBezTo>
                  <a:cubicBezTo>
                    <a:pt x="4" y="53"/>
                    <a:pt x="4" y="53"/>
                    <a:pt x="4" y="53"/>
                  </a:cubicBezTo>
                  <a:cubicBezTo>
                    <a:pt x="4" y="56"/>
                    <a:pt x="3" y="57"/>
                    <a:pt x="0" y="57"/>
                  </a:cubicBezTo>
                  <a:cubicBezTo>
                    <a:pt x="3" y="57"/>
                    <a:pt x="4" y="59"/>
                    <a:pt x="4" y="61"/>
                  </a:cubicBezTo>
                  <a:cubicBezTo>
                    <a:pt x="4" y="109"/>
                    <a:pt x="4" y="109"/>
                    <a:pt x="4" y="109"/>
                  </a:cubicBezTo>
                  <a:cubicBezTo>
                    <a:pt x="4" y="112"/>
                    <a:pt x="6" y="115"/>
                    <a:pt x="8" y="115"/>
                  </a:cubicBezTo>
                </a:path>
              </a:pathLst>
            </a:custGeom>
            <a:noFill/>
            <a:ln w="20638">
              <a:solidFill>
                <a:srgbClr val="000000"/>
              </a:solidFill>
              <a:round/>
              <a:headEnd/>
              <a:tailEnd/>
            </a:ln>
          </p:spPr>
          <p:txBody>
            <a:bodyPr/>
            <a:lstStyle/>
            <a:p>
              <a:endParaRPr lang="en-US"/>
            </a:p>
          </p:txBody>
        </p:sp>
        <p:sp>
          <p:nvSpPr>
            <p:cNvPr id="29731" name="Rectangle 27"/>
            <p:cNvSpPr>
              <a:spLocks noChangeArrowheads="1"/>
            </p:cNvSpPr>
            <p:nvPr/>
          </p:nvSpPr>
          <p:spPr bwMode="auto">
            <a:xfrm>
              <a:off x="370" y="2869"/>
              <a:ext cx="158" cy="201"/>
            </a:xfrm>
            <a:prstGeom prst="rect">
              <a:avLst/>
            </a:prstGeom>
            <a:noFill/>
            <a:ln w="9525">
              <a:noFill/>
              <a:miter lim="800000"/>
              <a:headEnd/>
              <a:tailEnd/>
            </a:ln>
          </p:spPr>
          <p:txBody>
            <a:bodyPr wrap="none" lIns="0" tIns="0" rIns="0" bIns="0">
              <a:spAutoFit/>
            </a:bodyPr>
            <a:lstStyle/>
            <a:p>
              <a:r>
                <a:rPr lang="en-US" sz="1700" i="1">
                  <a:solidFill>
                    <a:srgbClr val="000000"/>
                  </a:solidFill>
                  <a:latin typeface="Arial" charset="0"/>
                </a:rPr>
                <a:t>P</a:t>
              </a:r>
              <a:endParaRPr lang="en-US"/>
            </a:p>
          </p:txBody>
        </p:sp>
      </p:grpSp>
      <p:sp>
        <p:nvSpPr>
          <p:cNvPr id="29718" name="Rectangle 28"/>
          <p:cNvSpPr>
            <a:spLocks noChangeArrowheads="1"/>
          </p:cNvSpPr>
          <p:nvPr/>
        </p:nvSpPr>
        <p:spPr bwMode="auto">
          <a:xfrm>
            <a:off x="792163" y="5942013"/>
            <a:ext cx="223837" cy="312737"/>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0</a:t>
            </a:r>
            <a:endParaRPr lang="en-US"/>
          </a:p>
        </p:txBody>
      </p:sp>
      <p:sp>
        <p:nvSpPr>
          <p:cNvPr id="29719" name="Rectangle 29"/>
          <p:cNvSpPr>
            <a:spLocks noChangeArrowheads="1"/>
          </p:cNvSpPr>
          <p:nvPr/>
        </p:nvSpPr>
        <p:spPr bwMode="auto">
          <a:xfrm>
            <a:off x="396875" y="1087438"/>
            <a:ext cx="658813" cy="327025"/>
          </a:xfrm>
          <a:prstGeom prst="rect">
            <a:avLst/>
          </a:prstGeom>
          <a:noFill/>
          <a:ln w="9525">
            <a:noFill/>
            <a:miter lim="800000"/>
            <a:headEnd/>
            <a:tailEnd/>
          </a:ln>
        </p:spPr>
        <p:txBody>
          <a:bodyPr wrap="none" lIns="0" tIns="0" rIns="0" bIns="0">
            <a:spAutoFit/>
          </a:bodyPr>
          <a:lstStyle/>
          <a:p>
            <a:r>
              <a:rPr lang="en-US" sz="1700" b="1">
                <a:solidFill>
                  <a:srgbClr val="000000"/>
                </a:solidFill>
                <a:latin typeface="Arial" charset="0"/>
              </a:rPr>
              <a:t>Price</a:t>
            </a:r>
            <a:endParaRPr lang="en-US"/>
          </a:p>
        </p:txBody>
      </p:sp>
      <p:grpSp>
        <p:nvGrpSpPr>
          <p:cNvPr id="5" name="Group 30"/>
          <p:cNvGrpSpPr>
            <a:grpSpLocks/>
          </p:cNvGrpSpPr>
          <p:nvPr/>
        </p:nvGrpSpPr>
        <p:grpSpPr bwMode="auto">
          <a:xfrm>
            <a:off x="982663" y="3524250"/>
            <a:ext cx="3525837" cy="2370138"/>
            <a:chOff x="619" y="2220"/>
            <a:chExt cx="2221" cy="1493"/>
          </a:xfrm>
        </p:grpSpPr>
        <p:sp>
          <p:nvSpPr>
            <p:cNvPr id="29727" name="Rectangle 31"/>
            <p:cNvSpPr>
              <a:spLocks noChangeArrowheads="1"/>
            </p:cNvSpPr>
            <p:nvPr/>
          </p:nvSpPr>
          <p:spPr bwMode="auto">
            <a:xfrm>
              <a:off x="619" y="2220"/>
              <a:ext cx="2221" cy="1493"/>
            </a:xfrm>
            <a:prstGeom prst="rect">
              <a:avLst/>
            </a:prstGeom>
            <a:solidFill>
              <a:srgbClr val="EFE9F4"/>
            </a:solidFill>
            <a:ln w="9525">
              <a:noFill/>
              <a:miter lim="800000"/>
              <a:headEnd/>
              <a:tailEnd/>
            </a:ln>
          </p:spPr>
          <p:txBody>
            <a:bodyPr/>
            <a:lstStyle/>
            <a:p>
              <a:endParaRPr lang="en-US"/>
            </a:p>
          </p:txBody>
        </p:sp>
        <p:sp>
          <p:nvSpPr>
            <p:cNvPr id="29728" name="Rectangle 32"/>
            <p:cNvSpPr>
              <a:spLocks noChangeArrowheads="1"/>
            </p:cNvSpPr>
            <p:nvPr/>
          </p:nvSpPr>
          <p:spPr bwMode="auto">
            <a:xfrm>
              <a:off x="1331" y="2775"/>
              <a:ext cx="849" cy="163"/>
            </a:xfrm>
            <a:prstGeom prst="rect">
              <a:avLst/>
            </a:prstGeom>
            <a:noFill/>
            <a:ln w="9525">
              <a:noFill/>
              <a:miter lim="800000"/>
              <a:headEnd/>
              <a:tailEnd/>
            </a:ln>
          </p:spPr>
          <p:txBody>
            <a:bodyPr wrap="none" lIns="0" tIns="0" rIns="0" bIns="0">
              <a:spAutoFit/>
            </a:bodyPr>
            <a:lstStyle/>
            <a:p>
              <a:pPr algn="r"/>
              <a:r>
                <a:rPr lang="en-US" sz="1700">
                  <a:solidFill>
                    <a:srgbClr val="000000"/>
                  </a:solidFill>
                  <a:latin typeface="Arial" charset="0"/>
                </a:rPr>
                <a:t> </a:t>
              </a:r>
              <a:r>
                <a:rPr lang="en-US" sz="1700" i="1">
                  <a:solidFill>
                    <a:srgbClr val="000000"/>
                  </a:solidFill>
                  <a:latin typeface="Arial" charset="0"/>
                </a:rPr>
                <a:t>P</a:t>
              </a:r>
              <a:r>
                <a:rPr lang="en-US" sz="1700">
                  <a:solidFill>
                    <a:srgbClr val="000000"/>
                  </a:solidFill>
                  <a:latin typeface="Arial" charset="0"/>
                </a:rPr>
                <a:t> × </a:t>
              </a:r>
              <a:r>
                <a:rPr lang="en-US" sz="1700" i="1">
                  <a:solidFill>
                    <a:srgbClr val="000000"/>
                  </a:solidFill>
                  <a:latin typeface="Arial" charset="0"/>
                </a:rPr>
                <a:t>Q</a:t>
              </a:r>
              <a:r>
                <a:rPr lang="en-US" sz="1700">
                  <a:solidFill>
                    <a:srgbClr val="000000"/>
                  </a:solidFill>
                  <a:latin typeface="Arial" charset="0"/>
                </a:rPr>
                <a:t> = $400</a:t>
              </a:r>
              <a:endParaRPr lang="en-US"/>
            </a:p>
          </p:txBody>
        </p:sp>
        <p:sp>
          <p:nvSpPr>
            <p:cNvPr id="29729" name="Rectangle 33"/>
            <p:cNvSpPr>
              <a:spLocks noChangeArrowheads="1"/>
            </p:cNvSpPr>
            <p:nvPr/>
          </p:nvSpPr>
          <p:spPr bwMode="auto">
            <a:xfrm>
              <a:off x="1456" y="2946"/>
              <a:ext cx="651" cy="197"/>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(revenue)</a:t>
              </a:r>
              <a:endParaRPr lang="en-US"/>
            </a:p>
          </p:txBody>
        </p:sp>
      </p:grpSp>
      <p:grpSp>
        <p:nvGrpSpPr>
          <p:cNvPr id="6" name="Group 34"/>
          <p:cNvGrpSpPr>
            <a:grpSpLocks/>
          </p:cNvGrpSpPr>
          <p:nvPr/>
        </p:nvGrpSpPr>
        <p:grpSpPr bwMode="auto">
          <a:xfrm>
            <a:off x="620713" y="3392488"/>
            <a:ext cx="4171950" cy="2862262"/>
            <a:chOff x="391" y="2137"/>
            <a:chExt cx="2628" cy="1803"/>
          </a:xfrm>
        </p:grpSpPr>
        <p:sp>
          <p:nvSpPr>
            <p:cNvPr id="29722" name="Rectangle 35"/>
            <p:cNvSpPr>
              <a:spLocks noChangeArrowheads="1"/>
            </p:cNvSpPr>
            <p:nvPr/>
          </p:nvSpPr>
          <p:spPr bwMode="auto">
            <a:xfrm>
              <a:off x="391" y="2137"/>
              <a:ext cx="220" cy="197"/>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$4</a:t>
              </a:r>
              <a:endParaRPr lang="en-US"/>
            </a:p>
          </p:txBody>
        </p:sp>
        <p:sp>
          <p:nvSpPr>
            <p:cNvPr id="29723" name="Rectangle 36"/>
            <p:cNvSpPr>
              <a:spLocks noChangeArrowheads="1"/>
            </p:cNvSpPr>
            <p:nvPr/>
          </p:nvSpPr>
          <p:spPr bwMode="auto">
            <a:xfrm>
              <a:off x="2721" y="3743"/>
              <a:ext cx="298" cy="197"/>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100</a:t>
              </a:r>
              <a:endParaRPr lang="en-US"/>
            </a:p>
          </p:txBody>
        </p:sp>
        <p:grpSp>
          <p:nvGrpSpPr>
            <p:cNvPr id="7" name="Group 37"/>
            <p:cNvGrpSpPr>
              <a:grpSpLocks/>
            </p:cNvGrpSpPr>
            <p:nvPr/>
          </p:nvGrpSpPr>
          <p:grpSpPr bwMode="auto">
            <a:xfrm>
              <a:off x="619" y="2181"/>
              <a:ext cx="2271" cy="1532"/>
              <a:chOff x="619" y="2181"/>
              <a:chExt cx="2271" cy="1532"/>
            </a:xfrm>
          </p:grpSpPr>
          <p:sp>
            <p:nvSpPr>
              <p:cNvPr id="29725" name="Freeform 38"/>
              <p:cNvSpPr>
                <a:spLocks/>
              </p:cNvSpPr>
              <p:nvPr/>
            </p:nvSpPr>
            <p:spPr bwMode="auto">
              <a:xfrm>
                <a:off x="619" y="2220"/>
                <a:ext cx="2221" cy="1493"/>
              </a:xfrm>
              <a:custGeom>
                <a:avLst/>
                <a:gdLst>
                  <a:gd name="T0" fmla="*/ 2221 w 2221"/>
                  <a:gd name="T1" fmla="*/ 1493 h 1493"/>
                  <a:gd name="T2" fmla="*/ 2221 w 2221"/>
                  <a:gd name="T3" fmla="*/ 0 h 1493"/>
                  <a:gd name="T4" fmla="*/ 0 w 2221"/>
                  <a:gd name="T5" fmla="*/ 0 h 1493"/>
                  <a:gd name="T6" fmla="*/ 0 60000 65536"/>
                  <a:gd name="T7" fmla="*/ 0 60000 65536"/>
                  <a:gd name="T8" fmla="*/ 0 60000 65536"/>
                  <a:gd name="T9" fmla="*/ 0 w 2221"/>
                  <a:gd name="T10" fmla="*/ 0 h 1493"/>
                  <a:gd name="T11" fmla="*/ 2221 w 2221"/>
                  <a:gd name="T12" fmla="*/ 1493 h 1493"/>
                </a:gdLst>
                <a:ahLst/>
                <a:cxnLst>
                  <a:cxn ang="T6">
                    <a:pos x="T0" y="T1"/>
                  </a:cxn>
                  <a:cxn ang="T7">
                    <a:pos x="T2" y="T3"/>
                  </a:cxn>
                  <a:cxn ang="T8">
                    <a:pos x="T4" y="T5"/>
                  </a:cxn>
                </a:cxnLst>
                <a:rect l="T9" t="T10" r="T11" b="T12"/>
                <a:pathLst>
                  <a:path w="2221" h="1493">
                    <a:moveTo>
                      <a:pt x="2221" y="1493"/>
                    </a:moveTo>
                    <a:lnTo>
                      <a:pt x="2221" y="0"/>
                    </a:lnTo>
                    <a:lnTo>
                      <a:pt x="0" y="0"/>
                    </a:lnTo>
                  </a:path>
                </a:pathLst>
              </a:custGeom>
              <a:noFill/>
              <a:ln w="20638">
                <a:solidFill>
                  <a:schemeClr val="tx1"/>
                </a:solidFill>
                <a:prstDash val="sysDot"/>
                <a:round/>
                <a:headEnd/>
                <a:tailEnd/>
              </a:ln>
            </p:spPr>
            <p:txBody>
              <a:bodyPr/>
              <a:lstStyle/>
              <a:p>
                <a:endParaRPr lang="en-US"/>
              </a:p>
            </p:txBody>
          </p:sp>
          <p:sp>
            <p:nvSpPr>
              <p:cNvPr id="29726" name="Oval 39"/>
              <p:cNvSpPr>
                <a:spLocks noChangeArrowheads="1"/>
              </p:cNvSpPr>
              <p:nvPr/>
            </p:nvSpPr>
            <p:spPr bwMode="auto">
              <a:xfrm>
                <a:off x="2802" y="2181"/>
                <a:ext cx="88" cy="86"/>
              </a:xfrm>
              <a:prstGeom prst="ellipse">
                <a:avLst/>
              </a:prstGeom>
              <a:solidFill>
                <a:srgbClr val="000000"/>
              </a:solidFill>
              <a:ln w="9525">
                <a:noFill/>
                <a:round/>
                <a:headEnd/>
                <a:tailEnd/>
              </a:ln>
            </p:spPr>
            <p:txBody>
              <a:bodyPr/>
              <a:lstStyle/>
              <a:p>
                <a:endParaRPr lang="en-US"/>
              </a:p>
            </p:txBody>
          </p:sp>
        </p:grpSp>
      </p:grpSp>
      <p:sp>
        <p:nvSpPr>
          <p:cNvPr id="40" name="Slide Number Placeholder 39"/>
          <p:cNvSpPr>
            <a:spLocks noGrp="1"/>
          </p:cNvSpPr>
          <p:nvPr>
            <p:ph type="sldNum" sz="quarter" idx="12"/>
          </p:nvPr>
        </p:nvSpPr>
        <p:spPr/>
        <p:txBody>
          <a:bodyPr/>
          <a:lstStyle/>
          <a:p>
            <a:fld id="{B6F15528-21DE-4FAA-801E-634DDDAF4B2B}" type="slidenum">
              <a:rPr lang="en-US" smtClean="0"/>
              <a:pPr/>
              <a:t>150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upRigh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pPr algn="l"/>
            <a:r>
              <a:rPr lang="en-US" sz="3200" smtClean="0">
                <a:solidFill>
                  <a:schemeClr val="bg1"/>
                </a:solidFill>
              </a:rPr>
              <a:t>Elasticity and Total Revenue along a Linear Demand Curve</a:t>
            </a:r>
            <a:endParaRPr lang="en-US" smtClean="0"/>
          </a:p>
        </p:txBody>
      </p:sp>
      <p:sp>
        <p:nvSpPr>
          <p:cNvPr id="30723" name="Rectangle 3"/>
          <p:cNvSpPr>
            <a:spLocks noGrp="1" noChangeArrowheads="1"/>
          </p:cNvSpPr>
          <p:nvPr>
            <p:ph type="body" idx="1"/>
          </p:nvPr>
        </p:nvSpPr>
        <p:spPr/>
        <p:txBody>
          <a:bodyPr/>
          <a:lstStyle/>
          <a:p>
            <a:r>
              <a:rPr lang="en-US" smtClean="0"/>
              <a:t>With an inelastic demand curve, an increase in price leads to a decrease in quantity that is proportionately smaller. Thus, </a:t>
            </a:r>
            <a:r>
              <a:rPr lang="en-US" i="1" smtClean="0"/>
              <a:t>total revenue increases.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151</a:t>
            </a:fld>
            <a:endParaRPr lang="en-US"/>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E:\Mankiw\Mankiw PPT\narrow aqua button bckgrd.jpg"/>
          <p:cNvPicPr>
            <a:picLocks noChangeAspect="1" noChangeArrowheads="1"/>
          </p:cNvPicPr>
          <p:nvPr/>
        </p:nvPicPr>
        <p:blipFill>
          <a:blip r:embed="rId2"/>
          <a:srcRect r="1688"/>
          <a:stretch>
            <a:fillRect/>
          </a:stretch>
        </p:blipFill>
        <p:spPr bwMode="auto">
          <a:xfrm>
            <a:off x="0" y="0"/>
            <a:ext cx="9144000" cy="6858000"/>
          </a:xfrm>
          <a:prstGeom prst="rect">
            <a:avLst/>
          </a:prstGeom>
          <a:noFill/>
          <a:ln w="9525">
            <a:noFill/>
            <a:miter lim="800000"/>
            <a:headEnd/>
            <a:tailEnd/>
          </a:ln>
        </p:spPr>
      </p:pic>
      <p:sp>
        <p:nvSpPr>
          <p:cNvPr id="31747" name="Rectangle 3"/>
          <p:cNvSpPr>
            <a:spLocks noGrp="1" noChangeArrowheads="1"/>
          </p:cNvSpPr>
          <p:nvPr>
            <p:ph type="title"/>
          </p:nvPr>
        </p:nvSpPr>
        <p:spPr>
          <a:xfrm>
            <a:off x="609600" y="50800"/>
            <a:ext cx="8229600" cy="685800"/>
          </a:xfrm>
        </p:spPr>
        <p:txBody>
          <a:bodyPr/>
          <a:lstStyle/>
          <a:p>
            <a:pPr algn="l">
              <a:lnSpc>
                <a:spcPct val="80000"/>
              </a:lnSpc>
            </a:pPr>
            <a:r>
              <a:rPr lang="en-US" sz="2400" smtClean="0">
                <a:solidFill>
                  <a:schemeClr val="bg1"/>
                </a:solidFill>
              </a:rPr>
              <a:t>Figure 3 How Total Revenue Changes When Price Changes: Inelastic Demand</a:t>
            </a:r>
          </a:p>
        </p:txBody>
      </p:sp>
      <p:sp>
        <p:nvSpPr>
          <p:cNvPr id="31748" name="Text Box 4"/>
          <p:cNvSpPr txBox="1">
            <a:spLocks noChangeArrowheads="1"/>
          </p:cNvSpPr>
          <p:nvPr/>
        </p:nvSpPr>
        <p:spPr bwMode="auto">
          <a:xfrm>
            <a:off x="6564313" y="6680200"/>
            <a:ext cx="2641600" cy="214313"/>
          </a:xfrm>
          <a:prstGeom prst="rect">
            <a:avLst/>
          </a:prstGeom>
          <a:noFill/>
          <a:ln w="9525">
            <a:noFill/>
            <a:miter lim="800000"/>
            <a:headEnd/>
            <a:tailEnd/>
          </a:ln>
        </p:spPr>
        <p:txBody>
          <a:bodyPr wrap="none">
            <a:spAutoFit/>
          </a:bodyPr>
          <a:lstStyle/>
          <a:p>
            <a:r>
              <a:rPr lang="en-US" altLang="en-US" sz="800" b="1">
                <a:solidFill>
                  <a:schemeClr val="bg1"/>
                </a:solidFill>
                <a:latin typeface="Arial" charset="0"/>
              </a:rPr>
              <a:t>Copyright©2003  Southwestern/Thomson Learning</a:t>
            </a:r>
          </a:p>
        </p:txBody>
      </p:sp>
      <p:sp>
        <p:nvSpPr>
          <p:cNvPr id="31749" name="Rectangle 5"/>
          <p:cNvSpPr>
            <a:spLocks noChangeArrowheads="1"/>
          </p:cNvSpPr>
          <p:nvPr/>
        </p:nvSpPr>
        <p:spPr bwMode="auto">
          <a:xfrm>
            <a:off x="561975" y="1865313"/>
            <a:ext cx="3738563" cy="3421062"/>
          </a:xfrm>
          <a:prstGeom prst="rect">
            <a:avLst/>
          </a:prstGeom>
          <a:solidFill>
            <a:srgbClr val="F3F6F9"/>
          </a:solidFill>
          <a:ln w="161925">
            <a:solidFill>
              <a:srgbClr val="F3F6F9"/>
            </a:solidFill>
            <a:miter lim="800000"/>
            <a:headEnd/>
            <a:tailEnd/>
          </a:ln>
        </p:spPr>
        <p:txBody>
          <a:bodyPr/>
          <a:lstStyle/>
          <a:p>
            <a:endParaRPr lang="en-US"/>
          </a:p>
        </p:txBody>
      </p:sp>
      <p:sp>
        <p:nvSpPr>
          <p:cNvPr id="31750" name="Rectangle 6"/>
          <p:cNvSpPr>
            <a:spLocks noChangeArrowheads="1"/>
          </p:cNvSpPr>
          <p:nvPr/>
        </p:nvSpPr>
        <p:spPr bwMode="auto">
          <a:xfrm>
            <a:off x="5165725" y="1865313"/>
            <a:ext cx="3738563" cy="3421062"/>
          </a:xfrm>
          <a:prstGeom prst="rect">
            <a:avLst/>
          </a:prstGeom>
          <a:solidFill>
            <a:srgbClr val="F3F6F9"/>
          </a:solidFill>
          <a:ln w="161925">
            <a:solidFill>
              <a:srgbClr val="F3F6F9"/>
            </a:solidFill>
            <a:miter lim="800000"/>
            <a:headEnd/>
            <a:tailEnd/>
          </a:ln>
        </p:spPr>
        <p:txBody>
          <a:bodyPr/>
          <a:lstStyle/>
          <a:p>
            <a:endParaRPr lang="en-US"/>
          </a:p>
        </p:txBody>
      </p:sp>
      <p:sp>
        <p:nvSpPr>
          <p:cNvPr id="31751" name="Rectangle 7"/>
          <p:cNvSpPr>
            <a:spLocks noChangeArrowheads="1"/>
          </p:cNvSpPr>
          <p:nvPr/>
        </p:nvSpPr>
        <p:spPr bwMode="auto">
          <a:xfrm>
            <a:off x="561975" y="1865313"/>
            <a:ext cx="3738563" cy="3421062"/>
          </a:xfrm>
          <a:prstGeom prst="rect">
            <a:avLst/>
          </a:prstGeom>
          <a:solidFill>
            <a:srgbClr val="F2F4F8"/>
          </a:solidFill>
          <a:ln w="146050">
            <a:solidFill>
              <a:srgbClr val="F2F4F8"/>
            </a:solidFill>
            <a:miter lim="800000"/>
            <a:headEnd/>
            <a:tailEnd/>
          </a:ln>
        </p:spPr>
        <p:txBody>
          <a:bodyPr/>
          <a:lstStyle/>
          <a:p>
            <a:endParaRPr lang="en-US"/>
          </a:p>
        </p:txBody>
      </p:sp>
      <p:sp>
        <p:nvSpPr>
          <p:cNvPr id="31752" name="Rectangle 8"/>
          <p:cNvSpPr>
            <a:spLocks noChangeArrowheads="1"/>
          </p:cNvSpPr>
          <p:nvPr/>
        </p:nvSpPr>
        <p:spPr bwMode="auto">
          <a:xfrm>
            <a:off x="5165725" y="1865313"/>
            <a:ext cx="3738563" cy="3421062"/>
          </a:xfrm>
          <a:prstGeom prst="rect">
            <a:avLst/>
          </a:prstGeom>
          <a:solidFill>
            <a:srgbClr val="F2F4F8"/>
          </a:solidFill>
          <a:ln w="146050">
            <a:solidFill>
              <a:srgbClr val="F2F4F8"/>
            </a:solidFill>
            <a:miter lim="800000"/>
            <a:headEnd/>
            <a:tailEnd/>
          </a:ln>
        </p:spPr>
        <p:txBody>
          <a:bodyPr/>
          <a:lstStyle/>
          <a:p>
            <a:endParaRPr lang="en-US"/>
          </a:p>
        </p:txBody>
      </p:sp>
      <p:sp>
        <p:nvSpPr>
          <p:cNvPr id="31753" name="Rectangle 9"/>
          <p:cNvSpPr>
            <a:spLocks noChangeArrowheads="1"/>
          </p:cNvSpPr>
          <p:nvPr/>
        </p:nvSpPr>
        <p:spPr bwMode="auto">
          <a:xfrm>
            <a:off x="561975" y="1865313"/>
            <a:ext cx="3738563" cy="3421062"/>
          </a:xfrm>
          <a:prstGeom prst="rect">
            <a:avLst/>
          </a:prstGeom>
          <a:solidFill>
            <a:srgbClr val="F1F4F7"/>
          </a:solidFill>
          <a:ln w="131763">
            <a:solidFill>
              <a:srgbClr val="F1F4F7"/>
            </a:solidFill>
            <a:miter lim="800000"/>
            <a:headEnd/>
            <a:tailEnd/>
          </a:ln>
        </p:spPr>
        <p:txBody>
          <a:bodyPr/>
          <a:lstStyle/>
          <a:p>
            <a:endParaRPr lang="en-US"/>
          </a:p>
        </p:txBody>
      </p:sp>
      <p:sp>
        <p:nvSpPr>
          <p:cNvPr id="31754" name="Rectangle 10"/>
          <p:cNvSpPr>
            <a:spLocks noChangeArrowheads="1"/>
          </p:cNvSpPr>
          <p:nvPr/>
        </p:nvSpPr>
        <p:spPr bwMode="auto">
          <a:xfrm>
            <a:off x="5165725" y="1865313"/>
            <a:ext cx="3738563" cy="3421062"/>
          </a:xfrm>
          <a:prstGeom prst="rect">
            <a:avLst/>
          </a:prstGeom>
          <a:solidFill>
            <a:srgbClr val="F1F4F7"/>
          </a:solidFill>
          <a:ln w="131763">
            <a:solidFill>
              <a:srgbClr val="F1F4F7"/>
            </a:solidFill>
            <a:miter lim="800000"/>
            <a:headEnd/>
            <a:tailEnd/>
          </a:ln>
        </p:spPr>
        <p:txBody>
          <a:bodyPr/>
          <a:lstStyle/>
          <a:p>
            <a:endParaRPr lang="en-US"/>
          </a:p>
        </p:txBody>
      </p:sp>
      <p:sp>
        <p:nvSpPr>
          <p:cNvPr id="31755" name="Rectangle 11"/>
          <p:cNvSpPr>
            <a:spLocks noChangeArrowheads="1"/>
          </p:cNvSpPr>
          <p:nvPr/>
        </p:nvSpPr>
        <p:spPr bwMode="auto">
          <a:xfrm>
            <a:off x="561975" y="1865313"/>
            <a:ext cx="3738563" cy="3421062"/>
          </a:xfrm>
          <a:prstGeom prst="rect">
            <a:avLst/>
          </a:prstGeom>
          <a:solidFill>
            <a:srgbClr val="F0F2F5"/>
          </a:solidFill>
          <a:ln w="117475">
            <a:solidFill>
              <a:srgbClr val="F0F2F5"/>
            </a:solidFill>
            <a:miter lim="800000"/>
            <a:headEnd/>
            <a:tailEnd/>
          </a:ln>
        </p:spPr>
        <p:txBody>
          <a:bodyPr/>
          <a:lstStyle/>
          <a:p>
            <a:endParaRPr lang="en-US"/>
          </a:p>
        </p:txBody>
      </p:sp>
      <p:sp>
        <p:nvSpPr>
          <p:cNvPr id="31756" name="Rectangle 12"/>
          <p:cNvSpPr>
            <a:spLocks noChangeArrowheads="1"/>
          </p:cNvSpPr>
          <p:nvPr/>
        </p:nvSpPr>
        <p:spPr bwMode="auto">
          <a:xfrm>
            <a:off x="5165725" y="1865313"/>
            <a:ext cx="3738563" cy="3421062"/>
          </a:xfrm>
          <a:prstGeom prst="rect">
            <a:avLst/>
          </a:prstGeom>
          <a:solidFill>
            <a:srgbClr val="F0F2F5"/>
          </a:solidFill>
          <a:ln w="117475">
            <a:solidFill>
              <a:srgbClr val="F0F2F5"/>
            </a:solidFill>
            <a:miter lim="800000"/>
            <a:headEnd/>
            <a:tailEnd/>
          </a:ln>
        </p:spPr>
        <p:txBody>
          <a:bodyPr/>
          <a:lstStyle/>
          <a:p>
            <a:endParaRPr lang="en-US"/>
          </a:p>
        </p:txBody>
      </p:sp>
      <p:sp>
        <p:nvSpPr>
          <p:cNvPr id="31757" name="Rectangle 13"/>
          <p:cNvSpPr>
            <a:spLocks noChangeArrowheads="1"/>
          </p:cNvSpPr>
          <p:nvPr/>
        </p:nvSpPr>
        <p:spPr bwMode="auto">
          <a:xfrm>
            <a:off x="561975" y="1865313"/>
            <a:ext cx="3738563" cy="3421062"/>
          </a:xfrm>
          <a:prstGeom prst="rect">
            <a:avLst/>
          </a:prstGeom>
          <a:solidFill>
            <a:srgbClr val="EEF1F4"/>
          </a:solidFill>
          <a:ln w="103188">
            <a:solidFill>
              <a:srgbClr val="EEF1F4"/>
            </a:solidFill>
            <a:miter lim="800000"/>
            <a:headEnd/>
            <a:tailEnd/>
          </a:ln>
        </p:spPr>
        <p:txBody>
          <a:bodyPr/>
          <a:lstStyle/>
          <a:p>
            <a:endParaRPr lang="en-US"/>
          </a:p>
        </p:txBody>
      </p:sp>
      <p:sp>
        <p:nvSpPr>
          <p:cNvPr id="31758" name="Rectangle 14"/>
          <p:cNvSpPr>
            <a:spLocks noChangeArrowheads="1"/>
          </p:cNvSpPr>
          <p:nvPr/>
        </p:nvSpPr>
        <p:spPr bwMode="auto">
          <a:xfrm>
            <a:off x="5165725" y="1865313"/>
            <a:ext cx="3738563" cy="3421062"/>
          </a:xfrm>
          <a:prstGeom prst="rect">
            <a:avLst/>
          </a:prstGeom>
          <a:solidFill>
            <a:srgbClr val="EEF1F4"/>
          </a:solidFill>
          <a:ln w="103188">
            <a:solidFill>
              <a:srgbClr val="EEF1F4"/>
            </a:solidFill>
            <a:miter lim="800000"/>
            <a:headEnd/>
            <a:tailEnd/>
          </a:ln>
        </p:spPr>
        <p:txBody>
          <a:bodyPr/>
          <a:lstStyle/>
          <a:p>
            <a:endParaRPr lang="en-US"/>
          </a:p>
        </p:txBody>
      </p:sp>
      <p:sp>
        <p:nvSpPr>
          <p:cNvPr id="31759" name="Rectangle 15"/>
          <p:cNvSpPr>
            <a:spLocks noChangeArrowheads="1"/>
          </p:cNvSpPr>
          <p:nvPr/>
        </p:nvSpPr>
        <p:spPr bwMode="auto">
          <a:xfrm>
            <a:off x="561975" y="1865313"/>
            <a:ext cx="3738563" cy="3421062"/>
          </a:xfrm>
          <a:prstGeom prst="rect">
            <a:avLst/>
          </a:prstGeom>
          <a:solidFill>
            <a:srgbClr val="EDEFF3"/>
          </a:solidFill>
          <a:ln w="87313">
            <a:solidFill>
              <a:srgbClr val="EDEFF3"/>
            </a:solidFill>
            <a:miter lim="800000"/>
            <a:headEnd/>
            <a:tailEnd/>
          </a:ln>
        </p:spPr>
        <p:txBody>
          <a:bodyPr/>
          <a:lstStyle/>
          <a:p>
            <a:endParaRPr lang="en-US"/>
          </a:p>
        </p:txBody>
      </p:sp>
      <p:sp>
        <p:nvSpPr>
          <p:cNvPr id="31760" name="Rectangle 16"/>
          <p:cNvSpPr>
            <a:spLocks noChangeArrowheads="1"/>
          </p:cNvSpPr>
          <p:nvPr/>
        </p:nvSpPr>
        <p:spPr bwMode="auto">
          <a:xfrm>
            <a:off x="5165725" y="1865313"/>
            <a:ext cx="3738563" cy="3421062"/>
          </a:xfrm>
          <a:prstGeom prst="rect">
            <a:avLst/>
          </a:prstGeom>
          <a:solidFill>
            <a:srgbClr val="EDEFF3"/>
          </a:solidFill>
          <a:ln w="87313">
            <a:solidFill>
              <a:srgbClr val="EDEFF3"/>
            </a:solidFill>
            <a:miter lim="800000"/>
            <a:headEnd/>
            <a:tailEnd/>
          </a:ln>
        </p:spPr>
        <p:txBody>
          <a:bodyPr/>
          <a:lstStyle/>
          <a:p>
            <a:endParaRPr lang="en-US"/>
          </a:p>
        </p:txBody>
      </p:sp>
      <p:sp>
        <p:nvSpPr>
          <p:cNvPr id="31761" name="Rectangle 17"/>
          <p:cNvSpPr>
            <a:spLocks noChangeArrowheads="1"/>
          </p:cNvSpPr>
          <p:nvPr/>
        </p:nvSpPr>
        <p:spPr bwMode="auto">
          <a:xfrm>
            <a:off x="561975" y="1865313"/>
            <a:ext cx="3738563" cy="3421062"/>
          </a:xfrm>
          <a:prstGeom prst="rect">
            <a:avLst/>
          </a:prstGeom>
          <a:solidFill>
            <a:srgbClr val="EBEEF2"/>
          </a:solidFill>
          <a:ln w="73025">
            <a:solidFill>
              <a:srgbClr val="EBEEF2"/>
            </a:solidFill>
            <a:miter lim="800000"/>
            <a:headEnd/>
            <a:tailEnd/>
          </a:ln>
        </p:spPr>
        <p:txBody>
          <a:bodyPr/>
          <a:lstStyle/>
          <a:p>
            <a:endParaRPr lang="en-US"/>
          </a:p>
        </p:txBody>
      </p:sp>
      <p:sp>
        <p:nvSpPr>
          <p:cNvPr id="31762" name="Rectangle 18"/>
          <p:cNvSpPr>
            <a:spLocks noChangeArrowheads="1"/>
          </p:cNvSpPr>
          <p:nvPr/>
        </p:nvSpPr>
        <p:spPr bwMode="auto">
          <a:xfrm>
            <a:off x="5165725" y="1865313"/>
            <a:ext cx="3738563" cy="3421062"/>
          </a:xfrm>
          <a:prstGeom prst="rect">
            <a:avLst/>
          </a:prstGeom>
          <a:solidFill>
            <a:srgbClr val="EBEEF2"/>
          </a:solidFill>
          <a:ln w="73025">
            <a:solidFill>
              <a:srgbClr val="EBEEF2"/>
            </a:solidFill>
            <a:miter lim="800000"/>
            <a:headEnd/>
            <a:tailEnd/>
          </a:ln>
        </p:spPr>
        <p:txBody>
          <a:bodyPr/>
          <a:lstStyle/>
          <a:p>
            <a:endParaRPr lang="en-US"/>
          </a:p>
        </p:txBody>
      </p:sp>
      <p:sp>
        <p:nvSpPr>
          <p:cNvPr id="31763" name="Rectangle 19"/>
          <p:cNvSpPr>
            <a:spLocks noChangeArrowheads="1"/>
          </p:cNvSpPr>
          <p:nvPr/>
        </p:nvSpPr>
        <p:spPr bwMode="auto">
          <a:xfrm>
            <a:off x="561975" y="1865313"/>
            <a:ext cx="3738563" cy="3421062"/>
          </a:xfrm>
          <a:prstGeom prst="rect">
            <a:avLst/>
          </a:prstGeom>
          <a:solidFill>
            <a:srgbClr val="EAECF1"/>
          </a:solidFill>
          <a:ln w="58738">
            <a:solidFill>
              <a:srgbClr val="EAECF1"/>
            </a:solidFill>
            <a:miter lim="800000"/>
            <a:headEnd/>
            <a:tailEnd/>
          </a:ln>
        </p:spPr>
        <p:txBody>
          <a:bodyPr/>
          <a:lstStyle/>
          <a:p>
            <a:endParaRPr lang="en-US"/>
          </a:p>
        </p:txBody>
      </p:sp>
      <p:sp>
        <p:nvSpPr>
          <p:cNvPr id="31764" name="Rectangle 20"/>
          <p:cNvSpPr>
            <a:spLocks noChangeArrowheads="1"/>
          </p:cNvSpPr>
          <p:nvPr/>
        </p:nvSpPr>
        <p:spPr bwMode="auto">
          <a:xfrm>
            <a:off x="5165725" y="1865313"/>
            <a:ext cx="3738563" cy="3421062"/>
          </a:xfrm>
          <a:prstGeom prst="rect">
            <a:avLst/>
          </a:prstGeom>
          <a:solidFill>
            <a:srgbClr val="EAECF1"/>
          </a:solidFill>
          <a:ln w="58738">
            <a:solidFill>
              <a:srgbClr val="EAECF1"/>
            </a:solidFill>
            <a:miter lim="800000"/>
            <a:headEnd/>
            <a:tailEnd/>
          </a:ln>
        </p:spPr>
        <p:txBody>
          <a:bodyPr/>
          <a:lstStyle/>
          <a:p>
            <a:endParaRPr lang="en-US"/>
          </a:p>
        </p:txBody>
      </p:sp>
      <p:sp>
        <p:nvSpPr>
          <p:cNvPr id="31765" name="Rectangle 21"/>
          <p:cNvSpPr>
            <a:spLocks noChangeArrowheads="1"/>
          </p:cNvSpPr>
          <p:nvPr/>
        </p:nvSpPr>
        <p:spPr bwMode="auto">
          <a:xfrm>
            <a:off x="561975" y="1865313"/>
            <a:ext cx="3738563" cy="3421062"/>
          </a:xfrm>
          <a:prstGeom prst="rect">
            <a:avLst/>
          </a:prstGeom>
          <a:solidFill>
            <a:srgbClr val="E9EBF0"/>
          </a:solidFill>
          <a:ln w="44450">
            <a:solidFill>
              <a:srgbClr val="E9EBF0"/>
            </a:solidFill>
            <a:miter lim="800000"/>
            <a:headEnd/>
            <a:tailEnd/>
          </a:ln>
        </p:spPr>
        <p:txBody>
          <a:bodyPr/>
          <a:lstStyle/>
          <a:p>
            <a:endParaRPr lang="en-US"/>
          </a:p>
        </p:txBody>
      </p:sp>
      <p:sp>
        <p:nvSpPr>
          <p:cNvPr id="31766" name="Rectangle 22"/>
          <p:cNvSpPr>
            <a:spLocks noChangeArrowheads="1"/>
          </p:cNvSpPr>
          <p:nvPr/>
        </p:nvSpPr>
        <p:spPr bwMode="auto">
          <a:xfrm>
            <a:off x="5165725" y="1865313"/>
            <a:ext cx="3738563" cy="3421062"/>
          </a:xfrm>
          <a:prstGeom prst="rect">
            <a:avLst/>
          </a:prstGeom>
          <a:solidFill>
            <a:srgbClr val="E9EBF0"/>
          </a:solidFill>
          <a:ln w="44450">
            <a:solidFill>
              <a:srgbClr val="E9EBF0"/>
            </a:solidFill>
            <a:miter lim="800000"/>
            <a:headEnd/>
            <a:tailEnd/>
          </a:ln>
        </p:spPr>
        <p:txBody>
          <a:bodyPr/>
          <a:lstStyle/>
          <a:p>
            <a:endParaRPr lang="en-US"/>
          </a:p>
        </p:txBody>
      </p:sp>
      <p:sp>
        <p:nvSpPr>
          <p:cNvPr id="31767" name="Rectangle 23"/>
          <p:cNvSpPr>
            <a:spLocks noChangeArrowheads="1"/>
          </p:cNvSpPr>
          <p:nvPr/>
        </p:nvSpPr>
        <p:spPr bwMode="auto">
          <a:xfrm>
            <a:off x="561975" y="1865313"/>
            <a:ext cx="3738563" cy="3421062"/>
          </a:xfrm>
          <a:prstGeom prst="rect">
            <a:avLst/>
          </a:prstGeom>
          <a:solidFill>
            <a:srgbClr val="E7EAEF"/>
          </a:solidFill>
          <a:ln w="28575">
            <a:solidFill>
              <a:srgbClr val="E7EAEF"/>
            </a:solidFill>
            <a:miter lim="800000"/>
            <a:headEnd/>
            <a:tailEnd/>
          </a:ln>
        </p:spPr>
        <p:txBody>
          <a:bodyPr/>
          <a:lstStyle/>
          <a:p>
            <a:endParaRPr lang="en-US"/>
          </a:p>
        </p:txBody>
      </p:sp>
      <p:sp>
        <p:nvSpPr>
          <p:cNvPr id="31768" name="Rectangle 24"/>
          <p:cNvSpPr>
            <a:spLocks noChangeArrowheads="1"/>
          </p:cNvSpPr>
          <p:nvPr/>
        </p:nvSpPr>
        <p:spPr bwMode="auto">
          <a:xfrm>
            <a:off x="5165725" y="1865313"/>
            <a:ext cx="3738563" cy="3421062"/>
          </a:xfrm>
          <a:prstGeom prst="rect">
            <a:avLst/>
          </a:prstGeom>
          <a:solidFill>
            <a:srgbClr val="E7EAEF"/>
          </a:solidFill>
          <a:ln w="28575">
            <a:solidFill>
              <a:srgbClr val="E7EAEF"/>
            </a:solidFill>
            <a:miter lim="800000"/>
            <a:headEnd/>
            <a:tailEnd/>
          </a:ln>
        </p:spPr>
        <p:txBody>
          <a:bodyPr/>
          <a:lstStyle/>
          <a:p>
            <a:endParaRPr lang="en-US"/>
          </a:p>
        </p:txBody>
      </p:sp>
      <p:sp>
        <p:nvSpPr>
          <p:cNvPr id="31769" name="Rectangle 25"/>
          <p:cNvSpPr>
            <a:spLocks noChangeArrowheads="1"/>
          </p:cNvSpPr>
          <p:nvPr/>
        </p:nvSpPr>
        <p:spPr bwMode="auto">
          <a:xfrm>
            <a:off x="561975" y="1865313"/>
            <a:ext cx="3738563" cy="3421062"/>
          </a:xfrm>
          <a:prstGeom prst="rect">
            <a:avLst/>
          </a:prstGeom>
          <a:solidFill>
            <a:srgbClr val="E6E9EF"/>
          </a:solidFill>
          <a:ln w="14288">
            <a:solidFill>
              <a:srgbClr val="E6E9EF"/>
            </a:solidFill>
            <a:miter lim="800000"/>
            <a:headEnd/>
            <a:tailEnd/>
          </a:ln>
        </p:spPr>
        <p:txBody>
          <a:bodyPr/>
          <a:lstStyle/>
          <a:p>
            <a:endParaRPr lang="en-US"/>
          </a:p>
        </p:txBody>
      </p:sp>
      <p:sp>
        <p:nvSpPr>
          <p:cNvPr id="31770" name="Rectangle 26"/>
          <p:cNvSpPr>
            <a:spLocks noChangeArrowheads="1"/>
          </p:cNvSpPr>
          <p:nvPr/>
        </p:nvSpPr>
        <p:spPr bwMode="auto">
          <a:xfrm>
            <a:off x="5165725" y="1865313"/>
            <a:ext cx="3738563" cy="3421062"/>
          </a:xfrm>
          <a:prstGeom prst="rect">
            <a:avLst/>
          </a:prstGeom>
          <a:solidFill>
            <a:srgbClr val="E6E9EF"/>
          </a:solidFill>
          <a:ln w="14288">
            <a:solidFill>
              <a:srgbClr val="E6E9EF"/>
            </a:solidFill>
            <a:miter lim="800000"/>
            <a:headEnd/>
            <a:tailEnd/>
          </a:ln>
        </p:spPr>
        <p:txBody>
          <a:bodyPr/>
          <a:lstStyle/>
          <a:p>
            <a:endParaRPr lang="en-US"/>
          </a:p>
        </p:txBody>
      </p:sp>
      <p:sp>
        <p:nvSpPr>
          <p:cNvPr id="31771" name="Rectangle 27"/>
          <p:cNvSpPr>
            <a:spLocks noChangeArrowheads="1"/>
          </p:cNvSpPr>
          <p:nvPr/>
        </p:nvSpPr>
        <p:spPr bwMode="auto">
          <a:xfrm>
            <a:off x="487363" y="1806575"/>
            <a:ext cx="3754437" cy="3405188"/>
          </a:xfrm>
          <a:prstGeom prst="rect">
            <a:avLst/>
          </a:prstGeom>
          <a:solidFill>
            <a:srgbClr val="FFFFFF"/>
          </a:solidFill>
          <a:ln w="9525">
            <a:noFill/>
            <a:miter lim="800000"/>
            <a:headEnd/>
            <a:tailEnd/>
          </a:ln>
        </p:spPr>
        <p:txBody>
          <a:bodyPr/>
          <a:lstStyle/>
          <a:p>
            <a:endParaRPr lang="en-US"/>
          </a:p>
        </p:txBody>
      </p:sp>
      <p:sp>
        <p:nvSpPr>
          <p:cNvPr id="31772" name="Rectangle 28"/>
          <p:cNvSpPr>
            <a:spLocks noChangeArrowheads="1"/>
          </p:cNvSpPr>
          <p:nvPr/>
        </p:nvSpPr>
        <p:spPr bwMode="auto">
          <a:xfrm>
            <a:off x="5106988" y="1806575"/>
            <a:ext cx="3738562" cy="3405188"/>
          </a:xfrm>
          <a:prstGeom prst="rect">
            <a:avLst/>
          </a:prstGeom>
          <a:solidFill>
            <a:srgbClr val="FFFFFF"/>
          </a:solidFill>
          <a:ln w="9525">
            <a:noFill/>
            <a:miter lim="800000"/>
            <a:headEnd/>
            <a:tailEnd/>
          </a:ln>
        </p:spPr>
        <p:txBody>
          <a:bodyPr/>
          <a:lstStyle/>
          <a:p>
            <a:endParaRPr lang="en-US"/>
          </a:p>
        </p:txBody>
      </p:sp>
      <p:grpSp>
        <p:nvGrpSpPr>
          <p:cNvPr id="2" name="Group 29"/>
          <p:cNvGrpSpPr>
            <a:grpSpLocks/>
          </p:cNvGrpSpPr>
          <p:nvPr/>
        </p:nvGrpSpPr>
        <p:grpSpPr bwMode="auto">
          <a:xfrm>
            <a:off x="2320925" y="2306638"/>
            <a:ext cx="1616075" cy="2905125"/>
            <a:chOff x="1462" y="1453"/>
            <a:chExt cx="1018" cy="1830"/>
          </a:xfrm>
        </p:grpSpPr>
        <p:sp>
          <p:nvSpPr>
            <p:cNvPr id="31805" name="Line 30"/>
            <p:cNvSpPr>
              <a:spLocks noChangeShapeType="1"/>
            </p:cNvSpPr>
            <p:nvPr/>
          </p:nvSpPr>
          <p:spPr bwMode="auto">
            <a:xfrm>
              <a:off x="1462" y="1453"/>
              <a:ext cx="564" cy="1830"/>
            </a:xfrm>
            <a:prstGeom prst="line">
              <a:avLst/>
            </a:prstGeom>
            <a:noFill/>
            <a:ln w="44450">
              <a:solidFill>
                <a:srgbClr val="004C9F"/>
              </a:solidFill>
              <a:round/>
              <a:headEnd/>
              <a:tailEnd/>
            </a:ln>
          </p:spPr>
          <p:txBody>
            <a:bodyPr/>
            <a:lstStyle/>
            <a:p>
              <a:endParaRPr lang="en-US"/>
            </a:p>
          </p:txBody>
        </p:sp>
        <p:sp>
          <p:nvSpPr>
            <p:cNvPr id="31806" name="Rectangle 31"/>
            <p:cNvSpPr>
              <a:spLocks noChangeArrowheads="1"/>
            </p:cNvSpPr>
            <p:nvPr/>
          </p:nvSpPr>
          <p:spPr bwMode="auto">
            <a:xfrm>
              <a:off x="2050" y="3044"/>
              <a:ext cx="430" cy="141"/>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Demand</a:t>
              </a:r>
              <a:endParaRPr lang="en-US"/>
            </a:p>
          </p:txBody>
        </p:sp>
      </p:grpSp>
      <p:sp>
        <p:nvSpPr>
          <p:cNvPr id="31774" name="Rectangle 32"/>
          <p:cNvSpPr>
            <a:spLocks noChangeArrowheads="1"/>
          </p:cNvSpPr>
          <p:nvPr/>
        </p:nvSpPr>
        <p:spPr bwMode="auto">
          <a:xfrm>
            <a:off x="3635375" y="5248275"/>
            <a:ext cx="739775" cy="233363"/>
          </a:xfrm>
          <a:prstGeom prst="rect">
            <a:avLst/>
          </a:prstGeom>
          <a:noFill/>
          <a:ln w="9525">
            <a:noFill/>
            <a:miter lim="800000"/>
            <a:headEnd/>
            <a:tailEnd/>
          </a:ln>
        </p:spPr>
        <p:txBody>
          <a:bodyPr wrap="none" lIns="0" tIns="0" rIns="0" bIns="0">
            <a:spAutoFit/>
          </a:bodyPr>
          <a:lstStyle/>
          <a:p>
            <a:r>
              <a:rPr lang="en-US" sz="1200" b="1">
                <a:solidFill>
                  <a:srgbClr val="000000"/>
                </a:solidFill>
                <a:latin typeface="Arial" charset="0"/>
              </a:rPr>
              <a:t>Quantity</a:t>
            </a:r>
            <a:endParaRPr lang="en-US"/>
          </a:p>
        </p:txBody>
      </p:sp>
      <p:sp>
        <p:nvSpPr>
          <p:cNvPr id="31775" name="Rectangle 33"/>
          <p:cNvSpPr>
            <a:spLocks noChangeArrowheads="1"/>
          </p:cNvSpPr>
          <p:nvPr/>
        </p:nvSpPr>
        <p:spPr bwMode="auto">
          <a:xfrm>
            <a:off x="381000" y="5253038"/>
            <a:ext cx="165100" cy="223837"/>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0</a:t>
            </a:r>
            <a:endParaRPr lang="en-US"/>
          </a:p>
        </p:txBody>
      </p:sp>
      <p:sp>
        <p:nvSpPr>
          <p:cNvPr id="31776" name="Rectangle 34"/>
          <p:cNvSpPr>
            <a:spLocks noChangeArrowheads="1"/>
          </p:cNvSpPr>
          <p:nvPr/>
        </p:nvSpPr>
        <p:spPr bwMode="auto">
          <a:xfrm>
            <a:off x="88900" y="1771650"/>
            <a:ext cx="487363" cy="233363"/>
          </a:xfrm>
          <a:prstGeom prst="rect">
            <a:avLst/>
          </a:prstGeom>
          <a:noFill/>
          <a:ln w="9525">
            <a:noFill/>
            <a:miter lim="800000"/>
            <a:headEnd/>
            <a:tailEnd/>
          </a:ln>
        </p:spPr>
        <p:txBody>
          <a:bodyPr wrap="none" lIns="0" tIns="0" rIns="0" bIns="0">
            <a:spAutoFit/>
          </a:bodyPr>
          <a:lstStyle/>
          <a:p>
            <a:r>
              <a:rPr lang="en-US" sz="1200" b="1">
                <a:solidFill>
                  <a:srgbClr val="000000"/>
                </a:solidFill>
                <a:latin typeface="Arial" charset="0"/>
              </a:rPr>
              <a:t>Price</a:t>
            </a:r>
            <a:endParaRPr lang="en-US"/>
          </a:p>
        </p:txBody>
      </p:sp>
      <p:grpSp>
        <p:nvGrpSpPr>
          <p:cNvPr id="3" name="Group 35"/>
          <p:cNvGrpSpPr>
            <a:grpSpLocks/>
          </p:cNvGrpSpPr>
          <p:nvPr/>
        </p:nvGrpSpPr>
        <p:grpSpPr bwMode="auto">
          <a:xfrm>
            <a:off x="487363" y="4802188"/>
            <a:ext cx="2611437" cy="409575"/>
            <a:chOff x="307" y="3025"/>
            <a:chExt cx="1645" cy="258"/>
          </a:xfrm>
        </p:grpSpPr>
        <p:sp>
          <p:nvSpPr>
            <p:cNvPr id="31803" name="Rectangle 36"/>
            <p:cNvSpPr>
              <a:spLocks noChangeArrowheads="1"/>
            </p:cNvSpPr>
            <p:nvPr/>
          </p:nvSpPr>
          <p:spPr bwMode="auto">
            <a:xfrm>
              <a:off x="307" y="3025"/>
              <a:ext cx="1645" cy="258"/>
            </a:xfrm>
            <a:prstGeom prst="rect">
              <a:avLst/>
            </a:prstGeom>
            <a:solidFill>
              <a:srgbClr val="EFE9F4"/>
            </a:solidFill>
            <a:ln w="9525">
              <a:noFill/>
              <a:miter lim="800000"/>
              <a:headEnd/>
              <a:tailEnd/>
            </a:ln>
          </p:spPr>
          <p:txBody>
            <a:bodyPr/>
            <a:lstStyle/>
            <a:p>
              <a:endParaRPr lang="en-US"/>
            </a:p>
          </p:txBody>
        </p:sp>
        <p:sp>
          <p:nvSpPr>
            <p:cNvPr id="31804" name="Rectangle 37"/>
            <p:cNvSpPr>
              <a:spLocks noChangeArrowheads="1"/>
            </p:cNvSpPr>
            <p:nvPr/>
          </p:nvSpPr>
          <p:spPr bwMode="auto">
            <a:xfrm>
              <a:off x="780" y="3084"/>
              <a:ext cx="758" cy="115"/>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Revenue =  $100 </a:t>
              </a:r>
            </a:p>
          </p:txBody>
        </p:sp>
      </p:grpSp>
      <p:sp>
        <p:nvSpPr>
          <p:cNvPr id="31778" name="Rectangle 38"/>
          <p:cNvSpPr>
            <a:spLocks noChangeArrowheads="1"/>
          </p:cNvSpPr>
          <p:nvPr/>
        </p:nvSpPr>
        <p:spPr bwMode="auto">
          <a:xfrm>
            <a:off x="8218488" y="5248275"/>
            <a:ext cx="739775" cy="233363"/>
          </a:xfrm>
          <a:prstGeom prst="rect">
            <a:avLst/>
          </a:prstGeom>
          <a:noFill/>
          <a:ln w="9525">
            <a:noFill/>
            <a:miter lim="800000"/>
            <a:headEnd/>
            <a:tailEnd/>
          </a:ln>
        </p:spPr>
        <p:txBody>
          <a:bodyPr wrap="none" lIns="0" tIns="0" rIns="0" bIns="0">
            <a:spAutoFit/>
          </a:bodyPr>
          <a:lstStyle/>
          <a:p>
            <a:r>
              <a:rPr lang="en-US" sz="1200" b="1">
                <a:solidFill>
                  <a:srgbClr val="000000"/>
                </a:solidFill>
                <a:latin typeface="Arial" charset="0"/>
              </a:rPr>
              <a:t>Quantity</a:t>
            </a:r>
            <a:endParaRPr lang="en-US"/>
          </a:p>
        </p:txBody>
      </p:sp>
      <p:sp>
        <p:nvSpPr>
          <p:cNvPr id="31779" name="Rectangle 39"/>
          <p:cNvSpPr>
            <a:spLocks noChangeArrowheads="1"/>
          </p:cNvSpPr>
          <p:nvPr/>
        </p:nvSpPr>
        <p:spPr bwMode="auto">
          <a:xfrm>
            <a:off x="4970463" y="5253038"/>
            <a:ext cx="165100" cy="223837"/>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0</a:t>
            </a:r>
            <a:endParaRPr lang="en-US"/>
          </a:p>
        </p:txBody>
      </p:sp>
      <p:sp>
        <p:nvSpPr>
          <p:cNvPr id="31780" name="Rectangle 40"/>
          <p:cNvSpPr>
            <a:spLocks noChangeArrowheads="1"/>
          </p:cNvSpPr>
          <p:nvPr/>
        </p:nvSpPr>
        <p:spPr bwMode="auto">
          <a:xfrm>
            <a:off x="4676775" y="1771650"/>
            <a:ext cx="487363" cy="233363"/>
          </a:xfrm>
          <a:prstGeom prst="rect">
            <a:avLst/>
          </a:prstGeom>
          <a:noFill/>
          <a:ln w="9525">
            <a:noFill/>
            <a:miter lim="800000"/>
            <a:headEnd/>
            <a:tailEnd/>
          </a:ln>
        </p:spPr>
        <p:txBody>
          <a:bodyPr wrap="none" lIns="0" tIns="0" rIns="0" bIns="0">
            <a:spAutoFit/>
          </a:bodyPr>
          <a:lstStyle/>
          <a:p>
            <a:r>
              <a:rPr lang="en-US" sz="1200" b="1">
                <a:solidFill>
                  <a:srgbClr val="000000"/>
                </a:solidFill>
                <a:latin typeface="Arial" charset="0"/>
              </a:rPr>
              <a:t>Price</a:t>
            </a:r>
            <a:endParaRPr lang="en-US"/>
          </a:p>
        </p:txBody>
      </p:sp>
      <p:grpSp>
        <p:nvGrpSpPr>
          <p:cNvPr id="4" name="Group 41"/>
          <p:cNvGrpSpPr>
            <a:grpSpLocks/>
          </p:cNvGrpSpPr>
          <p:nvPr/>
        </p:nvGrpSpPr>
        <p:grpSpPr bwMode="auto">
          <a:xfrm>
            <a:off x="5106988" y="3949700"/>
            <a:ext cx="2066925" cy="1262063"/>
            <a:chOff x="3217" y="2488"/>
            <a:chExt cx="1302" cy="795"/>
          </a:xfrm>
        </p:grpSpPr>
        <p:sp>
          <p:nvSpPr>
            <p:cNvPr id="31801" name="Rectangle 42"/>
            <p:cNvSpPr>
              <a:spLocks noChangeArrowheads="1"/>
            </p:cNvSpPr>
            <p:nvPr/>
          </p:nvSpPr>
          <p:spPr bwMode="auto">
            <a:xfrm>
              <a:off x="3217" y="2488"/>
              <a:ext cx="1302" cy="795"/>
            </a:xfrm>
            <a:prstGeom prst="rect">
              <a:avLst/>
            </a:prstGeom>
            <a:solidFill>
              <a:srgbClr val="EFE9F4"/>
            </a:solidFill>
            <a:ln w="9525">
              <a:noFill/>
              <a:miter lim="800000"/>
              <a:headEnd/>
              <a:tailEnd/>
            </a:ln>
          </p:spPr>
          <p:txBody>
            <a:bodyPr/>
            <a:lstStyle/>
            <a:p>
              <a:endParaRPr lang="en-US"/>
            </a:p>
          </p:txBody>
        </p:sp>
        <p:sp>
          <p:nvSpPr>
            <p:cNvPr id="31802" name="Rectangle 43"/>
            <p:cNvSpPr>
              <a:spLocks noChangeArrowheads="1"/>
            </p:cNvSpPr>
            <p:nvPr/>
          </p:nvSpPr>
          <p:spPr bwMode="auto">
            <a:xfrm>
              <a:off x="3508" y="2796"/>
              <a:ext cx="731" cy="115"/>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Revenue = $240 </a:t>
              </a:r>
              <a:endParaRPr lang="en-US"/>
            </a:p>
          </p:txBody>
        </p:sp>
      </p:grpSp>
      <p:grpSp>
        <p:nvGrpSpPr>
          <p:cNvPr id="5" name="Group 44"/>
          <p:cNvGrpSpPr>
            <a:grpSpLocks/>
          </p:cNvGrpSpPr>
          <p:nvPr/>
        </p:nvGrpSpPr>
        <p:grpSpPr bwMode="auto">
          <a:xfrm>
            <a:off x="6646863" y="2276475"/>
            <a:ext cx="1635125" cy="2935288"/>
            <a:chOff x="4187" y="1434"/>
            <a:chExt cx="1030" cy="1849"/>
          </a:xfrm>
        </p:grpSpPr>
        <p:sp>
          <p:nvSpPr>
            <p:cNvPr id="31799" name="Line 45"/>
            <p:cNvSpPr>
              <a:spLocks noChangeShapeType="1"/>
            </p:cNvSpPr>
            <p:nvPr/>
          </p:nvSpPr>
          <p:spPr bwMode="auto">
            <a:xfrm>
              <a:off x="4187" y="1434"/>
              <a:ext cx="582" cy="1849"/>
            </a:xfrm>
            <a:prstGeom prst="line">
              <a:avLst/>
            </a:prstGeom>
            <a:noFill/>
            <a:ln w="44450">
              <a:solidFill>
                <a:srgbClr val="004C9F"/>
              </a:solidFill>
              <a:round/>
              <a:headEnd/>
              <a:tailEnd/>
            </a:ln>
          </p:spPr>
          <p:txBody>
            <a:bodyPr/>
            <a:lstStyle/>
            <a:p>
              <a:endParaRPr lang="en-US"/>
            </a:p>
          </p:txBody>
        </p:sp>
        <p:sp>
          <p:nvSpPr>
            <p:cNvPr id="31800" name="Rectangle 46"/>
            <p:cNvSpPr>
              <a:spLocks noChangeArrowheads="1"/>
            </p:cNvSpPr>
            <p:nvPr/>
          </p:nvSpPr>
          <p:spPr bwMode="auto">
            <a:xfrm>
              <a:off x="4787" y="3044"/>
              <a:ext cx="430" cy="141"/>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Demand</a:t>
              </a:r>
              <a:endParaRPr lang="en-US"/>
            </a:p>
          </p:txBody>
        </p:sp>
      </p:grpSp>
      <p:grpSp>
        <p:nvGrpSpPr>
          <p:cNvPr id="6" name="Group 47"/>
          <p:cNvGrpSpPr>
            <a:grpSpLocks/>
          </p:cNvGrpSpPr>
          <p:nvPr/>
        </p:nvGrpSpPr>
        <p:grpSpPr bwMode="auto">
          <a:xfrm>
            <a:off x="293688" y="4686300"/>
            <a:ext cx="2925762" cy="749300"/>
            <a:chOff x="185" y="2952"/>
            <a:chExt cx="1843" cy="472"/>
          </a:xfrm>
        </p:grpSpPr>
        <p:sp>
          <p:nvSpPr>
            <p:cNvPr id="31794" name="Rectangle 48"/>
            <p:cNvSpPr>
              <a:spLocks noChangeArrowheads="1"/>
            </p:cNvSpPr>
            <p:nvPr/>
          </p:nvSpPr>
          <p:spPr bwMode="auto">
            <a:xfrm>
              <a:off x="185" y="2952"/>
              <a:ext cx="163" cy="141"/>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$1</a:t>
              </a:r>
              <a:endParaRPr lang="en-US"/>
            </a:p>
          </p:txBody>
        </p:sp>
        <p:sp>
          <p:nvSpPr>
            <p:cNvPr id="31795" name="Rectangle 49"/>
            <p:cNvSpPr>
              <a:spLocks noChangeArrowheads="1"/>
            </p:cNvSpPr>
            <p:nvPr/>
          </p:nvSpPr>
          <p:spPr bwMode="auto">
            <a:xfrm>
              <a:off x="1869" y="3309"/>
              <a:ext cx="159" cy="115"/>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100</a:t>
              </a:r>
              <a:endParaRPr lang="en-US"/>
            </a:p>
          </p:txBody>
        </p:sp>
        <p:grpSp>
          <p:nvGrpSpPr>
            <p:cNvPr id="7" name="Group 50"/>
            <p:cNvGrpSpPr>
              <a:grpSpLocks/>
            </p:cNvGrpSpPr>
            <p:nvPr/>
          </p:nvGrpSpPr>
          <p:grpSpPr bwMode="auto">
            <a:xfrm>
              <a:off x="307" y="2988"/>
              <a:ext cx="1672" cy="295"/>
              <a:chOff x="307" y="2988"/>
              <a:chExt cx="1672" cy="295"/>
            </a:xfrm>
          </p:grpSpPr>
          <p:sp>
            <p:nvSpPr>
              <p:cNvPr id="31797" name="Freeform 51"/>
              <p:cNvSpPr>
                <a:spLocks/>
              </p:cNvSpPr>
              <p:nvPr/>
            </p:nvSpPr>
            <p:spPr bwMode="auto">
              <a:xfrm>
                <a:off x="307" y="3025"/>
                <a:ext cx="1645" cy="258"/>
              </a:xfrm>
              <a:custGeom>
                <a:avLst/>
                <a:gdLst>
                  <a:gd name="T0" fmla="*/ 1645 w 1645"/>
                  <a:gd name="T1" fmla="*/ 258 h 258"/>
                  <a:gd name="T2" fmla="*/ 1645 w 1645"/>
                  <a:gd name="T3" fmla="*/ 0 h 258"/>
                  <a:gd name="T4" fmla="*/ 0 w 1645"/>
                  <a:gd name="T5" fmla="*/ 0 h 258"/>
                  <a:gd name="T6" fmla="*/ 0 60000 65536"/>
                  <a:gd name="T7" fmla="*/ 0 60000 65536"/>
                  <a:gd name="T8" fmla="*/ 0 60000 65536"/>
                  <a:gd name="T9" fmla="*/ 0 w 1645"/>
                  <a:gd name="T10" fmla="*/ 0 h 258"/>
                  <a:gd name="T11" fmla="*/ 1645 w 1645"/>
                  <a:gd name="T12" fmla="*/ 258 h 258"/>
                </a:gdLst>
                <a:ahLst/>
                <a:cxnLst>
                  <a:cxn ang="T6">
                    <a:pos x="T0" y="T1"/>
                  </a:cxn>
                  <a:cxn ang="T7">
                    <a:pos x="T2" y="T3"/>
                  </a:cxn>
                  <a:cxn ang="T8">
                    <a:pos x="T4" y="T5"/>
                  </a:cxn>
                </a:cxnLst>
                <a:rect l="T9" t="T10" r="T11" b="T12"/>
                <a:pathLst>
                  <a:path w="1645" h="258">
                    <a:moveTo>
                      <a:pt x="1645" y="258"/>
                    </a:moveTo>
                    <a:lnTo>
                      <a:pt x="1645" y="0"/>
                    </a:lnTo>
                    <a:lnTo>
                      <a:pt x="0" y="0"/>
                    </a:lnTo>
                  </a:path>
                </a:pathLst>
              </a:custGeom>
              <a:noFill/>
              <a:ln w="14288">
                <a:solidFill>
                  <a:schemeClr val="tx1"/>
                </a:solidFill>
                <a:prstDash val="sysDot"/>
                <a:round/>
                <a:headEnd/>
                <a:tailEnd/>
              </a:ln>
            </p:spPr>
            <p:txBody>
              <a:bodyPr/>
              <a:lstStyle/>
              <a:p>
                <a:endParaRPr lang="en-US"/>
              </a:p>
            </p:txBody>
          </p:sp>
          <p:sp>
            <p:nvSpPr>
              <p:cNvPr id="31798" name="Oval 52"/>
              <p:cNvSpPr>
                <a:spLocks noChangeArrowheads="1"/>
              </p:cNvSpPr>
              <p:nvPr/>
            </p:nvSpPr>
            <p:spPr bwMode="auto">
              <a:xfrm>
                <a:off x="1915" y="2988"/>
                <a:ext cx="64" cy="64"/>
              </a:xfrm>
              <a:prstGeom prst="ellipse">
                <a:avLst/>
              </a:prstGeom>
              <a:solidFill>
                <a:srgbClr val="000000"/>
              </a:solidFill>
              <a:ln w="9525">
                <a:noFill/>
                <a:round/>
                <a:headEnd/>
                <a:tailEnd/>
              </a:ln>
            </p:spPr>
            <p:txBody>
              <a:bodyPr/>
              <a:lstStyle/>
              <a:p>
                <a:endParaRPr lang="en-US"/>
              </a:p>
            </p:txBody>
          </p:sp>
        </p:grpSp>
      </p:grpSp>
      <p:grpSp>
        <p:nvGrpSpPr>
          <p:cNvPr id="8" name="Group 53"/>
          <p:cNvGrpSpPr>
            <a:grpSpLocks/>
          </p:cNvGrpSpPr>
          <p:nvPr/>
        </p:nvGrpSpPr>
        <p:grpSpPr bwMode="auto">
          <a:xfrm>
            <a:off x="4886325" y="3843338"/>
            <a:ext cx="2481263" cy="1633537"/>
            <a:chOff x="3078" y="2421"/>
            <a:chExt cx="1563" cy="1029"/>
          </a:xfrm>
        </p:grpSpPr>
        <p:sp>
          <p:nvSpPr>
            <p:cNvPr id="31789" name="Rectangle 54"/>
            <p:cNvSpPr>
              <a:spLocks noChangeArrowheads="1"/>
            </p:cNvSpPr>
            <p:nvPr/>
          </p:nvSpPr>
          <p:spPr bwMode="auto">
            <a:xfrm>
              <a:off x="3078" y="2421"/>
              <a:ext cx="163" cy="141"/>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$3</a:t>
              </a:r>
              <a:endParaRPr lang="en-US"/>
            </a:p>
          </p:txBody>
        </p:sp>
        <p:sp>
          <p:nvSpPr>
            <p:cNvPr id="31790" name="Rectangle 55"/>
            <p:cNvSpPr>
              <a:spLocks noChangeArrowheads="1"/>
            </p:cNvSpPr>
            <p:nvPr/>
          </p:nvSpPr>
          <p:spPr bwMode="auto">
            <a:xfrm>
              <a:off x="4478" y="3309"/>
              <a:ext cx="163" cy="141"/>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80</a:t>
              </a:r>
              <a:endParaRPr lang="en-US"/>
            </a:p>
          </p:txBody>
        </p:sp>
        <p:grpSp>
          <p:nvGrpSpPr>
            <p:cNvPr id="9" name="Group 56"/>
            <p:cNvGrpSpPr>
              <a:grpSpLocks/>
            </p:cNvGrpSpPr>
            <p:nvPr/>
          </p:nvGrpSpPr>
          <p:grpSpPr bwMode="auto">
            <a:xfrm>
              <a:off x="3217" y="2460"/>
              <a:ext cx="1339" cy="823"/>
              <a:chOff x="3217" y="2460"/>
              <a:chExt cx="1339" cy="823"/>
            </a:xfrm>
          </p:grpSpPr>
          <p:sp>
            <p:nvSpPr>
              <p:cNvPr id="31792" name="Freeform 57"/>
              <p:cNvSpPr>
                <a:spLocks/>
              </p:cNvSpPr>
              <p:nvPr/>
            </p:nvSpPr>
            <p:spPr bwMode="auto">
              <a:xfrm>
                <a:off x="3217" y="2488"/>
                <a:ext cx="1302" cy="795"/>
              </a:xfrm>
              <a:custGeom>
                <a:avLst/>
                <a:gdLst>
                  <a:gd name="T0" fmla="*/ 1302 w 1302"/>
                  <a:gd name="T1" fmla="*/ 795 h 795"/>
                  <a:gd name="T2" fmla="*/ 1302 w 1302"/>
                  <a:gd name="T3" fmla="*/ 0 h 795"/>
                  <a:gd name="T4" fmla="*/ 0 w 1302"/>
                  <a:gd name="T5" fmla="*/ 0 h 795"/>
                  <a:gd name="T6" fmla="*/ 0 60000 65536"/>
                  <a:gd name="T7" fmla="*/ 0 60000 65536"/>
                  <a:gd name="T8" fmla="*/ 0 60000 65536"/>
                  <a:gd name="T9" fmla="*/ 0 w 1302"/>
                  <a:gd name="T10" fmla="*/ 0 h 795"/>
                  <a:gd name="T11" fmla="*/ 1302 w 1302"/>
                  <a:gd name="T12" fmla="*/ 795 h 795"/>
                </a:gdLst>
                <a:ahLst/>
                <a:cxnLst>
                  <a:cxn ang="T6">
                    <a:pos x="T0" y="T1"/>
                  </a:cxn>
                  <a:cxn ang="T7">
                    <a:pos x="T2" y="T3"/>
                  </a:cxn>
                  <a:cxn ang="T8">
                    <a:pos x="T4" y="T5"/>
                  </a:cxn>
                </a:cxnLst>
                <a:rect l="T9" t="T10" r="T11" b="T12"/>
                <a:pathLst>
                  <a:path w="1302" h="795">
                    <a:moveTo>
                      <a:pt x="1302" y="795"/>
                    </a:moveTo>
                    <a:lnTo>
                      <a:pt x="1302" y="0"/>
                    </a:lnTo>
                    <a:lnTo>
                      <a:pt x="0" y="0"/>
                    </a:lnTo>
                  </a:path>
                </a:pathLst>
              </a:custGeom>
              <a:noFill/>
              <a:ln w="14288">
                <a:solidFill>
                  <a:schemeClr val="tx1"/>
                </a:solidFill>
                <a:prstDash val="sysDot"/>
                <a:round/>
                <a:headEnd/>
                <a:tailEnd/>
              </a:ln>
            </p:spPr>
            <p:txBody>
              <a:bodyPr/>
              <a:lstStyle/>
              <a:p>
                <a:endParaRPr lang="en-US"/>
              </a:p>
            </p:txBody>
          </p:sp>
          <p:sp>
            <p:nvSpPr>
              <p:cNvPr id="31793" name="Oval 58"/>
              <p:cNvSpPr>
                <a:spLocks noChangeArrowheads="1"/>
              </p:cNvSpPr>
              <p:nvPr/>
            </p:nvSpPr>
            <p:spPr bwMode="auto">
              <a:xfrm>
                <a:off x="4492" y="2460"/>
                <a:ext cx="64" cy="56"/>
              </a:xfrm>
              <a:prstGeom prst="ellipse">
                <a:avLst/>
              </a:prstGeom>
              <a:solidFill>
                <a:srgbClr val="000000"/>
              </a:solidFill>
              <a:ln w="9525">
                <a:noFill/>
                <a:round/>
                <a:headEnd/>
                <a:tailEnd/>
              </a:ln>
            </p:spPr>
            <p:txBody>
              <a:bodyPr/>
              <a:lstStyle/>
              <a:p>
                <a:endParaRPr lang="en-US"/>
              </a:p>
            </p:txBody>
          </p:sp>
        </p:grpSp>
      </p:grpSp>
      <p:sp>
        <p:nvSpPr>
          <p:cNvPr id="31785" name="Freeform 59"/>
          <p:cNvSpPr>
            <a:spLocks/>
          </p:cNvSpPr>
          <p:nvPr/>
        </p:nvSpPr>
        <p:spPr bwMode="auto">
          <a:xfrm>
            <a:off x="487363" y="1806575"/>
            <a:ext cx="3754437" cy="3405188"/>
          </a:xfrm>
          <a:custGeom>
            <a:avLst/>
            <a:gdLst>
              <a:gd name="T0" fmla="*/ 0 w 2365"/>
              <a:gd name="T1" fmla="*/ 0 h 2145"/>
              <a:gd name="T2" fmla="*/ 0 w 2365"/>
              <a:gd name="T3" fmla="*/ 2147483647 h 2145"/>
              <a:gd name="T4" fmla="*/ 2147483647 w 2365"/>
              <a:gd name="T5" fmla="*/ 2147483647 h 2145"/>
              <a:gd name="T6" fmla="*/ 0 60000 65536"/>
              <a:gd name="T7" fmla="*/ 0 60000 65536"/>
              <a:gd name="T8" fmla="*/ 0 60000 65536"/>
              <a:gd name="T9" fmla="*/ 0 w 2365"/>
              <a:gd name="T10" fmla="*/ 0 h 2145"/>
              <a:gd name="T11" fmla="*/ 2365 w 2365"/>
              <a:gd name="T12" fmla="*/ 2145 h 2145"/>
            </a:gdLst>
            <a:ahLst/>
            <a:cxnLst>
              <a:cxn ang="T6">
                <a:pos x="T0" y="T1"/>
              </a:cxn>
              <a:cxn ang="T7">
                <a:pos x="T2" y="T3"/>
              </a:cxn>
              <a:cxn ang="T8">
                <a:pos x="T4" y="T5"/>
              </a:cxn>
            </a:cxnLst>
            <a:rect l="T9" t="T10" r="T11" b="T12"/>
            <a:pathLst>
              <a:path w="2365" h="2145">
                <a:moveTo>
                  <a:pt x="0" y="0"/>
                </a:moveTo>
                <a:lnTo>
                  <a:pt x="0" y="2145"/>
                </a:lnTo>
                <a:lnTo>
                  <a:pt x="2365" y="2145"/>
                </a:lnTo>
              </a:path>
            </a:pathLst>
          </a:custGeom>
          <a:noFill/>
          <a:ln w="14288">
            <a:solidFill>
              <a:srgbClr val="000000"/>
            </a:solidFill>
            <a:round/>
            <a:headEnd/>
            <a:tailEnd/>
          </a:ln>
        </p:spPr>
        <p:txBody>
          <a:bodyPr/>
          <a:lstStyle/>
          <a:p>
            <a:endParaRPr lang="en-US"/>
          </a:p>
        </p:txBody>
      </p:sp>
      <p:sp>
        <p:nvSpPr>
          <p:cNvPr id="31786" name="Freeform 60"/>
          <p:cNvSpPr>
            <a:spLocks/>
          </p:cNvSpPr>
          <p:nvPr/>
        </p:nvSpPr>
        <p:spPr bwMode="auto">
          <a:xfrm>
            <a:off x="5106988" y="1806575"/>
            <a:ext cx="3738562" cy="3405188"/>
          </a:xfrm>
          <a:custGeom>
            <a:avLst/>
            <a:gdLst>
              <a:gd name="T0" fmla="*/ 0 w 2355"/>
              <a:gd name="T1" fmla="*/ 0 h 2145"/>
              <a:gd name="T2" fmla="*/ 0 w 2355"/>
              <a:gd name="T3" fmla="*/ 2147483647 h 2145"/>
              <a:gd name="T4" fmla="*/ 2147483647 w 2355"/>
              <a:gd name="T5" fmla="*/ 2147483647 h 2145"/>
              <a:gd name="T6" fmla="*/ 0 60000 65536"/>
              <a:gd name="T7" fmla="*/ 0 60000 65536"/>
              <a:gd name="T8" fmla="*/ 0 60000 65536"/>
              <a:gd name="T9" fmla="*/ 0 w 2355"/>
              <a:gd name="T10" fmla="*/ 0 h 2145"/>
              <a:gd name="T11" fmla="*/ 2355 w 2355"/>
              <a:gd name="T12" fmla="*/ 2145 h 2145"/>
            </a:gdLst>
            <a:ahLst/>
            <a:cxnLst>
              <a:cxn ang="T6">
                <a:pos x="T0" y="T1"/>
              </a:cxn>
              <a:cxn ang="T7">
                <a:pos x="T2" y="T3"/>
              </a:cxn>
              <a:cxn ang="T8">
                <a:pos x="T4" y="T5"/>
              </a:cxn>
            </a:cxnLst>
            <a:rect l="T9" t="T10" r="T11" b="T12"/>
            <a:pathLst>
              <a:path w="2355" h="2145">
                <a:moveTo>
                  <a:pt x="0" y="0"/>
                </a:moveTo>
                <a:lnTo>
                  <a:pt x="0" y="2145"/>
                </a:lnTo>
                <a:lnTo>
                  <a:pt x="2355" y="2145"/>
                </a:lnTo>
              </a:path>
            </a:pathLst>
          </a:custGeom>
          <a:noFill/>
          <a:ln w="14288">
            <a:solidFill>
              <a:srgbClr val="000000"/>
            </a:solidFill>
            <a:round/>
            <a:headEnd/>
            <a:tailEnd/>
          </a:ln>
        </p:spPr>
        <p:txBody>
          <a:bodyPr/>
          <a:lstStyle/>
          <a:p>
            <a:endParaRPr lang="en-US"/>
          </a:p>
        </p:txBody>
      </p:sp>
      <p:sp>
        <p:nvSpPr>
          <p:cNvPr id="83005" name="Rectangle 61"/>
          <p:cNvSpPr>
            <a:spLocks noChangeArrowheads="1"/>
          </p:cNvSpPr>
          <p:nvPr/>
        </p:nvSpPr>
        <p:spPr bwMode="auto">
          <a:xfrm>
            <a:off x="1323975" y="2047875"/>
            <a:ext cx="2073275" cy="374650"/>
          </a:xfrm>
          <a:prstGeom prst="rect">
            <a:avLst/>
          </a:prstGeom>
          <a:solidFill>
            <a:schemeClr val="bg1"/>
          </a:solidFill>
          <a:ln w="9525">
            <a:solidFill>
              <a:schemeClr val="tx1"/>
            </a:solidFill>
            <a:miter lim="800000"/>
            <a:headEnd/>
            <a:tailEnd/>
          </a:ln>
        </p:spPr>
        <p:txBody>
          <a:bodyPr lIns="0" tIns="0" rIns="0" bIns="0">
            <a:spAutoFit/>
          </a:bodyPr>
          <a:lstStyle/>
          <a:p>
            <a:r>
              <a:rPr lang="en-US" sz="1200" b="1">
                <a:solidFill>
                  <a:srgbClr val="000000"/>
                </a:solidFill>
                <a:latin typeface="Arial" charset="0"/>
              </a:rPr>
              <a:t>An Increase in price from $1</a:t>
            </a:r>
          </a:p>
          <a:p>
            <a:r>
              <a:rPr lang="en-US" sz="1200" b="1">
                <a:solidFill>
                  <a:srgbClr val="000000"/>
                </a:solidFill>
                <a:latin typeface="Arial" charset="0"/>
              </a:rPr>
              <a:t> to $3 …</a:t>
            </a:r>
            <a:endParaRPr lang="en-US"/>
          </a:p>
        </p:txBody>
      </p:sp>
      <p:sp>
        <p:nvSpPr>
          <p:cNvPr id="83006" name="Rectangle 62"/>
          <p:cNvSpPr>
            <a:spLocks noChangeArrowheads="1"/>
          </p:cNvSpPr>
          <p:nvPr/>
        </p:nvSpPr>
        <p:spPr bwMode="auto">
          <a:xfrm>
            <a:off x="5829300" y="2047875"/>
            <a:ext cx="2073275" cy="557213"/>
          </a:xfrm>
          <a:prstGeom prst="rect">
            <a:avLst/>
          </a:prstGeom>
          <a:solidFill>
            <a:schemeClr val="bg1"/>
          </a:solidFill>
          <a:ln w="9525">
            <a:solidFill>
              <a:schemeClr val="tx1"/>
            </a:solidFill>
            <a:miter lim="800000"/>
            <a:headEnd/>
            <a:tailEnd/>
          </a:ln>
        </p:spPr>
        <p:txBody>
          <a:bodyPr lIns="0" tIns="0" rIns="0" bIns="0">
            <a:spAutoFit/>
          </a:bodyPr>
          <a:lstStyle/>
          <a:p>
            <a:r>
              <a:rPr lang="en-US" sz="1200" b="1">
                <a:solidFill>
                  <a:srgbClr val="000000"/>
                </a:solidFill>
                <a:latin typeface="Arial" charset="0"/>
              </a:rPr>
              <a:t>… leads to an Increase in total revenue from $100 to $240</a:t>
            </a:r>
          </a:p>
        </p:txBody>
      </p:sp>
      <p:sp>
        <p:nvSpPr>
          <p:cNvPr id="63" name="Slide Number Placeholder 62"/>
          <p:cNvSpPr>
            <a:spLocks noGrp="1"/>
          </p:cNvSpPr>
          <p:nvPr>
            <p:ph type="sldNum" sz="quarter" idx="12"/>
          </p:nvPr>
        </p:nvSpPr>
        <p:spPr/>
        <p:txBody>
          <a:bodyPr/>
          <a:lstStyle/>
          <a:p>
            <a:fld id="{B6F15528-21DE-4FAA-801E-634DDDAF4B2B}" type="slidenum">
              <a:rPr lang="en-US" smtClean="0"/>
              <a:pPr/>
              <a:t>152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upRigh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trips(upRigh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dissolv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3005"/>
                                        </p:tgtEl>
                                        <p:attrNameLst>
                                          <p:attrName>style.visibility</p:attrName>
                                        </p:attrNameLst>
                                      </p:cBhvr>
                                      <p:to>
                                        <p:strVal val="visible"/>
                                      </p:to>
                                    </p:set>
                                    <p:animEffect transition="in" filter="dissolve">
                                      <p:cBhvr>
                                        <p:cTn id="37" dur="500"/>
                                        <p:tgtEl>
                                          <p:spTgt spid="8300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3006"/>
                                        </p:tgtEl>
                                        <p:attrNameLst>
                                          <p:attrName>style.visibility</p:attrName>
                                        </p:attrNameLst>
                                      </p:cBhvr>
                                      <p:to>
                                        <p:strVal val="visible"/>
                                      </p:to>
                                    </p:set>
                                    <p:animEffect transition="in" filter="dissolve">
                                      <p:cBhvr>
                                        <p:cTn id="42" dur="500"/>
                                        <p:tgtEl>
                                          <p:spTgt spid="830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005" grpId="0" animBg="1" autoUpdateAnimBg="0"/>
      <p:bldP spid="83006" grpId="0" animBg="1" autoUpdateAnimBg="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pPr algn="l"/>
            <a:r>
              <a:rPr lang="en-US" sz="3200" smtClean="0">
                <a:solidFill>
                  <a:schemeClr val="bg1"/>
                </a:solidFill>
              </a:rPr>
              <a:t>Elasticity and Total Revenue along a Linear Demand Curve</a:t>
            </a:r>
            <a:endParaRPr lang="en-US" smtClean="0"/>
          </a:p>
        </p:txBody>
      </p:sp>
      <p:sp>
        <p:nvSpPr>
          <p:cNvPr id="32771" name="Rectangle 3"/>
          <p:cNvSpPr>
            <a:spLocks noGrp="1" noChangeArrowheads="1"/>
          </p:cNvSpPr>
          <p:nvPr>
            <p:ph type="body" idx="1"/>
          </p:nvPr>
        </p:nvSpPr>
        <p:spPr/>
        <p:txBody>
          <a:bodyPr/>
          <a:lstStyle/>
          <a:p>
            <a:r>
              <a:rPr lang="en-US" smtClean="0"/>
              <a:t>With an elastic demand curve, an increase in the price leads to a decrease in quantity demanded that is proportionately larger. Thus, </a:t>
            </a:r>
            <a:r>
              <a:rPr lang="en-US" i="1" smtClean="0"/>
              <a:t>total revenue decreases.</a:t>
            </a:r>
            <a:endParaRPr lang="en-US"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153</a:t>
            </a:fld>
            <a:endParaRPr lang="en-US"/>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E:\Mankiw\Mankiw PPT\narrow aqua button bckgrd.jpg"/>
          <p:cNvPicPr>
            <a:picLocks noChangeAspect="1" noChangeArrowheads="1"/>
          </p:cNvPicPr>
          <p:nvPr/>
        </p:nvPicPr>
        <p:blipFill>
          <a:blip r:embed="rId2"/>
          <a:srcRect r="1688"/>
          <a:stretch>
            <a:fillRect/>
          </a:stretch>
        </p:blipFill>
        <p:spPr bwMode="auto">
          <a:xfrm>
            <a:off x="0" y="0"/>
            <a:ext cx="9144000" cy="6858000"/>
          </a:xfrm>
          <a:prstGeom prst="rect">
            <a:avLst/>
          </a:prstGeom>
          <a:noFill/>
          <a:ln w="9525">
            <a:noFill/>
            <a:miter lim="800000"/>
            <a:headEnd/>
            <a:tailEnd/>
          </a:ln>
        </p:spPr>
      </p:pic>
      <p:sp>
        <p:nvSpPr>
          <p:cNvPr id="33795" name="Rectangle 3"/>
          <p:cNvSpPr>
            <a:spLocks noGrp="1" noChangeArrowheads="1"/>
          </p:cNvSpPr>
          <p:nvPr>
            <p:ph type="title"/>
          </p:nvPr>
        </p:nvSpPr>
        <p:spPr>
          <a:xfrm>
            <a:off x="609600" y="50800"/>
            <a:ext cx="8229600" cy="685800"/>
          </a:xfrm>
        </p:spPr>
        <p:txBody>
          <a:bodyPr/>
          <a:lstStyle/>
          <a:p>
            <a:pPr algn="l">
              <a:lnSpc>
                <a:spcPct val="80000"/>
              </a:lnSpc>
            </a:pPr>
            <a:r>
              <a:rPr lang="en-US" sz="2400" smtClean="0">
                <a:solidFill>
                  <a:schemeClr val="bg1"/>
                </a:solidFill>
              </a:rPr>
              <a:t>Figure 4 How Total Revenue Changes When Price Changes: Elastic Demand</a:t>
            </a:r>
          </a:p>
        </p:txBody>
      </p:sp>
      <p:sp>
        <p:nvSpPr>
          <p:cNvPr id="33796" name="Text Box 4"/>
          <p:cNvSpPr txBox="1">
            <a:spLocks noChangeArrowheads="1"/>
          </p:cNvSpPr>
          <p:nvPr/>
        </p:nvSpPr>
        <p:spPr bwMode="auto">
          <a:xfrm>
            <a:off x="6564313" y="6680200"/>
            <a:ext cx="2641600" cy="214313"/>
          </a:xfrm>
          <a:prstGeom prst="rect">
            <a:avLst/>
          </a:prstGeom>
          <a:noFill/>
          <a:ln w="9525">
            <a:noFill/>
            <a:miter lim="800000"/>
            <a:headEnd/>
            <a:tailEnd/>
          </a:ln>
        </p:spPr>
        <p:txBody>
          <a:bodyPr wrap="none">
            <a:spAutoFit/>
          </a:bodyPr>
          <a:lstStyle/>
          <a:p>
            <a:r>
              <a:rPr lang="en-US" altLang="en-US" sz="800" b="1">
                <a:solidFill>
                  <a:schemeClr val="bg1"/>
                </a:solidFill>
                <a:latin typeface="Arial" charset="0"/>
              </a:rPr>
              <a:t>Copyright©2003  Southwestern/Thomson Learning</a:t>
            </a:r>
          </a:p>
        </p:txBody>
      </p:sp>
      <p:sp>
        <p:nvSpPr>
          <p:cNvPr id="33797" name="Rectangle 5"/>
          <p:cNvSpPr>
            <a:spLocks noChangeArrowheads="1"/>
          </p:cNvSpPr>
          <p:nvPr/>
        </p:nvSpPr>
        <p:spPr bwMode="auto">
          <a:xfrm>
            <a:off x="596900" y="1790700"/>
            <a:ext cx="3824288" cy="3725863"/>
          </a:xfrm>
          <a:prstGeom prst="rect">
            <a:avLst/>
          </a:prstGeom>
          <a:solidFill>
            <a:srgbClr val="F3F6F9"/>
          </a:solidFill>
          <a:ln w="165100">
            <a:solidFill>
              <a:srgbClr val="F3F6F9"/>
            </a:solidFill>
            <a:miter lim="800000"/>
            <a:headEnd/>
            <a:tailEnd/>
          </a:ln>
        </p:spPr>
        <p:txBody>
          <a:bodyPr/>
          <a:lstStyle/>
          <a:p>
            <a:endParaRPr lang="en-US"/>
          </a:p>
        </p:txBody>
      </p:sp>
      <p:sp>
        <p:nvSpPr>
          <p:cNvPr id="33798" name="Rectangle 6"/>
          <p:cNvSpPr>
            <a:spLocks noChangeArrowheads="1"/>
          </p:cNvSpPr>
          <p:nvPr/>
        </p:nvSpPr>
        <p:spPr bwMode="auto">
          <a:xfrm>
            <a:off x="5170488" y="1790700"/>
            <a:ext cx="3825875" cy="3725863"/>
          </a:xfrm>
          <a:prstGeom prst="rect">
            <a:avLst/>
          </a:prstGeom>
          <a:solidFill>
            <a:srgbClr val="F3F6F9"/>
          </a:solidFill>
          <a:ln w="165100">
            <a:solidFill>
              <a:srgbClr val="F3F6F9"/>
            </a:solidFill>
            <a:miter lim="800000"/>
            <a:headEnd/>
            <a:tailEnd/>
          </a:ln>
        </p:spPr>
        <p:txBody>
          <a:bodyPr/>
          <a:lstStyle/>
          <a:p>
            <a:endParaRPr lang="en-US"/>
          </a:p>
        </p:txBody>
      </p:sp>
      <p:sp>
        <p:nvSpPr>
          <p:cNvPr id="33799" name="Rectangle 7"/>
          <p:cNvSpPr>
            <a:spLocks noChangeArrowheads="1"/>
          </p:cNvSpPr>
          <p:nvPr/>
        </p:nvSpPr>
        <p:spPr bwMode="auto">
          <a:xfrm>
            <a:off x="596900" y="1790700"/>
            <a:ext cx="3824288" cy="3725863"/>
          </a:xfrm>
          <a:prstGeom prst="rect">
            <a:avLst/>
          </a:prstGeom>
          <a:solidFill>
            <a:srgbClr val="F2F4F8"/>
          </a:solidFill>
          <a:ln w="149225">
            <a:solidFill>
              <a:srgbClr val="F2F4F8"/>
            </a:solidFill>
            <a:miter lim="800000"/>
            <a:headEnd/>
            <a:tailEnd/>
          </a:ln>
        </p:spPr>
        <p:txBody>
          <a:bodyPr/>
          <a:lstStyle/>
          <a:p>
            <a:endParaRPr lang="en-US"/>
          </a:p>
        </p:txBody>
      </p:sp>
      <p:sp>
        <p:nvSpPr>
          <p:cNvPr id="33800" name="Rectangle 8"/>
          <p:cNvSpPr>
            <a:spLocks noChangeArrowheads="1"/>
          </p:cNvSpPr>
          <p:nvPr/>
        </p:nvSpPr>
        <p:spPr bwMode="auto">
          <a:xfrm>
            <a:off x="5170488" y="1790700"/>
            <a:ext cx="3825875" cy="3725863"/>
          </a:xfrm>
          <a:prstGeom prst="rect">
            <a:avLst/>
          </a:prstGeom>
          <a:solidFill>
            <a:srgbClr val="F2F4F8"/>
          </a:solidFill>
          <a:ln w="149225">
            <a:solidFill>
              <a:srgbClr val="F2F4F8"/>
            </a:solidFill>
            <a:miter lim="800000"/>
            <a:headEnd/>
            <a:tailEnd/>
          </a:ln>
        </p:spPr>
        <p:txBody>
          <a:bodyPr/>
          <a:lstStyle/>
          <a:p>
            <a:endParaRPr lang="en-US"/>
          </a:p>
        </p:txBody>
      </p:sp>
      <p:sp>
        <p:nvSpPr>
          <p:cNvPr id="33801" name="Rectangle 9"/>
          <p:cNvSpPr>
            <a:spLocks noChangeArrowheads="1"/>
          </p:cNvSpPr>
          <p:nvPr/>
        </p:nvSpPr>
        <p:spPr bwMode="auto">
          <a:xfrm>
            <a:off x="596900" y="1790700"/>
            <a:ext cx="3824288" cy="3725863"/>
          </a:xfrm>
          <a:prstGeom prst="rect">
            <a:avLst/>
          </a:prstGeom>
          <a:solidFill>
            <a:srgbClr val="F1F4F7"/>
          </a:solidFill>
          <a:ln w="134938">
            <a:solidFill>
              <a:srgbClr val="F1F4F7"/>
            </a:solidFill>
            <a:miter lim="800000"/>
            <a:headEnd/>
            <a:tailEnd/>
          </a:ln>
        </p:spPr>
        <p:txBody>
          <a:bodyPr/>
          <a:lstStyle/>
          <a:p>
            <a:endParaRPr lang="en-US"/>
          </a:p>
        </p:txBody>
      </p:sp>
      <p:sp>
        <p:nvSpPr>
          <p:cNvPr id="33802" name="Rectangle 10"/>
          <p:cNvSpPr>
            <a:spLocks noChangeArrowheads="1"/>
          </p:cNvSpPr>
          <p:nvPr/>
        </p:nvSpPr>
        <p:spPr bwMode="auto">
          <a:xfrm>
            <a:off x="5170488" y="1790700"/>
            <a:ext cx="3825875" cy="3725863"/>
          </a:xfrm>
          <a:prstGeom prst="rect">
            <a:avLst/>
          </a:prstGeom>
          <a:solidFill>
            <a:srgbClr val="F1F4F7"/>
          </a:solidFill>
          <a:ln w="134938">
            <a:solidFill>
              <a:srgbClr val="F1F4F7"/>
            </a:solidFill>
            <a:miter lim="800000"/>
            <a:headEnd/>
            <a:tailEnd/>
          </a:ln>
        </p:spPr>
        <p:txBody>
          <a:bodyPr/>
          <a:lstStyle/>
          <a:p>
            <a:endParaRPr lang="en-US"/>
          </a:p>
        </p:txBody>
      </p:sp>
      <p:sp>
        <p:nvSpPr>
          <p:cNvPr id="33803" name="Rectangle 11"/>
          <p:cNvSpPr>
            <a:spLocks noChangeArrowheads="1"/>
          </p:cNvSpPr>
          <p:nvPr/>
        </p:nvSpPr>
        <p:spPr bwMode="auto">
          <a:xfrm>
            <a:off x="596900" y="1790700"/>
            <a:ext cx="3824288" cy="3725863"/>
          </a:xfrm>
          <a:prstGeom prst="rect">
            <a:avLst/>
          </a:prstGeom>
          <a:solidFill>
            <a:srgbClr val="F0F2F5"/>
          </a:solidFill>
          <a:ln w="120650">
            <a:solidFill>
              <a:srgbClr val="F0F2F5"/>
            </a:solidFill>
            <a:miter lim="800000"/>
            <a:headEnd/>
            <a:tailEnd/>
          </a:ln>
        </p:spPr>
        <p:txBody>
          <a:bodyPr/>
          <a:lstStyle/>
          <a:p>
            <a:endParaRPr lang="en-US"/>
          </a:p>
        </p:txBody>
      </p:sp>
      <p:sp>
        <p:nvSpPr>
          <p:cNvPr id="33804" name="Rectangle 12"/>
          <p:cNvSpPr>
            <a:spLocks noChangeArrowheads="1"/>
          </p:cNvSpPr>
          <p:nvPr/>
        </p:nvSpPr>
        <p:spPr bwMode="auto">
          <a:xfrm>
            <a:off x="5170488" y="1790700"/>
            <a:ext cx="3825875" cy="3725863"/>
          </a:xfrm>
          <a:prstGeom prst="rect">
            <a:avLst/>
          </a:prstGeom>
          <a:solidFill>
            <a:srgbClr val="F0F2F5"/>
          </a:solidFill>
          <a:ln w="120650">
            <a:solidFill>
              <a:srgbClr val="F0F2F5"/>
            </a:solidFill>
            <a:miter lim="800000"/>
            <a:headEnd/>
            <a:tailEnd/>
          </a:ln>
        </p:spPr>
        <p:txBody>
          <a:bodyPr/>
          <a:lstStyle/>
          <a:p>
            <a:endParaRPr lang="en-US"/>
          </a:p>
        </p:txBody>
      </p:sp>
      <p:sp>
        <p:nvSpPr>
          <p:cNvPr id="33805" name="Rectangle 13"/>
          <p:cNvSpPr>
            <a:spLocks noChangeArrowheads="1"/>
          </p:cNvSpPr>
          <p:nvPr/>
        </p:nvSpPr>
        <p:spPr bwMode="auto">
          <a:xfrm>
            <a:off x="596900" y="1790700"/>
            <a:ext cx="3824288" cy="3725863"/>
          </a:xfrm>
          <a:prstGeom prst="rect">
            <a:avLst/>
          </a:prstGeom>
          <a:solidFill>
            <a:srgbClr val="EEF1F4"/>
          </a:solidFill>
          <a:ln w="104775">
            <a:solidFill>
              <a:srgbClr val="EEF1F4"/>
            </a:solidFill>
            <a:miter lim="800000"/>
            <a:headEnd/>
            <a:tailEnd/>
          </a:ln>
        </p:spPr>
        <p:txBody>
          <a:bodyPr/>
          <a:lstStyle/>
          <a:p>
            <a:endParaRPr lang="en-US"/>
          </a:p>
        </p:txBody>
      </p:sp>
      <p:sp>
        <p:nvSpPr>
          <p:cNvPr id="33806" name="Rectangle 14"/>
          <p:cNvSpPr>
            <a:spLocks noChangeArrowheads="1"/>
          </p:cNvSpPr>
          <p:nvPr/>
        </p:nvSpPr>
        <p:spPr bwMode="auto">
          <a:xfrm>
            <a:off x="5170488" y="1790700"/>
            <a:ext cx="3825875" cy="3725863"/>
          </a:xfrm>
          <a:prstGeom prst="rect">
            <a:avLst/>
          </a:prstGeom>
          <a:solidFill>
            <a:srgbClr val="EEF1F4"/>
          </a:solidFill>
          <a:ln w="104775">
            <a:solidFill>
              <a:srgbClr val="EEF1F4"/>
            </a:solidFill>
            <a:miter lim="800000"/>
            <a:headEnd/>
            <a:tailEnd/>
          </a:ln>
        </p:spPr>
        <p:txBody>
          <a:bodyPr/>
          <a:lstStyle/>
          <a:p>
            <a:endParaRPr lang="en-US"/>
          </a:p>
        </p:txBody>
      </p:sp>
      <p:sp>
        <p:nvSpPr>
          <p:cNvPr id="33807" name="Rectangle 15"/>
          <p:cNvSpPr>
            <a:spLocks noChangeArrowheads="1"/>
          </p:cNvSpPr>
          <p:nvPr/>
        </p:nvSpPr>
        <p:spPr bwMode="auto">
          <a:xfrm>
            <a:off x="596900" y="1790700"/>
            <a:ext cx="3824288" cy="3725863"/>
          </a:xfrm>
          <a:prstGeom prst="rect">
            <a:avLst/>
          </a:prstGeom>
          <a:solidFill>
            <a:srgbClr val="EDEFF3"/>
          </a:solidFill>
          <a:ln w="90488">
            <a:solidFill>
              <a:srgbClr val="EDEFF3"/>
            </a:solidFill>
            <a:miter lim="800000"/>
            <a:headEnd/>
            <a:tailEnd/>
          </a:ln>
        </p:spPr>
        <p:txBody>
          <a:bodyPr/>
          <a:lstStyle/>
          <a:p>
            <a:endParaRPr lang="en-US"/>
          </a:p>
        </p:txBody>
      </p:sp>
      <p:sp>
        <p:nvSpPr>
          <p:cNvPr id="33808" name="Rectangle 16"/>
          <p:cNvSpPr>
            <a:spLocks noChangeArrowheads="1"/>
          </p:cNvSpPr>
          <p:nvPr/>
        </p:nvSpPr>
        <p:spPr bwMode="auto">
          <a:xfrm>
            <a:off x="5170488" y="1790700"/>
            <a:ext cx="3825875" cy="3725863"/>
          </a:xfrm>
          <a:prstGeom prst="rect">
            <a:avLst/>
          </a:prstGeom>
          <a:solidFill>
            <a:srgbClr val="EDEFF3"/>
          </a:solidFill>
          <a:ln w="90488">
            <a:solidFill>
              <a:srgbClr val="EDEFF3"/>
            </a:solidFill>
            <a:miter lim="800000"/>
            <a:headEnd/>
            <a:tailEnd/>
          </a:ln>
        </p:spPr>
        <p:txBody>
          <a:bodyPr/>
          <a:lstStyle/>
          <a:p>
            <a:endParaRPr lang="en-US"/>
          </a:p>
        </p:txBody>
      </p:sp>
      <p:sp>
        <p:nvSpPr>
          <p:cNvPr id="33809" name="Rectangle 17"/>
          <p:cNvSpPr>
            <a:spLocks noChangeArrowheads="1"/>
          </p:cNvSpPr>
          <p:nvPr/>
        </p:nvSpPr>
        <p:spPr bwMode="auto">
          <a:xfrm>
            <a:off x="596900" y="1790700"/>
            <a:ext cx="3824288" cy="3725863"/>
          </a:xfrm>
          <a:prstGeom prst="rect">
            <a:avLst/>
          </a:prstGeom>
          <a:solidFill>
            <a:srgbClr val="EBEEF2"/>
          </a:solidFill>
          <a:ln w="74613">
            <a:solidFill>
              <a:srgbClr val="EBEEF2"/>
            </a:solidFill>
            <a:miter lim="800000"/>
            <a:headEnd/>
            <a:tailEnd/>
          </a:ln>
        </p:spPr>
        <p:txBody>
          <a:bodyPr/>
          <a:lstStyle/>
          <a:p>
            <a:endParaRPr lang="en-US"/>
          </a:p>
        </p:txBody>
      </p:sp>
      <p:sp>
        <p:nvSpPr>
          <p:cNvPr id="33810" name="Rectangle 18"/>
          <p:cNvSpPr>
            <a:spLocks noChangeArrowheads="1"/>
          </p:cNvSpPr>
          <p:nvPr/>
        </p:nvSpPr>
        <p:spPr bwMode="auto">
          <a:xfrm>
            <a:off x="5170488" y="1790700"/>
            <a:ext cx="3825875" cy="3725863"/>
          </a:xfrm>
          <a:prstGeom prst="rect">
            <a:avLst/>
          </a:prstGeom>
          <a:solidFill>
            <a:srgbClr val="EBEEF2"/>
          </a:solidFill>
          <a:ln w="74613">
            <a:solidFill>
              <a:srgbClr val="EBEEF2"/>
            </a:solidFill>
            <a:miter lim="800000"/>
            <a:headEnd/>
            <a:tailEnd/>
          </a:ln>
        </p:spPr>
        <p:txBody>
          <a:bodyPr/>
          <a:lstStyle/>
          <a:p>
            <a:endParaRPr lang="en-US"/>
          </a:p>
        </p:txBody>
      </p:sp>
      <p:sp>
        <p:nvSpPr>
          <p:cNvPr id="33811" name="Rectangle 19"/>
          <p:cNvSpPr>
            <a:spLocks noChangeArrowheads="1"/>
          </p:cNvSpPr>
          <p:nvPr/>
        </p:nvSpPr>
        <p:spPr bwMode="auto">
          <a:xfrm>
            <a:off x="596900" y="1790700"/>
            <a:ext cx="3824288" cy="3725863"/>
          </a:xfrm>
          <a:prstGeom prst="rect">
            <a:avLst/>
          </a:prstGeom>
          <a:solidFill>
            <a:srgbClr val="EAECF1"/>
          </a:solidFill>
          <a:ln w="60325">
            <a:solidFill>
              <a:srgbClr val="EAECF1"/>
            </a:solidFill>
            <a:miter lim="800000"/>
            <a:headEnd/>
            <a:tailEnd/>
          </a:ln>
        </p:spPr>
        <p:txBody>
          <a:bodyPr/>
          <a:lstStyle/>
          <a:p>
            <a:endParaRPr lang="en-US"/>
          </a:p>
        </p:txBody>
      </p:sp>
      <p:sp>
        <p:nvSpPr>
          <p:cNvPr id="33812" name="Rectangle 20"/>
          <p:cNvSpPr>
            <a:spLocks noChangeArrowheads="1"/>
          </p:cNvSpPr>
          <p:nvPr/>
        </p:nvSpPr>
        <p:spPr bwMode="auto">
          <a:xfrm>
            <a:off x="5170488" y="1790700"/>
            <a:ext cx="3825875" cy="3725863"/>
          </a:xfrm>
          <a:prstGeom prst="rect">
            <a:avLst/>
          </a:prstGeom>
          <a:solidFill>
            <a:srgbClr val="EAECF1"/>
          </a:solidFill>
          <a:ln w="60325">
            <a:solidFill>
              <a:srgbClr val="EAECF1"/>
            </a:solidFill>
            <a:miter lim="800000"/>
            <a:headEnd/>
            <a:tailEnd/>
          </a:ln>
        </p:spPr>
        <p:txBody>
          <a:bodyPr/>
          <a:lstStyle/>
          <a:p>
            <a:endParaRPr lang="en-US"/>
          </a:p>
        </p:txBody>
      </p:sp>
      <p:sp>
        <p:nvSpPr>
          <p:cNvPr id="33813" name="Rectangle 21"/>
          <p:cNvSpPr>
            <a:spLocks noChangeArrowheads="1"/>
          </p:cNvSpPr>
          <p:nvPr/>
        </p:nvSpPr>
        <p:spPr bwMode="auto">
          <a:xfrm>
            <a:off x="596900" y="1790700"/>
            <a:ext cx="3824288" cy="3725863"/>
          </a:xfrm>
          <a:prstGeom prst="rect">
            <a:avLst/>
          </a:prstGeom>
          <a:solidFill>
            <a:srgbClr val="E9EBF0"/>
          </a:solidFill>
          <a:ln w="44450">
            <a:solidFill>
              <a:srgbClr val="E9EBF0"/>
            </a:solidFill>
            <a:miter lim="800000"/>
            <a:headEnd/>
            <a:tailEnd/>
          </a:ln>
        </p:spPr>
        <p:txBody>
          <a:bodyPr/>
          <a:lstStyle/>
          <a:p>
            <a:endParaRPr lang="en-US"/>
          </a:p>
        </p:txBody>
      </p:sp>
      <p:sp>
        <p:nvSpPr>
          <p:cNvPr id="33814" name="Rectangle 22"/>
          <p:cNvSpPr>
            <a:spLocks noChangeArrowheads="1"/>
          </p:cNvSpPr>
          <p:nvPr/>
        </p:nvSpPr>
        <p:spPr bwMode="auto">
          <a:xfrm>
            <a:off x="5170488" y="1790700"/>
            <a:ext cx="3825875" cy="3725863"/>
          </a:xfrm>
          <a:prstGeom prst="rect">
            <a:avLst/>
          </a:prstGeom>
          <a:solidFill>
            <a:srgbClr val="E9EBF0"/>
          </a:solidFill>
          <a:ln w="44450">
            <a:solidFill>
              <a:srgbClr val="E9EBF0"/>
            </a:solidFill>
            <a:miter lim="800000"/>
            <a:headEnd/>
            <a:tailEnd/>
          </a:ln>
        </p:spPr>
        <p:txBody>
          <a:bodyPr/>
          <a:lstStyle/>
          <a:p>
            <a:endParaRPr lang="en-US"/>
          </a:p>
        </p:txBody>
      </p:sp>
      <p:sp>
        <p:nvSpPr>
          <p:cNvPr id="33815" name="Rectangle 23"/>
          <p:cNvSpPr>
            <a:spLocks noChangeArrowheads="1"/>
          </p:cNvSpPr>
          <p:nvPr/>
        </p:nvSpPr>
        <p:spPr bwMode="auto">
          <a:xfrm>
            <a:off x="596900" y="1790700"/>
            <a:ext cx="3824288" cy="3725863"/>
          </a:xfrm>
          <a:prstGeom prst="rect">
            <a:avLst/>
          </a:prstGeom>
          <a:solidFill>
            <a:srgbClr val="E7EAEF"/>
          </a:solidFill>
          <a:ln w="30163">
            <a:solidFill>
              <a:srgbClr val="E7EAEF"/>
            </a:solidFill>
            <a:miter lim="800000"/>
            <a:headEnd/>
            <a:tailEnd/>
          </a:ln>
        </p:spPr>
        <p:txBody>
          <a:bodyPr/>
          <a:lstStyle/>
          <a:p>
            <a:endParaRPr lang="en-US"/>
          </a:p>
        </p:txBody>
      </p:sp>
      <p:sp>
        <p:nvSpPr>
          <p:cNvPr id="33816" name="Rectangle 24"/>
          <p:cNvSpPr>
            <a:spLocks noChangeArrowheads="1"/>
          </p:cNvSpPr>
          <p:nvPr/>
        </p:nvSpPr>
        <p:spPr bwMode="auto">
          <a:xfrm>
            <a:off x="5170488" y="1790700"/>
            <a:ext cx="3825875" cy="3725863"/>
          </a:xfrm>
          <a:prstGeom prst="rect">
            <a:avLst/>
          </a:prstGeom>
          <a:solidFill>
            <a:srgbClr val="E7EAEF"/>
          </a:solidFill>
          <a:ln w="30163">
            <a:solidFill>
              <a:srgbClr val="E7EAEF"/>
            </a:solidFill>
            <a:miter lim="800000"/>
            <a:headEnd/>
            <a:tailEnd/>
          </a:ln>
        </p:spPr>
        <p:txBody>
          <a:bodyPr/>
          <a:lstStyle/>
          <a:p>
            <a:endParaRPr lang="en-US"/>
          </a:p>
        </p:txBody>
      </p:sp>
      <p:sp>
        <p:nvSpPr>
          <p:cNvPr id="33817" name="Rectangle 25"/>
          <p:cNvSpPr>
            <a:spLocks noChangeArrowheads="1"/>
          </p:cNvSpPr>
          <p:nvPr/>
        </p:nvSpPr>
        <p:spPr bwMode="auto">
          <a:xfrm>
            <a:off x="596900" y="1790700"/>
            <a:ext cx="3824288" cy="3725863"/>
          </a:xfrm>
          <a:prstGeom prst="rect">
            <a:avLst/>
          </a:prstGeom>
          <a:solidFill>
            <a:srgbClr val="E6E9EF"/>
          </a:solidFill>
          <a:ln w="14288">
            <a:solidFill>
              <a:srgbClr val="E6E9EF"/>
            </a:solidFill>
            <a:miter lim="800000"/>
            <a:headEnd/>
            <a:tailEnd/>
          </a:ln>
        </p:spPr>
        <p:txBody>
          <a:bodyPr/>
          <a:lstStyle/>
          <a:p>
            <a:endParaRPr lang="en-US"/>
          </a:p>
        </p:txBody>
      </p:sp>
      <p:sp>
        <p:nvSpPr>
          <p:cNvPr id="33818" name="Rectangle 26"/>
          <p:cNvSpPr>
            <a:spLocks noChangeArrowheads="1"/>
          </p:cNvSpPr>
          <p:nvPr/>
        </p:nvSpPr>
        <p:spPr bwMode="auto">
          <a:xfrm>
            <a:off x="5170488" y="1790700"/>
            <a:ext cx="3825875" cy="3725863"/>
          </a:xfrm>
          <a:prstGeom prst="rect">
            <a:avLst/>
          </a:prstGeom>
          <a:solidFill>
            <a:srgbClr val="E6E9EF"/>
          </a:solidFill>
          <a:ln w="14288">
            <a:solidFill>
              <a:srgbClr val="E6E9EF"/>
            </a:solidFill>
            <a:miter lim="800000"/>
            <a:headEnd/>
            <a:tailEnd/>
          </a:ln>
        </p:spPr>
        <p:txBody>
          <a:bodyPr/>
          <a:lstStyle/>
          <a:p>
            <a:endParaRPr lang="en-US"/>
          </a:p>
        </p:txBody>
      </p:sp>
      <p:sp>
        <p:nvSpPr>
          <p:cNvPr id="33819" name="Rectangle 27"/>
          <p:cNvSpPr>
            <a:spLocks noChangeArrowheads="1"/>
          </p:cNvSpPr>
          <p:nvPr/>
        </p:nvSpPr>
        <p:spPr bwMode="auto">
          <a:xfrm>
            <a:off x="522288" y="1727200"/>
            <a:ext cx="3838575" cy="3709988"/>
          </a:xfrm>
          <a:prstGeom prst="rect">
            <a:avLst/>
          </a:prstGeom>
          <a:solidFill>
            <a:srgbClr val="FFFFFF"/>
          </a:solidFill>
          <a:ln w="9525">
            <a:noFill/>
            <a:miter lim="800000"/>
            <a:headEnd/>
            <a:tailEnd/>
          </a:ln>
        </p:spPr>
        <p:txBody>
          <a:bodyPr/>
          <a:lstStyle/>
          <a:p>
            <a:endParaRPr lang="en-US"/>
          </a:p>
        </p:txBody>
      </p:sp>
      <p:sp>
        <p:nvSpPr>
          <p:cNvPr id="33820" name="Freeform 28"/>
          <p:cNvSpPr>
            <a:spLocks/>
          </p:cNvSpPr>
          <p:nvPr/>
        </p:nvSpPr>
        <p:spPr bwMode="auto">
          <a:xfrm>
            <a:off x="522288" y="1727200"/>
            <a:ext cx="3838575" cy="3709988"/>
          </a:xfrm>
          <a:custGeom>
            <a:avLst/>
            <a:gdLst>
              <a:gd name="T0" fmla="*/ 0 w 2418"/>
              <a:gd name="T1" fmla="*/ 0 h 2337"/>
              <a:gd name="T2" fmla="*/ 0 w 2418"/>
              <a:gd name="T3" fmla="*/ 2147483647 h 2337"/>
              <a:gd name="T4" fmla="*/ 2147483647 w 2418"/>
              <a:gd name="T5" fmla="*/ 2147483647 h 2337"/>
              <a:gd name="T6" fmla="*/ 0 60000 65536"/>
              <a:gd name="T7" fmla="*/ 0 60000 65536"/>
              <a:gd name="T8" fmla="*/ 0 60000 65536"/>
              <a:gd name="T9" fmla="*/ 0 w 2418"/>
              <a:gd name="T10" fmla="*/ 0 h 2337"/>
              <a:gd name="T11" fmla="*/ 2418 w 2418"/>
              <a:gd name="T12" fmla="*/ 2337 h 2337"/>
            </a:gdLst>
            <a:ahLst/>
            <a:cxnLst>
              <a:cxn ang="T6">
                <a:pos x="T0" y="T1"/>
              </a:cxn>
              <a:cxn ang="T7">
                <a:pos x="T2" y="T3"/>
              </a:cxn>
              <a:cxn ang="T8">
                <a:pos x="T4" y="T5"/>
              </a:cxn>
            </a:cxnLst>
            <a:rect l="T9" t="T10" r="T11" b="T12"/>
            <a:pathLst>
              <a:path w="2418" h="2337">
                <a:moveTo>
                  <a:pt x="0" y="0"/>
                </a:moveTo>
                <a:lnTo>
                  <a:pt x="0" y="2337"/>
                </a:lnTo>
                <a:lnTo>
                  <a:pt x="2418" y="2337"/>
                </a:lnTo>
              </a:path>
            </a:pathLst>
          </a:custGeom>
          <a:noFill/>
          <a:ln w="14288">
            <a:solidFill>
              <a:srgbClr val="000000"/>
            </a:solidFill>
            <a:round/>
            <a:headEnd/>
            <a:tailEnd/>
          </a:ln>
        </p:spPr>
        <p:txBody>
          <a:bodyPr/>
          <a:lstStyle/>
          <a:p>
            <a:endParaRPr lang="en-US"/>
          </a:p>
        </p:txBody>
      </p:sp>
      <p:sp>
        <p:nvSpPr>
          <p:cNvPr id="33821" name="Rectangle 29"/>
          <p:cNvSpPr>
            <a:spLocks noChangeArrowheads="1"/>
          </p:cNvSpPr>
          <p:nvPr/>
        </p:nvSpPr>
        <p:spPr bwMode="auto">
          <a:xfrm>
            <a:off x="5095875" y="1727200"/>
            <a:ext cx="3824288" cy="3709988"/>
          </a:xfrm>
          <a:prstGeom prst="rect">
            <a:avLst/>
          </a:prstGeom>
          <a:solidFill>
            <a:srgbClr val="FFFFFF"/>
          </a:solidFill>
          <a:ln w="9525">
            <a:noFill/>
            <a:miter lim="800000"/>
            <a:headEnd/>
            <a:tailEnd/>
          </a:ln>
        </p:spPr>
        <p:txBody>
          <a:bodyPr/>
          <a:lstStyle/>
          <a:p>
            <a:endParaRPr lang="en-US"/>
          </a:p>
        </p:txBody>
      </p:sp>
      <p:sp>
        <p:nvSpPr>
          <p:cNvPr id="33822" name="Freeform 30"/>
          <p:cNvSpPr>
            <a:spLocks/>
          </p:cNvSpPr>
          <p:nvPr/>
        </p:nvSpPr>
        <p:spPr bwMode="auto">
          <a:xfrm>
            <a:off x="5095875" y="1727200"/>
            <a:ext cx="3824288" cy="3709988"/>
          </a:xfrm>
          <a:custGeom>
            <a:avLst/>
            <a:gdLst>
              <a:gd name="T0" fmla="*/ 0 w 2409"/>
              <a:gd name="T1" fmla="*/ 0 h 2337"/>
              <a:gd name="T2" fmla="*/ 0 w 2409"/>
              <a:gd name="T3" fmla="*/ 2147483647 h 2337"/>
              <a:gd name="T4" fmla="*/ 2147483647 w 2409"/>
              <a:gd name="T5" fmla="*/ 2147483647 h 2337"/>
              <a:gd name="T6" fmla="*/ 0 60000 65536"/>
              <a:gd name="T7" fmla="*/ 0 60000 65536"/>
              <a:gd name="T8" fmla="*/ 0 60000 65536"/>
              <a:gd name="T9" fmla="*/ 0 w 2409"/>
              <a:gd name="T10" fmla="*/ 0 h 2337"/>
              <a:gd name="T11" fmla="*/ 2409 w 2409"/>
              <a:gd name="T12" fmla="*/ 2337 h 2337"/>
            </a:gdLst>
            <a:ahLst/>
            <a:cxnLst>
              <a:cxn ang="T6">
                <a:pos x="T0" y="T1"/>
              </a:cxn>
              <a:cxn ang="T7">
                <a:pos x="T2" y="T3"/>
              </a:cxn>
              <a:cxn ang="T8">
                <a:pos x="T4" y="T5"/>
              </a:cxn>
            </a:cxnLst>
            <a:rect l="T9" t="T10" r="T11" b="T12"/>
            <a:pathLst>
              <a:path w="2409" h="2337">
                <a:moveTo>
                  <a:pt x="0" y="0"/>
                </a:moveTo>
                <a:lnTo>
                  <a:pt x="0" y="2337"/>
                </a:lnTo>
                <a:lnTo>
                  <a:pt x="2409" y="2337"/>
                </a:lnTo>
              </a:path>
            </a:pathLst>
          </a:custGeom>
          <a:noFill/>
          <a:ln w="14288">
            <a:solidFill>
              <a:srgbClr val="000000"/>
            </a:solidFill>
            <a:round/>
            <a:headEnd/>
            <a:tailEnd/>
          </a:ln>
        </p:spPr>
        <p:txBody>
          <a:bodyPr/>
          <a:lstStyle/>
          <a:p>
            <a:endParaRPr lang="en-US"/>
          </a:p>
        </p:txBody>
      </p:sp>
      <p:grpSp>
        <p:nvGrpSpPr>
          <p:cNvPr id="2" name="Group 31"/>
          <p:cNvGrpSpPr>
            <a:grpSpLocks/>
          </p:cNvGrpSpPr>
          <p:nvPr/>
        </p:nvGrpSpPr>
        <p:grpSpPr bwMode="auto">
          <a:xfrm>
            <a:off x="627063" y="3117850"/>
            <a:ext cx="3235325" cy="1127125"/>
            <a:chOff x="395" y="1964"/>
            <a:chExt cx="2038" cy="710"/>
          </a:xfrm>
        </p:grpSpPr>
        <p:sp>
          <p:nvSpPr>
            <p:cNvPr id="33853" name="Line 32"/>
            <p:cNvSpPr>
              <a:spLocks noChangeShapeType="1"/>
            </p:cNvSpPr>
            <p:nvPr/>
          </p:nvSpPr>
          <p:spPr bwMode="auto">
            <a:xfrm>
              <a:off x="395" y="1964"/>
              <a:ext cx="1568" cy="614"/>
            </a:xfrm>
            <a:prstGeom prst="line">
              <a:avLst/>
            </a:prstGeom>
            <a:noFill/>
            <a:ln w="44450">
              <a:solidFill>
                <a:srgbClr val="004C9F"/>
              </a:solidFill>
              <a:round/>
              <a:headEnd/>
              <a:tailEnd/>
            </a:ln>
          </p:spPr>
          <p:txBody>
            <a:bodyPr/>
            <a:lstStyle/>
            <a:p>
              <a:endParaRPr lang="en-US"/>
            </a:p>
          </p:txBody>
        </p:sp>
        <p:sp>
          <p:nvSpPr>
            <p:cNvPr id="33854" name="Rectangle 33"/>
            <p:cNvSpPr>
              <a:spLocks noChangeArrowheads="1"/>
            </p:cNvSpPr>
            <p:nvPr/>
          </p:nvSpPr>
          <p:spPr bwMode="auto">
            <a:xfrm>
              <a:off x="1995" y="2520"/>
              <a:ext cx="438" cy="154"/>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Demand</a:t>
              </a:r>
              <a:endParaRPr lang="en-US"/>
            </a:p>
          </p:txBody>
        </p:sp>
      </p:grpSp>
      <p:sp>
        <p:nvSpPr>
          <p:cNvPr id="33824" name="Rectangle 34"/>
          <p:cNvSpPr>
            <a:spLocks noChangeArrowheads="1"/>
          </p:cNvSpPr>
          <p:nvPr/>
        </p:nvSpPr>
        <p:spPr bwMode="auto">
          <a:xfrm>
            <a:off x="3703638" y="5470525"/>
            <a:ext cx="755650" cy="254000"/>
          </a:xfrm>
          <a:prstGeom prst="rect">
            <a:avLst/>
          </a:prstGeom>
          <a:noFill/>
          <a:ln w="9525">
            <a:noFill/>
            <a:miter lim="800000"/>
            <a:headEnd/>
            <a:tailEnd/>
          </a:ln>
        </p:spPr>
        <p:txBody>
          <a:bodyPr wrap="none" lIns="0" tIns="0" rIns="0" bIns="0">
            <a:spAutoFit/>
          </a:bodyPr>
          <a:lstStyle/>
          <a:p>
            <a:r>
              <a:rPr lang="en-US" sz="1300" b="1">
                <a:solidFill>
                  <a:srgbClr val="000000"/>
                </a:solidFill>
                <a:latin typeface="Arial" charset="0"/>
              </a:rPr>
              <a:t>Quantity</a:t>
            </a:r>
            <a:endParaRPr lang="en-US"/>
          </a:p>
        </p:txBody>
      </p:sp>
      <p:sp>
        <p:nvSpPr>
          <p:cNvPr id="33825" name="Rectangle 35"/>
          <p:cNvSpPr>
            <a:spLocks noChangeArrowheads="1"/>
          </p:cNvSpPr>
          <p:nvPr/>
        </p:nvSpPr>
        <p:spPr bwMode="auto">
          <a:xfrm>
            <a:off x="382588" y="5475288"/>
            <a:ext cx="168275" cy="244475"/>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0</a:t>
            </a:r>
            <a:endParaRPr lang="en-US"/>
          </a:p>
        </p:txBody>
      </p:sp>
      <p:sp>
        <p:nvSpPr>
          <p:cNvPr id="33826" name="Rectangle 36"/>
          <p:cNvSpPr>
            <a:spLocks noChangeArrowheads="1"/>
          </p:cNvSpPr>
          <p:nvPr/>
        </p:nvSpPr>
        <p:spPr bwMode="auto">
          <a:xfrm>
            <a:off x="84138" y="1689100"/>
            <a:ext cx="496887" cy="254000"/>
          </a:xfrm>
          <a:prstGeom prst="rect">
            <a:avLst/>
          </a:prstGeom>
          <a:noFill/>
          <a:ln w="9525">
            <a:noFill/>
            <a:miter lim="800000"/>
            <a:headEnd/>
            <a:tailEnd/>
          </a:ln>
        </p:spPr>
        <p:txBody>
          <a:bodyPr wrap="none" lIns="0" tIns="0" rIns="0" bIns="0">
            <a:spAutoFit/>
          </a:bodyPr>
          <a:lstStyle/>
          <a:p>
            <a:r>
              <a:rPr lang="en-US" sz="1300" b="1">
                <a:solidFill>
                  <a:srgbClr val="000000"/>
                </a:solidFill>
                <a:latin typeface="Arial" charset="0"/>
              </a:rPr>
              <a:t>Price</a:t>
            </a:r>
            <a:endParaRPr lang="en-US"/>
          </a:p>
        </p:txBody>
      </p:sp>
      <p:grpSp>
        <p:nvGrpSpPr>
          <p:cNvPr id="3" name="Group 37"/>
          <p:cNvGrpSpPr>
            <a:grpSpLocks/>
          </p:cNvGrpSpPr>
          <p:nvPr/>
        </p:nvGrpSpPr>
        <p:grpSpPr bwMode="auto">
          <a:xfrm>
            <a:off x="522288" y="3597275"/>
            <a:ext cx="1333500" cy="1839913"/>
            <a:chOff x="329" y="2266"/>
            <a:chExt cx="840" cy="1159"/>
          </a:xfrm>
        </p:grpSpPr>
        <p:sp>
          <p:nvSpPr>
            <p:cNvPr id="33851" name="Rectangle 38"/>
            <p:cNvSpPr>
              <a:spLocks noChangeArrowheads="1"/>
            </p:cNvSpPr>
            <p:nvPr/>
          </p:nvSpPr>
          <p:spPr bwMode="auto">
            <a:xfrm>
              <a:off x="329" y="2266"/>
              <a:ext cx="840" cy="1159"/>
            </a:xfrm>
            <a:prstGeom prst="rect">
              <a:avLst/>
            </a:prstGeom>
            <a:solidFill>
              <a:srgbClr val="EFE9F4"/>
            </a:solidFill>
            <a:ln w="9525">
              <a:noFill/>
              <a:miter lim="800000"/>
              <a:headEnd/>
              <a:tailEnd/>
            </a:ln>
          </p:spPr>
          <p:txBody>
            <a:bodyPr/>
            <a:lstStyle/>
            <a:p>
              <a:endParaRPr lang="en-US"/>
            </a:p>
          </p:txBody>
        </p:sp>
        <p:sp>
          <p:nvSpPr>
            <p:cNvPr id="33852" name="Rectangle 39"/>
            <p:cNvSpPr>
              <a:spLocks noChangeArrowheads="1"/>
            </p:cNvSpPr>
            <p:nvPr/>
          </p:nvSpPr>
          <p:spPr bwMode="auto">
            <a:xfrm>
              <a:off x="352" y="2744"/>
              <a:ext cx="797" cy="125"/>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Revenue = $200 </a:t>
              </a:r>
            </a:p>
          </p:txBody>
        </p:sp>
      </p:grpSp>
      <p:grpSp>
        <p:nvGrpSpPr>
          <p:cNvPr id="4" name="Group 40"/>
          <p:cNvGrpSpPr>
            <a:grpSpLocks/>
          </p:cNvGrpSpPr>
          <p:nvPr/>
        </p:nvGrpSpPr>
        <p:grpSpPr bwMode="auto">
          <a:xfrm>
            <a:off x="293688" y="3486150"/>
            <a:ext cx="1739900" cy="2233613"/>
            <a:chOff x="185" y="2196"/>
            <a:chExt cx="1096" cy="1407"/>
          </a:xfrm>
        </p:grpSpPr>
        <p:sp>
          <p:nvSpPr>
            <p:cNvPr id="33847" name="Freeform 41"/>
            <p:cNvSpPr>
              <a:spLocks/>
            </p:cNvSpPr>
            <p:nvPr/>
          </p:nvSpPr>
          <p:spPr bwMode="auto">
            <a:xfrm>
              <a:off x="329" y="2266"/>
              <a:ext cx="840" cy="1159"/>
            </a:xfrm>
            <a:custGeom>
              <a:avLst/>
              <a:gdLst>
                <a:gd name="T0" fmla="*/ 840 w 840"/>
                <a:gd name="T1" fmla="*/ 1159 h 1159"/>
                <a:gd name="T2" fmla="*/ 840 w 840"/>
                <a:gd name="T3" fmla="*/ 0 h 1159"/>
                <a:gd name="T4" fmla="*/ 0 w 840"/>
                <a:gd name="T5" fmla="*/ 0 h 1159"/>
                <a:gd name="T6" fmla="*/ 0 60000 65536"/>
                <a:gd name="T7" fmla="*/ 0 60000 65536"/>
                <a:gd name="T8" fmla="*/ 0 60000 65536"/>
                <a:gd name="T9" fmla="*/ 0 w 840"/>
                <a:gd name="T10" fmla="*/ 0 h 1159"/>
                <a:gd name="T11" fmla="*/ 840 w 840"/>
                <a:gd name="T12" fmla="*/ 1159 h 1159"/>
              </a:gdLst>
              <a:ahLst/>
              <a:cxnLst>
                <a:cxn ang="T6">
                  <a:pos x="T0" y="T1"/>
                </a:cxn>
                <a:cxn ang="T7">
                  <a:pos x="T2" y="T3"/>
                </a:cxn>
                <a:cxn ang="T8">
                  <a:pos x="T4" y="T5"/>
                </a:cxn>
              </a:cxnLst>
              <a:rect l="T9" t="T10" r="T11" b="T12"/>
              <a:pathLst>
                <a:path w="840" h="1159">
                  <a:moveTo>
                    <a:pt x="840" y="1159"/>
                  </a:moveTo>
                  <a:lnTo>
                    <a:pt x="840" y="0"/>
                  </a:lnTo>
                  <a:lnTo>
                    <a:pt x="0" y="0"/>
                  </a:lnTo>
                </a:path>
              </a:pathLst>
            </a:custGeom>
            <a:noFill/>
            <a:ln w="14288">
              <a:solidFill>
                <a:schemeClr val="tx1"/>
              </a:solidFill>
              <a:prstDash val="sysDot"/>
              <a:round/>
              <a:headEnd/>
              <a:tailEnd/>
            </a:ln>
          </p:spPr>
          <p:txBody>
            <a:bodyPr/>
            <a:lstStyle/>
            <a:p>
              <a:endParaRPr lang="en-US"/>
            </a:p>
          </p:txBody>
        </p:sp>
        <p:sp>
          <p:nvSpPr>
            <p:cNvPr id="33848" name="Oval 42"/>
            <p:cNvSpPr>
              <a:spLocks noChangeArrowheads="1"/>
            </p:cNvSpPr>
            <p:nvPr/>
          </p:nvSpPr>
          <p:spPr bwMode="auto">
            <a:xfrm>
              <a:off x="1133" y="2232"/>
              <a:ext cx="69" cy="70"/>
            </a:xfrm>
            <a:prstGeom prst="ellipse">
              <a:avLst/>
            </a:prstGeom>
            <a:solidFill>
              <a:srgbClr val="000000"/>
            </a:solidFill>
            <a:ln w="9525">
              <a:noFill/>
              <a:round/>
              <a:headEnd/>
              <a:tailEnd/>
            </a:ln>
          </p:spPr>
          <p:txBody>
            <a:bodyPr/>
            <a:lstStyle/>
            <a:p>
              <a:endParaRPr lang="en-US"/>
            </a:p>
          </p:txBody>
        </p:sp>
        <p:sp>
          <p:nvSpPr>
            <p:cNvPr id="33849" name="Rectangle 43"/>
            <p:cNvSpPr>
              <a:spLocks noChangeArrowheads="1"/>
            </p:cNvSpPr>
            <p:nvPr/>
          </p:nvSpPr>
          <p:spPr bwMode="auto">
            <a:xfrm>
              <a:off x="185" y="2196"/>
              <a:ext cx="166" cy="154"/>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$4</a:t>
              </a:r>
              <a:endParaRPr lang="en-US"/>
            </a:p>
          </p:txBody>
        </p:sp>
        <p:sp>
          <p:nvSpPr>
            <p:cNvPr id="33850" name="Rectangle 44"/>
            <p:cNvSpPr>
              <a:spLocks noChangeArrowheads="1"/>
            </p:cNvSpPr>
            <p:nvPr/>
          </p:nvSpPr>
          <p:spPr bwMode="auto">
            <a:xfrm>
              <a:off x="1115" y="3449"/>
              <a:ext cx="166" cy="154"/>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50</a:t>
              </a:r>
              <a:endParaRPr lang="en-US"/>
            </a:p>
          </p:txBody>
        </p:sp>
      </p:grpSp>
      <p:grpSp>
        <p:nvGrpSpPr>
          <p:cNvPr id="5" name="Group 45"/>
          <p:cNvGrpSpPr>
            <a:grpSpLocks/>
          </p:cNvGrpSpPr>
          <p:nvPr/>
        </p:nvGrpSpPr>
        <p:grpSpPr bwMode="auto">
          <a:xfrm>
            <a:off x="5246688" y="2989263"/>
            <a:ext cx="3208337" cy="1133475"/>
            <a:chOff x="3305" y="1883"/>
            <a:chExt cx="2021" cy="714"/>
          </a:xfrm>
        </p:grpSpPr>
        <p:sp>
          <p:nvSpPr>
            <p:cNvPr id="33845" name="Line 46"/>
            <p:cNvSpPr>
              <a:spLocks noChangeShapeType="1"/>
            </p:cNvSpPr>
            <p:nvPr/>
          </p:nvSpPr>
          <p:spPr bwMode="auto">
            <a:xfrm>
              <a:off x="3305" y="1883"/>
              <a:ext cx="1568" cy="625"/>
            </a:xfrm>
            <a:prstGeom prst="line">
              <a:avLst/>
            </a:prstGeom>
            <a:noFill/>
            <a:ln w="44450">
              <a:solidFill>
                <a:srgbClr val="004C9F"/>
              </a:solidFill>
              <a:round/>
              <a:headEnd/>
              <a:tailEnd/>
            </a:ln>
          </p:spPr>
          <p:txBody>
            <a:bodyPr/>
            <a:lstStyle/>
            <a:p>
              <a:endParaRPr lang="en-US"/>
            </a:p>
          </p:txBody>
        </p:sp>
        <p:sp>
          <p:nvSpPr>
            <p:cNvPr id="33846" name="Rectangle 47"/>
            <p:cNvSpPr>
              <a:spLocks noChangeArrowheads="1"/>
            </p:cNvSpPr>
            <p:nvPr/>
          </p:nvSpPr>
          <p:spPr bwMode="auto">
            <a:xfrm>
              <a:off x="4888" y="2443"/>
              <a:ext cx="438" cy="154"/>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Demand</a:t>
              </a:r>
              <a:endParaRPr lang="en-US"/>
            </a:p>
          </p:txBody>
        </p:sp>
      </p:grpSp>
      <p:sp>
        <p:nvSpPr>
          <p:cNvPr id="33830" name="Rectangle 48"/>
          <p:cNvSpPr>
            <a:spLocks noChangeArrowheads="1"/>
          </p:cNvSpPr>
          <p:nvPr/>
        </p:nvSpPr>
        <p:spPr bwMode="auto">
          <a:xfrm>
            <a:off x="8247063" y="5470525"/>
            <a:ext cx="755650" cy="254000"/>
          </a:xfrm>
          <a:prstGeom prst="rect">
            <a:avLst/>
          </a:prstGeom>
          <a:noFill/>
          <a:ln w="9525">
            <a:noFill/>
            <a:miter lim="800000"/>
            <a:headEnd/>
            <a:tailEnd/>
          </a:ln>
        </p:spPr>
        <p:txBody>
          <a:bodyPr wrap="none" lIns="0" tIns="0" rIns="0" bIns="0">
            <a:spAutoFit/>
          </a:bodyPr>
          <a:lstStyle/>
          <a:p>
            <a:r>
              <a:rPr lang="en-US" sz="1300" b="1">
                <a:solidFill>
                  <a:srgbClr val="000000"/>
                </a:solidFill>
                <a:latin typeface="Arial" charset="0"/>
              </a:rPr>
              <a:t>Quantity</a:t>
            </a:r>
            <a:endParaRPr lang="en-US"/>
          </a:p>
        </p:txBody>
      </p:sp>
      <p:sp>
        <p:nvSpPr>
          <p:cNvPr id="33831" name="Rectangle 49"/>
          <p:cNvSpPr>
            <a:spLocks noChangeArrowheads="1"/>
          </p:cNvSpPr>
          <p:nvPr/>
        </p:nvSpPr>
        <p:spPr bwMode="auto">
          <a:xfrm>
            <a:off x="4926013" y="5475288"/>
            <a:ext cx="168275" cy="244475"/>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0</a:t>
            </a:r>
            <a:endParaRPr lang="en-US"/>
          </a:p>
        </p:txBody>
      </p:sp>
      <p:sp>
        <p:nvSpPr>
          <p:cNvPr id="33832" name="Rectangle 50"/>
          <p:cNvSpPr>
            <a:spLocks noChangeArrowheads="1"/>
          </p:cNvSpPr>
          <p:nvPr/>
        </p:nvSpPr>
        <p:spPr bwMode="auto">
          <a:xfrm>
            <a:off x="4622800" y="1689100"/>
            <a:ext cx="496888" cy="254000"/>
          </a:xfrm>
          <a:prstGeom prst="rect">
            <a:avLst/>
          </a:prstGeom>
          <a:noFill/>
          <a:ln w="9525">
            <a:noFill/>
            <a:miter lim="800000"/>
            <a:headEnd/>
            <a:tailEnd/>
          </a:ln>
        </p:spPr>
        <p:txBody>
          <a:bodyPr wrap="none" lIns="0" tIns="0" rIns="0" bIns="0">
            <a:spAutoFit/>
          </a:bodyPr>
          <a:lstStyle/>
          <a:p>
            <a:r>
              <a:rPr lang="en-US" sz="1300" b="1">
                <a:solidFill>
                  <a:srgbClr val="000000"/>
                </a:solidFill>
                <a:latin typeface="Arial" charset="0"/>
              </a:rPr>
              <a:t>Price</a:t>
            </a:r>
            <a:endParaRPr lang="en-US"/>
          </a:p>
        </p:txBody>
      </p:sp>
      <p:grpSp>
        <p:nvGrpSpPr>
          <p:cNvPr id="6" name="Group 51"/>
          <p:cNvGrpSpPr>
            <a:grpSpLocks/>
          </p:cNvGrpSpPr>
          <p:nvPr/>
        </p:nvGrpSpPr>
        <p:grpSpPr bwMode="auto">
          <a:xfrm>
            <a:off x="5095875" y="3133725"/>
            <a:ext cx="2070100" cy="2303463"/>
            <a:chOff x="3210" y="1974"/>
            <a:chExt cx="1304" cy="1451"/>
          </a:xfrm>
        </p:grpSpPr>
        <p:sp>
          <p:nvSpPr>
            <p:cNvPr id="33841" name="Rectangle 52"/>
            <p:cNvSpPr>
              <a:spLocks noChangeArrowheads="1"/>
            </p:cNvSpPr>
            <p:nvPr/>
          </p:nvSpPr>
          <p:spPr bwMode="auto">
            <a:xfrm>
              <a:off x="3210" y="1974"/>
              <a:ext cx="331" cy="1451"/>
            </a:xfrm>
            <a:prstGeom prst="rect">
              <a:avLst/>
            </a:prstGeom>
            <a:solidFill>
              <a:srgbClr val="EFE9F4"/>
            </a:solidFill>
            <a:ln w="9525">
              <a:noFill/>
              <a:miter lim="800000"/>
              <a:headEnd/>
              <a:tailEnd/>
            </a:ln>
          </p:spPr>
          <p:txBody>
            <a:bodyPr/>
            <a:lstStyle/>
            <a:p>
              <a:endParaRPr lang="en-US"/>
            </a:p>
          </p:txBody>
        </p:sp>
        <p:grpSp>
          <p:nvGrpSpPr>
            <p:cNvPr id="7" name="Group 53"/>
            <p:cNvGrpSpPr>
              <a:grpSpLocks/>
            </p:cNvGrpSpPr>
            <p:nvPr/>
          </p:nvGrpSpPr>
          <p:grpSpPr bwMode="auto">
            <a:xfrm>
              <a:off x="3456" y="2763"/>
              <a:ext cx="1058" cy="125"/>
              <a:chOff x="3456" y="2763"/>
              <a:chExt cx="1058" cy="125"/>
            </a:xfrm>
          </p:grpSpPr>
          <p:sp>
            <p:nvSpPr>
              <p:cNvPr id="33843" name="Line 54"/>
              <p:cNvSpPr>
                <a:spLocks noChangeShapeType="1"/>
              </p:cNvSpPr>
              <p:nvPr/>
            </p:nvSpPr>
            <p:spPr bwMode="auto">
              <a:xfrm>
                <a:off x="3456" y="2830"/>
                <a:ext cx="236" cy="1"/>
              </a:xfrm>
              <a:prstGeom prst="line">
                <a:avLst/>
              </a:prstGeom>
              <a:noFill/>
              <a:ln w="14288">
                <a:solidFill>
                  <a:srgbClr val="000000"/>
                </a:solidFill>
                <a:round/>
                <a:headEnd/>
                <a:tailEnd/>
              </a:ln>
            </p:spPr>
            <p:txBody>
              <a:bodyPr/>
              <a:lstStyle/>
              <a:p>
                <a:endParaRPr lang="en-US"/>
              </a:p>
            </p:txBody>
          </p:sp>
          <p:sp>
            <p:nvSpPr>
              <p:cNvPr id="33844" name="Rectangle 55"/>
              <p:cNvSpPr>
                <a:spLocks noChangeArrowheads="1"/>
              </p:cNvSpPr>
              <p:nvPr/>
            </p:nvSpPr>
            <p:spPr bwMode="auto">
              <a:xfrm>
                <a:off x="3717" y="2763"/>
                <a:ext cx="797" cy="125"/>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Revenue = $100 </a:t>
                </a:r>
              </a:p>
            </p:txBody>
          </p:sp>
        </p:grpSp>
      </p:grpSp>
      <p:grpSp>
        <p:nvGrpSpPr>
          <p:cNvPr id="8" name="Group 56"/>
          <p:cNvGrpSpPr>
            <a:grpSpLocks/>
          </p:cNvGrpSpPr>
          <p:nvPr/>
        </p:nvGrpSpPr>
        <p:grpSpPr bwMode="auto">
          <a:xfrm>
            <a:off x="4837113" y="3035300"/>
            <a:ext cx="944562" cy="2684463"/>
            <a:chOff x="3047" y="1912"/>
            <a:chExt cx="595" cy="1691"/>
          </a:xfrm>
        </p:grpSpPr>
        <p:sp>
          <p:nvSpPr>
            <p:cNvPr id="33837" name="Freeform 57"/>
            <p:cNvSpPr>
              <a:spLocks/>
            </p:cNvSpPr>
            <p:nvPr/>
          </p:nvSpPr>
          <p:spPr bwMode="auto">
            <a:xfrm>
              <a:off x="3210" y="1974"/>
              <a:ext cx="331" cy="1451"/>
            </a:xfrm>
            <a:custGeom>
              <a:avLst/>
              <a:gdLst>
                <a:gd name="T0" fmla="*/ 331 w 331"/>
                <a:gd name="T1" fmla="*/ 1451 h 1451"/>
                <a:gd name="T2" fmla="*/ 331 w 331"/>
                <a:gd name="T3" fmla="*/ 0 h 1451"/>
                <a:gd name="T4" fmla="*/ 0 w 331"/>
                <a:gd name="T5" fmla="*/ 0 h 1451"/>
                <a:gd name="T6" fmla="*/ 0 60000 65536"/>
                <a:gd name="T7" fmla="*/ 0 60000 65536"/>
                <a:gd name="T8" fmla="*/ 0 60000 65536"/>
                <a:gd name="T9" fmla="*/ 0 w 331"/>
                <a:gd name="T10" fmla="*/ 0 h 1451"/>
                <a:gd name="T11" fmla="*/ 331 w 331"/>
                <a:gd name="T12" fmla="*/ 1451 h 1451"/>
              </a:gdLst>
              <a:ahLst/>
              <a:cxnLst>
                <a:cxn ang="T6">
                  <a:pos x="T0" y="T1"/>
                </a:cxn>
                <a:cxn ang="T7">
                  <a:pos x="T2" y="T3"/>
                </a:cxn>
                <a:cxn ang="T8">
                  <a:pos x="T4" y="T5"/>
                </a:cxn>
              </a:cxnLst>
              <a:rect l="T9" t="T10" r="T11" b="T12"/>
              <a:pathLst>
                <a:path w="331" h="1451">
                  <a:moveTo>
                    <a:pt x="331" y="1451"/>
                  </a:moveTo>
                  <a:lnTo>
                    <a:pt x="331" y="0"/>
                  </a:lnTo>
                  <a:lnTo>
                    <a:pt x="0" y="0"/>
                  </a:lnTo>
                </a:path>
              </a:pathLst>
            </a:custGeom>
            <a:noFill/>
            <a:ln w="14288">
              <a:solidFill>
                <a:schemeClr val="tx1"/>
              </a:solidFill>
              <a:prstDash val="sysDot"/>
              <a:round/>
              <a:headEnd/>
              <a:tailEnd/>
            </a:ln>
          </p:spPr>
          <p:txBody>
            <a:bodyPr/>
            <a:lstStyle/>
            <a:p>
              <a:endParaRPr lang="en-US"/>
            </a:p>
          </p:txBody>
        </p:sp>
        <p:sp>
          <p:nvSpPr>
            <p:cNvPr id="33838" name="Oval 58"/>
            <p:cNvSpPr>
              <a:spLocks noChangeArrowheads="1"/>
            </p:cNvSpPr>
            <p:nvPr/>
          </p:nvSpPr>
          <p:spPr bwMode="auto">
            <a:xfrm>
              <a:off x="3512" y="1944"/>
              <a:ext cx="67" cy="70"/>
            </a:xfrm>
            <a:prstGeom prst="ellipse">
              <a:avLst/>
            </a:prstGeom>
            <a:solidFill>
              <a:srgbClr val="000000"/>
            </a:solidFill>
            <a:ln w="9525">
              <a:noFill/>
              <a:round/>
              <a:headEnd/>
              <a:tailEnd/>
            </a:ln>
          </p:spPr>
          <p:txBody>
            <a:bodyPr/>
            <a:lstStyle/>
            <a:p>
              <a:endParaRPr lang="en-US"/>
            </a:p>
          </p:txBody>
        </p:sp>
        <p:sp>
          <p:nvSpPr>
            <p:cNvPr id="33839" name="Rectangle 59"/>
            <p:cNvSpPr>
              <a:spLocks noChangeArrowheads="1"/>
            </p:cNvSpPr>
            <p:nvPr/>
          </p:nvSpPr>
          <p:spPr bwMode="auto">
            <a:xfrm>
              <a:off x="3047" y="1912"/>
              <a:ext cx="166" cy="154"/>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$5</a:t>
              </a:r>
              <a:endParaRPr lang="en-US"/>
            </a:p>
          </p:txBody>
        </p:sp>
        <p:sp>
          <p:nvSpPr>
            <p:cNvPr id="33840" name="Rectangle 60"/>
            <p:cNvSpPr>
              <a:spLocks noChangeArrowheads="1"/>
            </p:cNvSpPr>
            <p:nvPr/>
          </p:nvSpPr>
          <p:spPr bwMode="auto">
            <a:xfrm>
              <a:off x="3476" y="3449"/>
              <a:ext cx="166" cy="154"/>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20</a:t>
              </a:r>
              <a:endParaRPr lang="en-US"/>
            </a:p>
          </p:txBody>
        </p:sp>
      </p:grpSp>
      <p:sp>
        <p:nvSpPr>
          <p:cNvPr id="81981" name="Rectangle 61"/>
          <p:cNvSpPr>
            <a:spLocks noChangeArrowheads="1"/>
          </p:cNvSpPr>
          <p:nvPr/>
        </p:nvSpPr>
        <p:spPr bwMode="auto">
          <a:xfrm>
            <a:off x="1323975" y="2047875"/>
            <a:ext cx="2073275" cy="374650"/>
          </a:xfrm>
          <a:prstGeom prst="rect">
            <a:avLst/>
          </a:prstGeom>
          <a:solidFill>
            <a:schemeClr val="bg1"/>
          </a:solidFill>
          <a:ln w="9525">
            <a:solidFill>
              <a:schemeClr val="tx1"/>
            </a:solidFill>
            <a:miter lim="800000"/>
            <a:headEnd/>
            <a:tailEnd/>
          </a:ln>
        </p:spPr>
        <p:txBody>
          <a:bodyPr lIns="0" tIns="0" rIns="0" bIns="0">
            <a:spAutoFit/>
          </a:bodyPr>
          <a:lstStyle/>
          <a:p>
            <a:r>
              <a:rPr lang="en-US" sz="1200" b="1">
                <a:solidFill>
                  <a:srgbClr val="000000"/>
                </a:solidFill>
                <a:latin typeface="Arial" charset="0"/>
              </a:rPr>
              <a:t>An Increase in price from $4</a:t>
            </a:r>
          </a:p>
          <a:p>
            <a:r>
              <a:rPr lang="en-US" sz="1200" b="1">
                <a:solidFill>
                  <a:srgbClr val="000000"/>
                </a:solidFill>
                <a:latin typeface="Arial" charset="0"/>
              </a:rPr>
              <a:t> to $5 …</a:t>
            </a:r>
            <a:endParaRPr lang="en-US"/>
          </a:p>
        </p:txBody>
      </p:sp>
      <p:sp>
        <p:nvSpPr>
          <p:cNvPr id="81982" name="Rectangle 62"/>
          <p:cNvSpPr>
            <a:spLocks noChangeArrowheads="1"/>
          </p:cNvSpPr>
          <p:nvPr/>
        </p:nvSpPr>
        <p:spPr bwMode="auto">
          <a:xfrm>
            <a:off x="5829300" y="2047875"/>
            <a:ext cx="2073275" cy="557213"/>
          </a:xfrm>
          <a:prstGeom prst="rect">
            <a:avLst/>
          </a:prstGeom>
          <a:solidFill>
            <a:schemeClr val="bg1"/>
          </a:solidFill>
          <a:ln w="9525">
            <a:solidFill>
              <a:schemeClr val="tx1"/>
            </a:solidFill>
            <a:miter lim="800000"/>
            <a:headEnd/>
            <a:tailEnd/>
          </a:ln>
        </p:spPr>
        <p:txBody>
          <a:bodyPr lIns="0" tIns="0" rIns="0" bIns="0">
            <a:spAutoFit/>
          </a:bodyPr>
          <a:lstStyle/>
          <a:p>
            <a:r>
              <a:rPr lang="en-US" sz="1200" b="1">
                <a:solidFill>
                  <a:srgbClr val="000000"/>
                </a:solidFill>
                <a:latin typeface="Arial" charset="0"/>
              </a:rPr>
              <a:t>… leads to an decrease in total revenue from $200 to $100</a:t>
            </a:r>
          </a:p>
        </p:txBody>
      </p:sp>
      <p:sp>
        <p:nvSpPr>
          <p:cNvPr id="63" name="Slide Number Placeholder 62"/>
          <p:cNvSpPr>
            <a:spLocks noGrp="1"/>
          </p:cNvSpPr>
          <p:nvPr>
            <p:ph type="sldNum" sz="quarter" idx="12"/>
          </p:nvPr>
        </p:nvSpPr>
        <p:spPr/>
        <p:txBody>
          <a:bodyPr/>
          <a:lstStyle/>
          <a:p>
            <a:fld id="{B6F15528-21DE-4FAA-801E-634DDDAF4B2B}" type="slidenum">
              <a:rPr lang="en-US" smtClean="0"/>
              <a:pPr/>
              <a:t>154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upRigh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trips(upRigh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1981"/>
                                        </p:tgtEl>
                                        <p:attrNameLst>
                                          <p:attrName>style.visibility</p:attrName>
                                        </p:attrNameLst>
                                      </p:cBhvr>
                                      <p:to>
                                        <p:strVal val="visible"/>
                                      </p:to>
                                    </p:set>
                                    <p:animEffect transition="in" filter="dissolve">
                                      <p:cBhvr>
                                        <p:cTn id="37" dur="500"/>
                                        <p:tgtEl>
                                          <p:spTgt spid="8198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1982"/>
                                        </p:tgtEl>
                                        <p:attrNameLst>
                                          <p:attrName>style.visibility</p:attrName>
                                        </p:attrNameLst>
                                      </p:cBhvr>
                                      <p:to>
                                        <p:strVal val="visible"/>
                                      </p:to>
                                    </p:set>
                                    <p:animEffect transition="in" filter="dissolve">
                                      <p:cBhvr>
                                        <p:cTn id="42" dur="500"/>
                                        <p:tgtEl>
                                          <p:spTgt spid="819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1" grpId="0" animBg="1" autoUpdateAnimBg="0"/>
      <p:bldP spid="81982" grpId="0" animBg="1" autoUpdateAnimBg="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smtClean="0"/>
              <a:t>Elasticity of a Linear Demand Curve</a:t>
            </a:r>
          </a:p>
        </p:txBody>
      </p:sp>
      <p:pic>
        <p:nvPicPr>
          <p:cNvPr id="34819" name="Picture 3"/>
          <p:cNvPicPr>
            <a:picLocks noChangeAspect="1" noChangeArrowheads="1"/>
          </p:cNvPicPr>
          <p:nvPr/>
        </p:nvPicPr>
        <p:blipFill>
          <a:blip r:embed="rId2"/>
          <a:srcRect l="5128" r="5983"/>
          <a:stretch>
            <a:fillRect/>
          </a:stretch>
        </p:blipFill>
        <p:spPr bwMode="auto">
          <a:xfrm>
            <a:off x="533400" y="1828800"/>
            <a:ext cx="8229600" cy="3068638"/>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6F15528-21DE-4FAA-801E-634DDDAF4B2B}" type="slidenum">
              <a:rPr lang="en-US" smtClean="0"/>
              <a:pPr/>
              <a:t>155</a:t>
            </a:fld>
            <a:endParaRPr lang="en-US"/>
          </a:p>
        </p:txBody>
      </p:sp>
    </p:spTree>
  </p:cSld>
  <p:clrMapOvr>
    <a:masterClrMapping/>
  </p:clrMapOvr>
  <p:transition>
    <p:zoom/>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l"/>
            <a:r>
              <a:rPr lang="en-US" sz="3200" dirty="0" smtClean="0">
                <a:solidFill>
                  <a:schemeClr val="tx1"/>
                </a:solidFill>
              </a:rPr>
              <a:t>Income Elasticity of Demand</a:t>
            </a:r>
            <a:endParaRPr lang="en-US" dirty="0" smtClean="0">
              <a:solidFill>
                <a:schemeClr val="tx1"/>
              </a:solidFill>
            </a:endParaRPr>
          </a:p>
        </p:txBody>
      </p:sp>
      <p:sp>
        <p:nvSpPr>
          <p:cNvPr id="35843" name="Rectangle 3"/>
          <p:cNvSpPr>
            <a:spLocks noGrp="1" noChangeArrowheads="1"/>
          </p:cNvSpPr>
          <p:nvPr>
            <p:ph type="body" idx="1"/>
          </p:nvPr>
        </p:nvSpPr>
        <p:spPr/>
        <p:txBody>
          <a:bodyPr/>
          <a:lstStyle/>
          <a:p>
            <a:pPr>
              <a:buClr>
                <a:schemeClr val="tx1"/>
              </a:buClr>
            </a:pPr>
            <a:r>
              <a:rPr lang="en-US" i="1" smtClean="0">
                <a:solidFill>
                  <a:srgbClr val="25A9A6"/>
                </a:solidFill>
              </a:rPr>
              <a:t>Income elasticity of demand</a:t>
            </a:r>
            <a:r>
              <a:rPr lang="en-US" smtClean="0"/>
              <a:t> measures how much the quantity demanded of a good responds to a change in consumers’ income. </a:t>
            </a:r>
          </a:p>
          <a:p>
            <a:r>
              <a:rPr lang="en-US" smtClean="0"/>
              <a:t>It is computed as the percentage change in the quantity demanded divided by the percentage change in income.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156</a:t>
            </a:fld>
            <a:endParaRPr lang="en-US"/>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algn="l"/>
            <a:r>
              <a:rPr lang="en-US" dirty="0" smtClean="0">
                <a:solidFill>
                  <a:schemeClr val="tx1"/>
                </a:solidFill>
              </a:rPr>
              <a:t> </a:t>
            </a:r>
            <a:r>
              <a:rPr lang="en-US" sz="3200" dirty="0" smtClean="0">
                <a:solidFill>
                  <a:schemeClr val="tx1"/>
                </a:solidFill>
              </a:rPr>
              <a:t>Computing Income Elasticity</a:t>
            </a:r>
            <a:endParaRPr lang="en-US" dirty="0" smtClean="0">
              <a:solidFill>
                <a:schemeClr val="tx1"/>
              </a:solidFill>
            </a:endParaRPr>
          </a:p>
        </p:txBody>
      </p:sp>
      <p:graphicFrame>
        <p:nvGraphicFramePr>
          <p:cNvPr id="7170" name="Object 4"/>
          <p:cNvGraphicFramePr>
            <a:graphicFrameLocks noChangeAspect="1"/>
          </p:cNvGraphicFramePr>
          <p:nvPr/>
        </p:nvGraphicFramePr>
        <p:xfrm>
          <a:off x="762000" y="2438400"/>
          <a:ext cx="7772400" cy="1782763"/>
        </p:xfrm>
        <a:graphic>
          <a:graphicData uri="http://schemas.openxmlformats.org/presentationml/2006/ole">
            <mc:AlternateContent xmlns:mc="http://schemas.openxmlformats.org/markup-compatibility/2006">
              <mc:Choice xmlns:v="urn:schemas-microsoft-com:vml" Requires="v">
                <p:oleObj spid="_x0000_s47122" name="Equation" r:id="rId3" imgW="4876560" imgH="1117440" progId="">
                  <p:embed/>
                </p:oleObj>
              </mc:Choice>
              <mc:Fallback>
                <p:oleObj name="Equation" r:id="rId3" imgW="4876560" imgH="111744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438400"/>
                        <a:ext cx="7772400" cy="1782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157</a:t>
            </a:fld>
            <a:endParaRPr lang="en-US"/>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l"/>
            <a:r>
              <a:rPr lang="en-US" sz="3200" dirty="0" smtClean="0">
                <a:solidFill>
                  <a:schemeClr val="tx1"/>
                </a:solidFill>
              </a:rPr>
              <a:t>Income Elasticity</a:t>
            </a:r>
            <a:endParaRPr lang="en-US" dirty="0" smtClean="0">
              <a:solidFill>
                <a:schemeClr val="tx1"/>
              </a:solidFill>
            </a:endParaRPr>
          </a:p>
        </p:txBody>
      </p:sp>
      <p:sp>
        <p:nvSpPr>
          <p:cNvPr id="36867" name="Rectangle 3"/>
          <p:cNvSpPr>
            <a:spLocks noGrp="1" noChangeArrowheads="1"/>
          </p:cNvSpPr>
          <p:nvPr>
            <p:ph type="body" idx="1"/>
          </p:nvPr>
        </p:nvSpPr>
        <p:spPr/>
        <p:txBody>
          <a:bodyPr/>
          <a:lstStyle/>
          <a:p>
            <a:r>
              <a:rPr lang="en-US" smtClean="0"/>
              <a:t>Types of Goods</a:t>
            </a:r>
          </a:p>
          <a:p>
            <a:pPr lvl="1"/>
            <a:r>
              <a:rPr lang="en-US" smtClean="0"/>
              <a:t>Normal Goods</a:t>
            </a:r>
          </a:p>
          <a:p>
            <a:pPr lvl="1"/>
            <a:r>
              <a:rPr lang="en-US" smtClean="0"/>
              <a:t>Inferior Goods</a:t>
            </a:r>
          </a:p>
          <a:p>
            <a:r>
              <a:rPr lang="en-US" smtClean="0"/>
              <a:t>Higher income raises the quantity demanded for normal goods but lowers the quantity demanded for inferior goods.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158</a:t>
            </a:fld>
            <a:endParaRPr lang="en-US"/>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l"/>
            <a:r>
              <a:rPr lang="en-US" sz="3200" dirty="0" smtClean="0">
                <a:solidFill>
                  <a:schemeClr val="tx1"/>
                </a:solidFill>
              </a:rPr>
              <a:t>Income Elasticity</a:t>
            </a:r>
          </a:p>
        </p:txBody>
      </p:sp>
      <p:sp>
        <p:nvSpPr>
          <p:cNvPr id="37891" name="Rectangle 3"/>
          <p:cNvSpPr>
            <a:spLocks noGrp="1" noChangeArrowheads="1"/>
          </p:cNvSpPr>
          <p:nvPr>
            <p:ph type="body" idx="1"/>
          </p:nvPr>
        </p:nvSpPr>
        <p:spPr/>
        <p:txBody>
          <a:bodyPr/>
          <a:lstStyle/>
          <a:p>
            <a:r>
              <a:rPr lang="en-US" smtClean="0"/>
              <a:t>Goods consumers regard as necessities tend to be income inelastic</a:t>
            </a:r>
          </a:p>
          <a:p>
            <a:pPr lvl="1"/>
            <a:r>
              <a:rPr lang="en-US" smtClean="0"/>
              <a:t>Examples include food, fuel, clothing, utilities, and medical services.</a:t>
            </a:r>
          </a:p>
          <a:p>
            <a:r>
              <a:rPr lang="en-US" smtClean="0"/>
              <a:t>Goods consumers regard as luxuries tend to be income elastic.</a:t>
            </a:r>
          </a:p>
          <a:p>
            <a:pPr lvl="1"/>
            <a:r>
              <a:rPr lang="en-US" smtClean="0"/>
              <a:t>Examples include sports cars, furs, and expensive foods.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159</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04D54F6-8A7E-42FC-9463-8F0DC29D4CF7}" type="slidenum">
              <a:rPr lang="en-US"/>
              <a:pPr/>
              <a:t>16</a:t>
            </a:fld>
            <a:endParaRPr lang="en-US"/>
          </a:p>
        </p:txBody>
      </p:sp>
      <p:sp>
        <p:nvSpPr>
          <p:cNvPr id="12290" name="Rectangle 2"/>
          <p:cNvSpPr>
            <a:spLocks noGrp="1" noChangeArrowheads="1"/>
          </p:cNvSpPr>
          <p:nvPr>
            <p:ph type="title"/>
          </p:nvPr>
        </p:nvSpPr>
        <p:spPr/>
        <p:txBody>
          <a:bodyPr/>
          <a:lstStyle/>
          <a:p>
            <a:r>
              <a:rPr lang="en-US">
                <a:latin typeface="Times New Roman" pitchFamily="18" charset="0"/>
                <a:cs typeface="Times New Roman" pitchFamily="18" charset="0"/>
              </a:rPr>
              <a:t>Scope of Economics</a:t>
            </a:r>
          </a:p>
        </p:txBody>
      </p:sp>
      <p:sp>
        <p:nvSpPr>
          <p:cNvPr id="12291" name="Rectangle 3"/>
          <p:cNvSpPr>
            <a:spLocks noGrp="1" noChangeArrowheads="1"/>
          </p:cNvSpPr>
          <p:nvPr>
            <p:ph type="body" idx="1"/>
          </p:nvPr>
        </p:nvSpPr>
        <p:spPr/>
        <p:txBody>
          <a:bodyPr>
            <a:normAutofit lnSpcReduction="10000"/>
          </a:bodyPr>
          <a:lstStyle/>
          <a:p>
            <a:pPr marL="609600" indent="-609600">
              <a:buFontTx/>
              <a:buNone/>
            </a:pPr>
            <a:r>
              <a:rPr lang="en-US" sz="2800" dirty="0">
                <a:latin typeface="Times New Roman" pitchFamily="18" charset="0"/>
                <a:cs typeface="Times New Roman" pitchFamily="18" charset="0"/>
              </a:rPr>
              <a:t>Scope means that how far economics is important for human life.  It can explained through the following </a:t>
            </a:r>
          </a:p>
          <a:p>
            <a:pPr marL="609600" indent="-609600">
              <a:buFontTx/>
              <a:buAutoNum type="arabicPeriod"/>
            </a:pPr>
            <a:r>
              <a:rPr lang="en-US" sz="2800" dirty="0">
                <a:latin typeface="Times New Roman" pitchFamily="18" charset="0"/>
                <a:cs typeface="Times New Roman" pitchFamily="18" charset="0"/>
              </a:rPr>
              <a:t>Subject matter of economics.</a:t>
            </a:r>
          </a:p>
          <a:p>
            <a:pPr marL="609600" indent="-609600">
              <a:buFontTx/>
              <a:buAutoNum type="arabicPeriod"/>
            </a:pPr>
            <a:r>
              <a:rPr lang="en-US" sz="2800" dirty="0">
                <a:latin typeface="Times New Roman" pitchFamily="18" charset="0"/>
                <a:cs typeface="Times New Roman" pitchFamily="18" charset="0"/>
              </a:rPr>
              <a:t>Economics is a social science </a:t>
            </a:r>
          </a:p>
          <a:p>
            <a:pPr marL="609600" indent="-609600">
              <a:buFontTx/>
              <a:buAutoNum type="arabicPeriod"/>
            </a:pPr>
            <a:r>
              <a:rPr lang="en-US" sz="2800" dirty="0">
                <a:latin typeface="Times New Roman" pitchFamily="18" charset="0"/>
                <a:cs typeface="Times New Roman" pitchFamily="18" charset="0"/>
              </a:rPr>
              <a:t>Is economics a science or an art?</a:t>
            </a:r>
          </a:p>
          <a:p>
            <a:pPr marL="609600" indent="-609600">
              <a:buFontTx/>
              <a:buNone/>
            </a:pPr>
            <a:r>
              <a:rPr lang="en-US" sz="2800" b="1" dirty="0">
                <a:latin typeface="Times New Roman" pitchFamily="18" charset="0"/>
                <a:cs typeface="Times New Roman" pitchFamily="18" charset="0"/>
              </a:rPr>
              <a:t>Subject matter:</a:t>
            </a:r>
            <a:r>
              <a:rPr lang="en-US" sz="2800" dirty="0">
                <a:latin typeface="Times New Roman" pitchFamily="18" charset="0"/>
                <a:cs typeface="Times New Roman" pitchFamily="18" charset="0"/>
              </a:rPr>
              <a:t> the subject matter of economics is that wants are un limited and resources are scarce. These scarce resources are allocated in such away to maximize the satisfaction of consumers and producers.</a:t>
            </a:r>
          </a:p>
          <a:p>
            <a:pPr marL="609600" indent="-609600">
              <a:buFontTx/>
              <a:buAutoNum type="arabicPeriod"/>
            </a:pPr>
            <a:endParaRPr lang="en-US"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mtClean="0"/>
              <a:t>THE ELASTICITY OF SUPPLY</a:t>
            </a:r>
          </a:p>
        </p:txBody>
      </p:sp>
      <p:sp>
        <p:nvSpPr>
          <p:cNvPr id="38915" name="Rectangle 3"/>
          <p:cNvSpPr>
            <a:spLocks noGrp="1" noChangeArrowheads="1"/>
          </p:cNvSpPr>
          <p:nvPr>
            <p:ph type="body" idx="1"/>
          </p:nvPr>
        </p:nvSpPr>
        <p:spPr/>
        <p:txBody>
          <a:bodyPr/>
          <a:lstStyle/>
          <a:p>
            <a:pPr>
              <a:buClr>
                <a:schemeClr val="tx1"/>
              </a:buClr>
            </a:pPr>
            <a:r>
              <a:rPr lang="en-US" i="1" smtClean="0">
                <a:solidFill>
                  <a:srgbClr val="25A9A6"/>
                </a:solidFill>
              </a:rPr>
              <a:t>Price elasticity of supply</a:t>
            </a:r>
            <a:r>
              <a:rPr lang="en-US" smtClean="0"/>
              <a:t> is a measure of how much the quantity supplied of a good responds to a change in the price of that good.</a:t>
            </a:r>
          </a:p>
          <a:p>
            <a:r>
              <a:rPr lang="en-US" smtClean="0"/>
              <a:t>Price elasticity of supply is the percentage change in quantity supplied resulting from a percent change in price.</a:t>
            </a:r>
          </a:p>
          <a:p>
            <a:endParaRPr lang="en-US"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160</a:t>
            </a:fld>
            <a:endParaRPr lang="en-US"/>
          </a:p>
        </p:txBody>
      </p:sp>
    </p:spTree>
  </p:cSld>
  <p:clrMapOvr>
    <a:masterClrMapping/>
  </p:clrMapOvr>
  <p:transition>
    <p:zoom/>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E:\Mankiw\Mankiw PPT\narrow aqua button bckgrd.jpg"/>
          <p:cNvPicPr>
            <a:picLocks noChangeAspect="1" noChangeArrowheads="1"/>
          </p:cNvPicPr>
          <p:nvPr/>
        </p:nvPicPr>
        <p:blipFill>
          <a:blip r:embed="rId2"/>
          <a:srcRect r="1688"/>
          <a:stretch>
            <a:fillRect/>
          </a:stretch>
        </p:blipFill>
        <p:spPr bwMode="auto">
          <a:xfrm>
            <a:off x="0" y="0"/>
            <a:ext cx="9144000" cy="6858000"/>
          </a:xfrm>
          <a:prstGeom prst="rect">
            <a:avLst/>
          </a:prstGeom>
          <a:noFill/>
          <a:ln w="9525">
            <a:noFill/>
            <a:miter lim="800000"/>
            <a:headEnd/>
            <a:tailEnd/>
          </a:ln>
        </p:spPr>
      </p:pic>
      <p:sp>
        <p:nvSpPr>
          <p:cNvPr id="39939" name="Rectangle 3"/>
          <p:cNvSpPr>
            <a:spLocks noGrp="1" noChangeArrowheads="1"/>
          </p:cNvSpPr>
          <p:nvPr>
            <p:ph type="title"/>
          </p:nvPr>
        </p:nvSpPr>
        <p:spPr>
          <a:xfrm>
            <a:off x="609600" y="50800"/>
            <a:ext cx="8229600" cy="685800"/>
          </a:xfrm>
        </p:spPr>
        <p:txBody>
          <a:bodyPr/>
          <a:lstStyle/>
          <a:p>
            <a:pPr algn="l">
              <a:lnSpc>
                <a:spcPct val="80000"/>
              </a:lnSpc>
            </a:pPr>
            <a:r>
              <a:rPr lang="en-US" sz="2400" smtClean="0">
                <a:solidFill>
                  <a:schemeClr val="bg1"/>
                </a:solidFill>
              </a:rPr>
              <a:t>Figure 6 The Price Elasticity of Supply</a:t>
            </a:r>
          </a:p>
        </p:txBody>
      </p:sp>
      <p:sp>
        <p:nvSpPr>
          <p:cNvPr id="39940" name="Text Box 4"/>
          <p:cNvSpPr txBox="1">
            <a:spLocks noChangeArrowheads="1"/>
          </p:cNvSpPr>
          <p:nvPr/>
        </p:nvSpPr>
        <p:spPr bwMode="auto">
          <a:xfrm>
            <a:off x="6564313" y="6680200"/>
            <a:ext cx="2641600" cy="214313"/>
          </a:xfrm>
          <a:prstGeom prst="rect">
            <a:avLst/>
          </a:prstGeom>
          <a:noFill/>
          <a:ln w="9525">
            <a:noFill/>
            <a:miter lim="800000"/>
            <a:headEnd/>
            <a:tailEnd/>
          </a:ln>
        </p:spPr>
        <p:txBody>
          <a:bodyPr wrap="none">
            <a:spAutoFit/>
          </a:bodyPr>
          <a:lstStyle/>
          <a:p>
            <a:r>
              <a:rPr lang="en-US" altLang="en-US" sz="800" b="1">
                <a:solidFill>
                  <a:schemeClr val="bg1"/>
                </a:solidFill>
                <a:latin typeface="Arial" charset="0"/>
              </a:rPr>
              <a:t>Copyright©2003  Southwestern/Thomson Learning</a:t>
            </a:r>
          </a:p>
        </p:txBody>
      </p:sp>
      <p:sp>
        <p:nvSpPr>
          <p:cNvPr id="39941" name="Rectangle 5"/>
          <p:cNvSpPr>
            <a:spLocks noChangeArrowheads="1"/>
          </p:cNvSpPr>
          <p:nvPr/>
        </p:nvSpPr>
        <p:spPr bwMode="auto">
          <a:xfrm>
            <a:off x="2043113" y="1911350"/>
            <a:ext cx="5322887" cy="3335338"/>
          </a:xfrm>
          <a:prstGeom prst="rect">
            <a:avLst/>
          </a:prstGeom>
          <a:solidFill>
            <a:srgbClr val="F3F6F9"/>
          </a:solidFill>
          <a:ln w="238125">
            <a:solidFill>
              <a:srgbClr val="F3F6F9"/>
            </a:solidFill>
            <a:miter lim="800000"/>
            <a:headEnd/>
            <a:tailEnd/>
          </a:ln>
        </p:spPr>
        <p:txBody>
          <a:bodyPr/>
          <a:lstStyle/>
          <a:p>
            <a:endParaRPr lang="en-US"/>
          </a:p>
        </p:txBody>
      </p:sp>
      <p:sp>
        <p:nvSpPr>
          <p:cNvPr id="39942" name="Rectangle 6"/>
          <p:cNvSpPr>
            <a:spLocks noChangeArrowheads="1"/>
          </p:cNvSpPr>
          <p:nvPr/>
        </p:nvSpPr>
        <p:spPr bwMode="auto">
          <a:xfrm>
            <a:off x="2043113" y="1911350"/>
            <a:ext cx="5322887" cy="3335338"/>
          </a:xfrm>
          <a:prstGeom prst="rect">
            <a:avLst/>
          </a:prstGeom>
          <a:solidFill>
            <a:srgbClr val="F2F4F8"/>
          </a:solidFill>
          <a:ln w="215900">
            <a:solidFill>
              <a:srgbClr val="F2F4F8"/>
            </a:solidFill>
            <a:miter lim="800000"/>
            <a:headEnd/>
            <a:tailEnd/>
          </a:ln>
        </p:spPr>
        <p:txBody>
          <a:bodyPr/>
          <a:lstStyle/>
          <a:p>
            <a:endParaRPr lang="en-US"/>
          </a:p>
        </p:txBody>
      </p:sp>
      <p:sp>
        <p:nvSpPr>
          <p:cNvPr id="39943" name="Rectangle 7"/>
          <p:cNvSpPr>
            <a:spLocks noChangeArrowheads="1"/>
          </p:cNvSpPr>
          <p:nvPr/>
        </p:nvSpPr>
        <p:spPr bwMode="auto">
          <a:xfrm>
            <a:off x="2043113" y="1911350"/>
            <a:ext cx="5322887" cy="3335338"/>
          </a:xfrm>
          <a:prstGeom prst="rect">
            <a:avLst/>
          </a:prstGeom>
          <a:solidFill>
            <a:srgbClr val="F1F4F7"/>
          </a:solidFill>
          <a:ln w="195263">
            <a:solidFill>
              <a:srgbClr val="F1F4F7"/>
            </a:solidFill>
            <a:miter lim="800000"/>
            <a:headEnd/>
            <a:tailEnd/>
          </a:ln>
        </p:spPr>
        <p:txBody>
          <a:bodyPr/>
          <a:lstStyle/>
          <a:p>
            <a:endParaRPr lang="en-US"/>
          </a:p>
        </p:txBody>
      </p:sp>
      <p:sp>
        <p:nvSpPr>
          <p:cNvPr id="39944" name="Rectangle 8"/>
          <p:cNvSpPr>
            <a:spLocks noChangeArrowheads="1"/>
          </p:cNvSpPr>
          <p:nvPr/>
        </p:nvSpPr>
        <p:spPr bwMode="auto">
          <a:xfrm>
            <a:off x="2043113" y="1911350"/>
            <a:ext cx="5322887" cy="3335338"/>
          </a:xfrm>
          <a:prstGeom prst="rect">
            <a:avLst/>
          </a:prstGeom>
          <a:solidFill>
            <a:srgbClr val="F0F2F5"/>
          </a:solidFill>
          <a:ln w="173038">
            <a:solidFill>
              <a:srgbClr val="F0F2F5"/>
            </a:solidFill>
            <a:miter lim="800000"/>
            <a:headEnd/>
            <a:tailEnd/>
          </a:ln>
        </p:spPr>
        <p:txBody>
          <a:bodyPr/>
          <a:lstStyle/>
          <a:p>
            <a:endParaRPr lang="en-US"/>
          </a:p>
        </p:txBody>
      </p:sp>
      <p:sp>
        <p:nvSpPr>
          <p:cNvPr id="39945" name="Rectangle 9"/>
          <p:cNvSpPr>
            <a:spLocks noChangeArrowheads="1"/>
          </p:cNvSpPr>
          <p:nvPr/>
        </p:nvSpPr>
        <p:spPr bwMode="auto">
          <a:xfrm>
            <a:off x="2043113" y="1911350"/>
            <a:ext cx="5322887" cy="3335338"/>
          </a:xfrm>
          <a:prstGeom prst="rect">
            <a:avLst/>
          </a:prstGeom>
          <a:solidFill>
            <a:srgbClr val="EEF1F4"/>
          </a:solidFill>
          <a:ln w="150813">
            <a:solidFill>
              <a:srgbClr val="EEF1F4"/>
            </a:solidFill>
            <a:miter lim="800000"/>
            <a:headEnd/>
            <a:tailEnd/>
          </a:ln>
        </p:spPr>
        <p:txBody>
          <a:bodyPr/>
          <a:lstStyle/>
          <a:p>
            <a:endParaRPr lang="en-US"/>
          </a:p>
        </p:txBody>
      </p:sp>
      <p:sp>
        <p:nvSpPr>
          <p:cNvPr id="39946" name="Rectangle 10"/>
          <p:cNvSpPr>
            <a:spLocks noChangeArrowheads="1"/>
          </p:cNvSpPr>
          <p:nvPr/>
        </p:nvSpPr>
        <p:spPr bwMode="auto">
          <a:xfrm>
            <a:off x="2043113" y="1911350"/>
            <a:ext cx="5322887" cy="3335338"/>
          </a:xfrm>
          <a:prstGeom prst="rect">
            <a:avLst/>
          </a:prstGeom>
          <a:solidFill>
            <a:srgbClr val="EDEFF3"/>
          </a:solidFill>
          <a:ln w="130175">
            <a:solidFill>
              <a:srgbClr val="EDEFF3"/>
            </a:solidFill>
            <a:miter lim="800000"/>
            <a:headEnd/>
            <a:tailEnd/>
          </a:ln>
        </p:spPr>
        <p:txBody>
          <a:bodyPr/>
          <a:lstStyle/>
          <a:p>
            <a:endParaRPr lang="en-US"/>
          </a:p>
        </p:txBody>
      </p:sp>
      <p:sp>
        <p:nvSpPr>
          <p:cNvPr id="39947" name="Rectangle 11"/>
          <p:cNvSpPr>
            <a:spLocks noChangeArrowheads="1"/>
          </p:cNvSpPr>
          <p:nvPr/>
        </p:nvSpPr>
        <p:spPr bwMode="auto">
          <a:xfrm>
            <a:off x="2043113" y="1911350"/>
            <a:ext cx="5322887" cy="3335338"/>
          </a:xfrm>
          <a:prstGeom prst="rect">
            <a:avLst/>
          </a:prstGeom>
          <a:solidFill>
            <a:srgbClr val="EBEEF2"/>
          </a:solidFill>
          <a:ln w="107950">
            <a:solidFill>
              <a:srgbClr val="EBEEF2"/>
            </a:solidFill>
            <a:miter lim="800000"/>
            <a:headEnd/>
            <a:tailEnd/>
          </a:ln>
        </p:spPr>
        <p:txBody>
          <a:bodyPr/>
          <a:lstStyle/>
          <a:p>
            <a:endParaRPr lang="en-US"/>
          </a:p>
        </p:txBody>
      </p:sp>
      <p:sp>
        <p:nvSpPr>
          <p:cNvPr id="39948" name="Rectangle 12"/>
          <p:cNvSpPr>
            <a:spLocks noChangeArrowheads="1"/>
          </p:cNvSpPr>
          <p:nvPr/>
        </p:nvSpPr>
        <p:spPr bwMode="auto">
          <a:xfrm>
            <a:off x="2043113" y="1911350"/>
            <a:ext cx="5322887" cy="3335338"/>
          </a:xfrm>
          <a:prstGeom prst="rect">
            <a:avLst/>
          </a:prstGeom>
          <a:solidFill>
            <a:srgbClr val="EAECF1"/>
          </a:solidFill>
          <a:ln w="87313">
            <a:solidFill>
              <a:srgbClr val="EAECF1"/>
            </a:solidFill>
            <a:miter lim="800000"/>
            <a:headEnd/>
            <a:tailEnd/>
          </a:ln>
        </p:spPr>
        <p:txBody>
          <a:bodyPr/>
          <a:lstStyle/>
          <a:p>
            <a:endParaRPr lang="en-US"/>
          </a:p>
        </p:txBody>
      </p:sp>
      <p:sp>
        <p:nvSpPr>
          <p:cNvPr id="39949" name="Rectangle 13"/>
          <p:cNvSpPr>
            <a:spLocks noChangeArrowheads="1"/>
          </p:cNvSpPr>
          <p:nvPr/>
        </p:nvSpPr>
        <p:spPr bwMode="auto">
          <a:xfrm>
            <a:off x="2043113" y="1911350"/>
            <a:ext cx="5322887" cy="3335338"/>
          </a:xfrm>
          <a:prstGeom prst="rect">
            <a:avLst/>
          </a:prstGeom>
          <a:solidFill>
            <a:srgbClr val="E9EBF0"/>
          </a:solidFill>
          <a:ln w="65088">
            <a:solidFill>
              <a:srgbClr val="E9EBF0"/>
            </a:solidFill>
            <a:miter lim="800000"/>
            <a:headEnd/>
            <a:tailEnd/>
          </a:ln>
        </p:spPr>
        <p:txBody>
          <a:bodyPr/>
          <a:lstStyle/>
          <a:p>
            <a:endParaRPr lang="en-US"/>
          </a:p>
        </p:txBody>
      </p:sp>
      <p:sp>
        <p:nvSpPr>
          <p:cNvPr id="39950" name="Rectangle 14"/>
          <p:cNvSpPr>
            <a:spLocks noChangeArrowheads="1"/>
          </p:cNvSpPr>
          <p:nvPr/>
        </p:nvSpPr>
        <p:spPr bwMode="auto">
          <a:xfrm>
            <a:off x="2043113" y="1911350"/>
            <a:ext cx="5322887" cy="3335338"/>
          </a:xfrm>
          <a:prstGeom prst="rect">
            <a:avLst/>
          </a:prstGeom>
          <a:solidFill>
            <a:srgbClr val="E7EAEF"/>
          </a:solidFill>
          <a:ln w="42863">
            <a:solidFill>
              <a:srgbClr val="E7EAEF"/>
            </a:solidFill>
            <a:miter lim="800000"/>
            <a:headEnd/>
            <a:tailEnd/>
          </a:ln>
        </p:spPr>
        <p:txBody>
          <a:bodyPr/>
          <a:lstStyle/>
          <a:p>
            <a:endParaRPr lang="en-US"/>
          </a:p>
        </p:txBody>
      </p:sp>
      <p:sp>
        <p:nvSpPr>
          <p:cNvPr id="39951" name="Rectangle 15"/>
          <p:cNvSpPr>
            <a:spLocks noChangeArrowheads="1"/>
          </p:cNvSpPr>
          <p:nvPr/>
        </p:nvSpPr>
        <p:spPr bwMode="auto">
          <a:xfrm>
            <a:off x="2043113" y="1911350"/>
            <a:ext cx="5322887" cy="3335338"/>
          </a:xfrm>
          <a:prstGeom prst="rect">
            <a:avLst/>
          </a:prstGeom>
          <a:solidFill>
            <a:srgbClr val="E6E9EF"/>
          </a:solidFill>
          <a:ln w="22225">
            <a:solidFill>
              <a:srgbClr val="E6E9EF"/>
            </a:solidFill>
            <a:miter lim="800000"/>
            <a:headEnd/>
            <a:tailEnd/>
          </a:ln>
        </p:spPr>
        <p:txBody>
          <a:bodyPr/>
          <a:lstStyle/>
          <a:p>
            <a:endParaRPr lang="en-US"/>
          </a:p>
        </p:txBody>
      </p:sp>
      <p:sp>
        <p:nvSpPr>
          <p:cNvPr id="39952" name="Rectangle 16"/>
          <p:cNvSpPr>
            <a:spLocks noChangeArrowheads="1"/>
          </p:cNvSpPr>
          <p:nvPr/>
        </p:nvSpPr>
        <p:spPr bwMode="auto">
          <a:xfrm>
            <a:off x="1935163" y="1831975"/>
            <a:ext cx="5322887" cy="3316288"/>
          </a:xfrm>
          <a:prstGeom prst="rect">
            <a:avLst/>
          </a:prstGeom>
          <a:solidFill>
            <a:srgbClr val="FFFFFF"/>
          </a:solidFill>
          <a:ln w="9525">
            <a:noFill/>
            <a:miter lim="800000"/>
            <a:headEnd/>
            <a:tailEnd/>
          </a:ln>
        </p:spPr>
        <p:txBody>
          <a:bodyPr/>
          <a:lstStyle/>
          <a:p>
            <a:endParaRPr lang="en-US"/>
          </a:p>
        </p:txBody>
      </p:sp>
      <p:sp>
        <p:nvSpPr>
          <p:cNvPr id="39953" name="Freeform 17"/>
          <p:cNvSpPr>
            <a:spLocks/>
          </p:cNvSpPr>
          <p:nvPr/>
        </p:nvSpPr>
        <p:spPr bwMode="auto">
          <a:xfrm>
            <a:off x="1935163" y="1831975"/>
            <a:ext cx="5322887" cy="3316288"/>
          </a:xfrm>
          <a:custGeom>
            <a:avLst/>
            <a:gdLst>
              <a:gd name="T0" fmla="*/ 0 w 3353"/>
              <a:gd name="T1" fmla="*/ 0 h 2089"/>
              <a:gd name="T2" fmla="*/ 0 w 3353"/>
              <a:gd name="T3" fmla="*/ 2147483647 h 2089"/>
              <a:gd name="T4" fmla="*/ 2147483647 w 3353"/>
              <a:gd name="T5" fmla="*/ 2147483647 h 2089"/>
              <a:gd name="T6" fmla="*/ 0 60000 65536"/>
              <a:gd name="T7" fmla="*/ 0 60000 65536"/>
              <a:gd name="T8" fmla="*/ 0 60000 65536"/>
              <a:gd name="T9" fmla="*/ 0 w 3353"/>
              <a:gd name="T10" fmla="*/ 0 h 2089"/>
              <a:gd name="T11" fmla="*/ 3353 w 3353"/>
              <a:gd name="T12" fmla="*/ 2089 h 2089"/>
            </a:gdLst>
            <a:ahLst/>
            <a:cxnLst>
              <a:cxn ang="T6">
                <a:pos x="T0" y="T1"/>
              </a:cxn>
              <a:cxn ang="T7">
                <a:pos x="T2" y="T3"/>
              </a:cxn>
              <a:cxn ang="T8">
                <a:pos x="T4" y="T5"/>
              </a:cxn>
            </a:cxnLst>
            <a:rect l="T9" t="T10" r="T11" b="T12"/>
            <a:pathLst>
              <a:path w="3353" h="2089">
                <a:moveTo>
                  <a:pt x="0" y="0"/>
                </a:moveTo>
                <a:lnTo>
                  <a:pt x="0" y="2089"/>
                </a:lnTo>
                <a:lnTo>
                  <a:pt x="3353" y="2089"/>
                </a:lnTo>
              </a:path>
            </a:pathLst>
          </a:custGeom>
          <a:noFill/>
          <a:ln w="22225">
            <a:solidFill>
              <a:srgbClr val="000000"/>
            </a:solidFill>
            <a:round/>
            <a:headEnd/>
            <a:tailEnd/>
          </a:ln>
        </p:spPr>
        <p:txBody>
          <a:bodyPr/>
          <a:lstStyle/>
          <a:p>
            <a:endParaRPr lang="en-US"/>
          </a:p>
        </p:txBody>
      </p:sp>
      <p:sp>
        <p:nvSpPr>
          <p:cNvPr id="80914" name="Line 18"/>
          <p:cNvSpPr>
            <a:spLocks noChangeShapeType="1"/>
          </p:cNvSpPr>
          <p:nvPr/>
        </p:nvSpPr>
        <p:spPr bwMode="auto">
          <a:xfrm>
            <a:off x="1781175" y="3003550"/>
            <a:ext cx="4763" cy="315913"/>
          </a:xfrm>
          <a:prstGeom prst="line">
            <a:avLst/>
          </a:prstGeom>
          <a:noFill/>
          <a:ln w="22225">
            <a:solidFill>
              <a:srgbClr val="000000"/>
            </a:solidFill>
            <a:round/>
            <a:headEnd type="stealth" w="med" len="med"/>
            <a:tailEnd/>
          </a:ln>
        </p:spPr>
        <p:txBody>
          <a:bodyPr/>
          <a:lstStyle/>
          <a:p>
            <a:endParaRPr lang="en-US"/>
          </a:p>
        </p:txBody>
      </p:sp>
      <p:sp>
        <p:nvSpPr>
          <p:cNvPr id="39955" name="Rectangle 19"/>
          <p:cNvSpPr>
            <a:spLocks noChangeArrowheads="1"/>
          </p:cNvSpPr>
          <p:nvPr/>
        </p:nvSpPr>
        <p:spPr bwMode="auto">
          <a:xfrm>
            <a:off x="2198688" y="1365250"/>
            <a:ext cx="4979987" cy="258763"/>
          </a:xfrm>
          <a:prstGeom prst="rect">
            <a:avLst/>
          </a:prstGeom>
          <a:noFill/>
          <a:ln w="9525">
            <a:noFill/>
            <a:miter lim="800000"/>
            <a:headEnd/>
            <a:tailEnd/>
          </a:ln>
        </p:spPr>
        <p:txBody>
          <a:bodyPr wrap="none" lIns="0" tIns="0" rIns="0" bIns="0">
            <a:spAutoFit/>
          </a:bodyPr>
          <a:lstStyle/>
          <a:p>
            <a:r>
              <a:rPr lang="en-US" sz="1700" b="1">
                <a:solidFill>
                  <a:srgbClr val="000000"/>
                </a:solidFill>
                <a:latin typeface="Arial" charset="0"/>
              </a:rPr>
              <a:t>(a) Perfectly Inelastic Supply: Elasticity Equals 0</a:t>
            </a:r>
            <a:endParaRPr lang="en-US"/>
          </a:p>
        </p:txBody>
      </p:sp>
      <p:grpSp>
        <p:nvGrpSpPr>
          <p:cNvPr id="2" name="Group 20"/>
          <p:cNvGrpSpPr>
            <a:grpSpLocks/>
          </p:cNvGrpSpPr>
          <p:nvPr/>
        </p:nvGrpSpPr>
        <p:grpSpPr bwMode="auto">
          <a:xfrm>
            <a:off x="1609725" y="2760663"/>
            <a:ext cx="3354388" cy="258762"/>
            <a:chOff x="1014" y="1739"/>
            <a:chExt cx="2113" cy="163"/>
          </a:xfrm>
        </p:grpSpPr>
        <p:sp>
          <p:nvSpPr>
            <p:cNvPr id="39979" name="Line 21"/>
            <p:cNvSpPr>
              <a:spLocks noChangeShapeType="1"/>
            </p:cNvSpPr>
            <p:nvPr/>
          </p:nvSpPr>
          <p:spPr bwMode="auto">
            <a:xfrm flipH="1">
              <a:off x="1219" y="1829"/>
              <a:ext cx="1908" cy="1"/>
            </a:xfrm>
            <a:prstGeom prst="line">
              <a:avLst/>
            </a:prstGeom>
            <a:noFill/>
            <a:ln w="22225">
              <a:solidFill>
                <a:schemeClr val="tx1"/>
              </a:solidFill>
              <a:prstDash val="sysDot"/>
              <a:round/>
              <a:headEnd/>
              <a:tailEnd/>
            </a:ln>
          </p:spPr>
          <p:txBody>
            <a:bodyPr/>
            <a:lstStyle/>
            <a:p>
              <a:endParaRPr lang="en-US"/>
            </a:p>
          </p:txBody>
        </p:sp>
        <p:sp>
          <p:nvSpPr>
            <p:cNvPr id="39980" name="Rectangle 22"/>
            <p:cNvSpPr>
              <a:spLocks noChangeArrowheads="1"/>
            </p:cNvSpPr>
            <p:nvPr/>
          </p:nvSpPr>
          <p:spPr bwMode="auto">
            <a:xfrm>
              <a:off x="1014" y="1739"/>
              <a:ext cx="152"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$5</a:t>
              </a:r>
              <a:endParaRPr lang="en-US"/>
            </a:p>
          </p:txBody>
        </p:sp>
      </p:grpSp>
      <p:grpSp>
        <p:nvGrpSpPr>
          <p:cNvPr id="3" name="Group 23"/>
          <p:cNvGrpSpPr>
            <a:grpSpLocks/>
          </p:cNvGrpSpPr>
          <p:nvPr/>
        </p:nvGrpSpPr>
        <p:grpSpPr bwMode="auto">
          <a:xfrm>
            <a:off x="1730375" y="3294063"/>
            <a:ext cx="3233738" cy="258762"/>
            <a:chOff x="1090" y="2075"/>
            <a:chExt cx="2037" cy="163"/>
          </a:xfrm>
        </p:grpSpPr>
        <p:sp>
          <p:nvSpPr>
            <p:cNvPr id="39977" name="Line 24"/>
            <p:cNvSpPr>
              <a:spLocks noChangeShapeType="1"/>
            </p:cNvSpPr>
            <p:nvPr/>
          </p:nvSpPr>
          <p:spPr bwMode="auto">
            <a:xfrm flipH="1">
              <a:off x="1219" y="2104"/>
              <a:ext cx="1908" cy="1"/>
            </a:xfrm>
            <a:prstGeom prst="line">
              <a:avLst/>
            </a:prstGeom>
            <a:noFill/>
            <a:ln w="22225">
              <a:solidFill>
                <a:schemeClr val="tx1"/>
              </a:solidFill>
              <a:prstDash val="sysDot"/>
              <a:round/>
              <a:headEnd/>
              <a:tailEnd/>
            </a:ln>
          </p:spPr>
          <p:txBody>
            <a:bodyPr/>
            <a:lstStyle/>
            <a:p>
              <a:endParaRPr lang="en-US"/>
            </a:p>
          </p:txBody>
        </p:sp>
        <p:sp>
          <p:nvSpPr>
            <p:cNvPr id="39978" name="Rectangle 25"/>
            <p:cNvSpPr>
              <a:spLocks noChangeArrowheads="1"/>
            </p:cNvSpPr>
            <p:nvPr/>
          </p:nvSpPr>
          <p:spPr bwMode="auto">
            <a:xfrm>
              <a:off x="1090" y="2075"/>
              <a:ext cx="76"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4</a:t>
              </a:r>
              <a:endParaRPr lang="en-US"/>
            </a:p>
          </p:txBody>
        </p:sp>
      </p:grpSp>
      <p:grpSp>
        <p:nvGrpSpPr>
          <p:cNvPr id="4" name="Group 26"/>
          <p:cNvGrpSpPr>
            <a:grpSpLocks/>
          </p:cNvGrpSpPr>
          <p:nvPr/>
        </p:nvGrpSpPr>
        <p:grpSpPr bwMode="auto">
          <a:xfrm>
            <a:off x="4964113" y="2097088"/>
            <a:ext cx="909637" cy="3051175"/>
            <a:chOff x="3127" y="1321"/>
            <a:chExt cx="573" cy="1922"/>
          </a:xfrm>
        </p:grpSpPr>
        <p:sp>
          <p:nvSpPr>
            <p:cNvPr id="39975" name="Line 27"/>
            <p:cNvSpPr>
              <a:spLocks noChangeShapeType="1"/>
            </p:cNvSpPr>
            <p:nvPr/>
          </p:nvSpPr>
          <p:spPr bwMode="auto">
            <a:xfrm flipV="1">
              <a:off x="3127" y="1354"/>
              <a:ext cx="1" cy="1889"/>
            </a:xfrm>
            <a:prstGeom prst="line">
              <a:avLst/>
            </a:prstGeom>
            <a:noFill/>
            <a:ln w="65088">
              <a:solidFill>
                <a:srgbClr val="004C9F"/>
              </a:solidFill>
              <a:round/>
              <a:headEnd/>
              <a:tailEnd/>
            </a:ln>
          </p:spPr>
          <p:txBody>
            <a:bodyPr/>
            <a:lstStyle/>
            <a:p>
              <a:endParaRPr lang="en-US"/>
            </a:p>
          </p:txBody>
        </p:sp>
        <p:sp>
          <p:nvSpPr>
            <p:cNvPr id="39976" name="Rectangle 28"/>
            <p:cNvSpPr>
              <a:spLocks noChangeArrowheads="1"/>
            </p:cNvSpPr>
            <p:nvPr/>
          </p:nvSpPr>
          <p:spPr bwMode="auto">
            <a:xfrm>
              <a:off x="3187" y="1321"/>
              <a:ext cx="513" cy="187"/>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Supply</a:t>
              </a:r>
              <a:endParaRPr lang="en-US"/>
            </a:p>
          </p:txBody>
        </p:sp>
      </p:grpSp>
      <p:sp>
        <p:nvSpPr>
          <p:cNvPr id="39959" name="Rectangle 29"/>
          <p:cNvSpPr>
            <a:spLocks noChangeArrowheads="1"/>
          </p:cNvSpPr>
          <p:nvPr/>
        </p:nvSpPr>
        <p:spPr bwMode="auto">
          <a:xfrm>
            <a:off x="6340475" y="5230813"/>
            <a:ext cx="876300" cy="258762"/>
          </a:xfrm>
          <a:prstGeom prst="rect">
            <a:avLst/>
          </a:prstGeom>
          <a:noFill/>
          <a:ln w="9525">
            <a:noFill/>
            <a:miter lim="800000"/>
            <a:headEnd/>
            <a:tailEnd/>
          </a:ln>
        </p:spPr>
        <p:txBody>
          <a:bodyPr wrap="none" lIns="0" tIns="0" rIns="0" bIns="0">
            <a:spAutoFit/>
          </a:bodyPr>
          <a:lstStyle/>
          <a:p>
            <a:r>
              <a:rPr lang="en-US" sz="1700" b="1">
                <a:solidFill>
                  <a:srgbClr val="000000"/>
                </a:solidFill>
                <a:latin typeface="Arial" charset="0"/>
              </a:rPr>
              <a:t>Quantity</a:t>
            </a:r>
            <a:endParaRPr lang="en-US"/>
          </a:p>
        </p:txBody>
      </p:sp>
      <p:sp>
        <p:nvSpPr>
          <p:cNvPr id="39960" name="Rectangle 30"/>
          <p:cNvSpPr>
            <a:spLocks noChangeArrowheads="1"/>
          </p:cNvSpPr>
          <p:nvPr/>
        </p:nvSpPr>
        <p:spPr bwMode="auto">
          <a:xfrm>
            <a:off x="4770438" y="5230813"/>
            <a:ext cx="361950" cy="258762"/>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100</a:t>
            </a:r>
            <a:endParaRPr lang="en-US"/>
          </a:p>
        </p:txBody>
      </p:sp>
      <p:sp>
        <p:nvSpPr>
          <p:cNvPr id="39961" name="Rectangle 31"/>
          <p:cNvSpPr>
            <a:spLocks noChangeArrowheads="1"/>
          </p:cNvSpPr>
          <p:nvPr/>
        </p:nvSpPr>
        <p:spPr bwMode="auto">
          <a:xfrm>
            <a:off x="1714500" y="5275263"/>
            <a:ext cx="238125" cy="296862"/>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0</a:t>
            </a:r>
            <a:endParaRPr lang="en-US"/>
          </a:p>
        </p:txBody>
      </p:sp>
      <p:grpSp>
        <p:nvGrpSpPr>
          <p:cNvPr id="5" name="Group 32"/>
          <p:cNvGrpSpPr>
            <a:grpSpLocks/>
          </p:cNvGrpSpPr>
          <p:nvPr/>
        </p:nvGrpSpPr>
        <p:grpSpPr bwMode="auto">
          <a:xfrm>
            <a:off x="571500" y="3201988"/>
            <a:ext cx="1233488" cy="1230312"/>
            <a:chOff x="360" y="2017"/>
            <a:chExt cx="777" cy="775"/>
          </a:xfrm>
        </p:grpSpPr>
        <p:sp>
          <p:nvSpPr>
            <p:cNvPr id="39969" name="Line 33"/>
            <p:cNvSpPr>
              <a:spLocks noChangeShapeType="1"/>
            </p:cNvSpPr>
            <p:nvPr/>
          </p:nvSpPr>
          <p:spPr bwMode="auto">
            <a:xfrm flipV="1">
              <a:off x="796" y="2017"/>
              <a:ext cx="273" cy="300"/>
            </a:xfrm>
            <a:prstGeom prst="line">
              <a:avLst/>
            </a:prstGeom>
            <a:noFill/>
            <a:ln w="22225">
              <a:solidFill>
                <a:srgbClr val="000000"/>
              </a:solidFill>
              <a:round/>
              <a:headEnd/>
              <a:tailEnd/>
            </a:ln>
          </p:spPr>
          <p:txBody>
            <a:bodyPr/>
            <a:lstStyle/>
            <a:p>
              <a:endParaRPr lang="en-US"/>
            </a:p>
          </p:txBody>
        </p:sp>
        <p:grpSp>
          <p:nvGrpSpPr>
            <p:cNvPr id="6" name="Group 34"/>
            <p:cNvGrpSpPr>
              <a:grpSpLocks/>
            </p:cNvGrpSpPr>
            <p:nvPr/>
          </p:nvGrpSpPr>
          <p:grpSpPr bwMode="auto">
            <a:xfrm>
              <a:off x="360" y="2267"/>
              <a:ext cx="777" cy="525"/>
              <a:chOff x="360" y="2267"/>
              <a:chExt cx="777" cy="525"/>
            </a:xfrm>
          </p:grpSpPr>
          <p:sp>
            <p:nvSpPr>
              <p:cNvPr id="39971" name="Rectangle 35"/>
              <p:cNvSpPr>
                <a:spLocks noChangeArrowheads="1"/>
              </p:cNvSpPr>
              <p:nvPr/>
            </p:nvSpPr>
            <p:spPr bwMode="auto">
              <a:xfrm>
                <a:off x="360" y="2267"/>
                <a:ext cx="777" cy="525"/>
              </a:xfrm>
              <a:prstGeom prst="rect">
                <a:avLst/>
              </a:prstGeom>
              <a:solidFill>
                <a:srgbClr val="E1E5E9"/>
              </a:solidFill>
              <a:ln w="9525">
                <a:noFill/>
                <a:miter lim="800000"/>
                <a:headEnd/>
                <a:tailEnd/>
              </a:ln>
            </p:spPr>
            <p:txBody>
              <a:bodyPr/>
              <a:lstStyle/>
              <a:p>
                <a:endParaRPr lang="en-US"/>
              </a:p>
            </p:txBody>
          </p:sp>
          <p:sp>
            <p:nvSpPr>
              <p:cNvPr id="39972" name="Rectangle 36"/>
              <p:cNvSpPr>
                <a:spLocks noChangeArrowheads="1"/>
              </p:cNvSpPr>
              <p:nvPr/>
            </p:nvSpPr>
            <p:spPr bwMode="auto">
              <a:xfrm>
                <a:off x="404" y="2276"/>
                <a:ext cx="319"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1. An</a:t>
                </a:r>
                <a:endParaRPr lang="en-US"/>
              </a:p>
            </p:txBody>
          </p:sp>
          <p:sp>
            <p:nvSpPr>
              <p:cNvPr id="39973" name="Rectangle 37"/>
              <p:cNvSpPr>
                <a:spLocks noChangeArrowheads="1"/>
              </p:cNvSpPr>
              <p:nvPr/>
            </p:nvSpPr>
            <p:spPr bwMode="auto">
              <a:xfrm>
                <a:off x="404" y="2443"/>
                <a:ext cx="515"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increase</a:t>
                </a:r>
                <a:endParaRPr lang="en-US"/>
              </a:p>
            </p:txBody>
          </p:sp>
          <p:sp>
            <p:nvSpPr>
              <p:cNvPr id="39974" name="Rectangle 38"/>
              <p:cNvSpPr>
                <a:spLocks noChangeArrowheads="1"/>
              </p:cNvSpPr>
              <p:nvPr/>
            </p:nvSpPr>
            <p:spPr bwMode="auto">
              <a:xfrm>
                <a:off x="404" y="2609"/>
                <a:ext cx="667"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in price . . .</a:t>
                </a:r>
                <a:endParaRPr lang="en-US"/>
              </a:p>
            </p:txBody>
          </p:sp>
        </p:grpSp>
      </p:grpSp>
      <p:grpSp>
        <p:nvGrpSpPr>
          <p:cNvPr id="7" name="Group 39"/>
          <p:cNvGrpSpPr>
            <a:grpSpLocks/>
          </p:cNvGrpSpPr>
          <p:nvPr/>
        </p:nvGrpSpPr>
        <p:grpSpPr bwMode="auto">
          <a:xfrm>
            <a:off x="2519363" y="5510213"/>
            <a:ext cx="4802187" cy="515937"/>
            <a:chOff x="1587" y="3431"/>
            <a:chExt cx="3025" cy="325"/>
          </a:xfrm>
        </p:grpSpPr>
        <p:sp>
          <p:nvSpPr>
            <p:cNvPr id="39965" name="Line 40"/>
            <p:cNvSpPr>
              <a:spLocks noChangeShapeType="1"/>
            </p:cNvSpPr>
            <p:nvPr/>
          </p:nvSpPr>
          <p:spPr bwMode="auto">
            <a:xfrm flipH="1">
              <a:off x="3086" y="3431"/>
              <a:ext cx="68" cy="175"/>
            </a:xfrm>
            <a:prstGeom prst="line">
              <a:avLst/>
            </a:prstGeom>
            <a:noFill/>
            <a:ln w="22225">
              <a:solidFill>
                <a:srgbClr val="000000"/>
              </a:solidFill>
              <a:round/>
              <a:headEnd/>
              <a:tailEnd/>
            </a:ln>
          </p:spPr>
          <p:txBody>
            <a:bodyPr/>
            <a:lstStyle/>
            <a:p>
              <a:endParaRPr lang="en-US"/>
            </a:p>
          </p:txBody>
        </p:sp>
        <p:grpSp>
          <p:nvGrpSpPr>
            <p:cNvPr id="8" name="Group 41"/>
            <p:cNvGrpSpPr>
              <a:grpSpLocks/>
            </p:cNvGrpSpPr>
            <p:nvPr/>
          </p:nvGrpSpPr>
          <p:grpSpPr bwMode="auto">
            <a:xfrm>
              <a:off x="1587" y="3556"/>
              <a:ext cx="3025" cy="200"/>
              <a:chOff x="1587" y="3556"/>
              <a:chExt cx="3025" cy="200"/>
            </a:xfrm>
          </p:grpSpPr>
          <p:sp>
            <p:nvSpPr>
              <p:cNvPr id="39967" name="Rectangle 42"/>
              <p:cNvSpPr>
                <a:spLocks noChangeArrowheads="1"/>
              </p:cNvSpPr>
              <p:nvPr/>
            </p:nvSpPr>
            <p:spPr bwMode="auto">
              <a:xfrm>
                <a:off x="1587" y="3556"/>
                <a:ext cx="3025" cy="200"/>
              </a:xfrm>
              <a:prstGeom prst="rect">
                <a:avLst/>
              </a:prstGeom>
              <a:solidFill>
                <a:srgbClr val="E1E5E9"/>
              </a:solidFill>
              <a:ln w="9525">
                <a:noFill/>
                <a:miter lim="800000"/>
                <a:headEnd/>
                <a:tailEnd/>
              </a:ln>
            </p:spPr>
            <p:txBody>
              <a:bodyPr/>
              <a:lstStyle/>
              <a:p>
                <a:endParaRPr lang="en-US"/>
              </a:p>
            </p:txBody>
          </p:sp>
          <p:sp>
            <p:nvSpPr>
              <p:cNvPr id="39968" name="Rectangle 43"/>
              <p:cNvSpPr>
                <a:spLocks noChangeArrowheads="1"/>
              </p:cNvSpPr>
              <p:nvPr/>
            </p:nvSpPr>
            <p:spPr bwMode="auto">
              <a:xfrm>
                <a:off x="1618" y="3571"/>
                <a:ext cx="2816"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2. . . . leaves the quantity supplied unchanged.</a:t>
                </a:r>
                <a:endParaRPr lang="en-US"/>
              </a:p>
            </p:txBody>
          </p:sp>
        </p:grpSp>
      </p:grpSp>
      <p:sp>
        <p:nvSpPr>
          <p:cNvPr id="39964" name="Rectangle 44"/>
          <p:cNvSpPr>
            <a:spLocks noChangeArrowheads="1"/>
          </p:cNvSpPr>
          <p:nvPr/>
        </p:nvSpPr>
        <p:spPr bwMode="auto">
          <a:xfrm>
            <a:off x="1320800" y="1833563"/>
            <a:ext cx="530225" cy="258762"/>
          </a:xfrm>
          <a:prstGeom prst="rect">
            <a:avLst/>
          </a:prstGeom>
          <a:noFill/>
          <a:ln w="9525">
            <a:noFill/>
            <a:miter lim="800000"/>
            <a:headEnd/>
            <a:tailEnd/>
          </a:ln>
        </p:spPr>
        <p:txBody>
          <a:bodyPr wrap="none" lIns="0" tIns="0" rIns="0" bIns="0">
            <a:spAutoFit/>
          </a:bodyPr>
          <a:lstStyle/>
          <a:p>
            <a:r>
              <a:rPr lang="en-US" sz="1700" b="1">
                <a:solidFill>
                  <a:srgbClr val="000000"/>
                </a:solidFill>
                <a:latin typeface="Arial" charset="0"/>
              </a:rPr>
              <a:t>Price</a:t>
            </a:r>
            <a:endParaRPr lang="en-US"/>
          </a:p>
        </p:txBody>
      </p:sp>
      <p:sp>
        <p:nvSpPr>
          <p:cNvPr id="45" name="Slide Number Placeholder 44"/>
          <p:cNvSpPr>
            <a:spLocks noGrp="1"/>
          </p:cNvSpPr>
          <p:nvPr>
            <p:ph type="sldNum" sz="quarter" idx="12"/>
          </p:nvPr>
        </p:nvSpPr>
        <p:spPr/>
        <p:txBody>
          <a:bodyPr/>
          <a:lstStyle/>
          <a:p>
            <a:fld id="{B6F15528-21DE-4FAA-801E-634DDDAF4B2B}" type="slidenum">
              <a:rPr lang="en-US" smtClean="0"/>
              <a:pPr/>
              <a:t>161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288" fill="hold" grpId="0" nodeType="clickEffect">
                                  <p:stCondLst>
                                    <p:cond delay="0"/>
                                  </p:stCondLst>
                                  <p:childTnLst>
                                    <p:set>
                                      <p:cBhvr>
                                        <p:cTn id="16" dur="1" fill="hold">
                                          <p:stCondLst>
                                            <p:cond delay="0"/>
                                          </p:stCondLst>
                                        </p:cTn>
                                        <p:tgtEl>
                                          <p:spTgt spid="80914"/>
                                        </p:tgtEl>
                                        <p:attrNameLst>
                                          <p:attrName>style.visibility</p:attrName>
                                        </p:attrNameLst>
                                      </p:cBhvr>
                                      <p:to>
                                        <p:strVal val="visible"/>
                                      </p:to>
                                    </p:set>
                                    <p:anim calcmode="lin" valueType="num">
                                      <p:cBhvr>
                                        <p:cTn id="17" dur="500" fill="hold"/>
                                        <p:tgtEl>
                                          <p:spTgt spid="80914"/>
                                        </p:tgtEl>
                                        <p:attrNameLst>
                                          <p:attrName>ppt_w</p:attrName>
                                        </p:attrNameLst>
                                      </p:cBhvr>
                                      <p:tavLst>
                                        <p:tav tm="0">
                                          <p:val>
                                            <p:strVal val="4/3*#ppt_w"/>
                                          </p:val>
                                        </p:tav>
                                        <p:tav tm="100000">
                                          <p:val>
                                            <p:strVal val="#ppt_w"/>
                                          </p:val>
                                        </p:tav>
                                      </p:tavLst>
                                    </p:anim>
                                    <p:anim calcmode="lin" valueType="num">
                                      <p:cBhvr>
                                        <p:cTn id="18" dur="500" fill="hold"/>
                                        <p:tgtEl>
                                          <p:spTgt spid="80914"/>
                                        </p:tgtEl>
                                        <p:attrNameLst>
                                          <p:attrName>ppt_h</p:attrName>
                                        </p:attrNameLst>
                                      </p:cBhvr>
                                      <p:tavLst>
                                        <p:tav tm="0">
                                          <p:val>
                                            <p:strVal val="4/3*#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up)">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14"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E:\Mankiw\Mankiw PPT\narrow aqua button bckgrd.jpg"/>
          <p:cNvPicPr>
            <a:picLocks noChangeAspect="1" noChangeArrowheads="1"/>
          </p:cNvPicPr>
          <p:nvPr/>
        </p:nvPicPr>
        <p:blipFill>
          <a:blip r:embed="rId2"/>
          <a:srcRect r="1688"/>
          <a:stretch>
            <a:fillRect/>
          </a:stretch>
        </p:blipFill>
        <p:spPr bwMode="auto">
          <a:xfrm>
            <a:off x="0" y="0"/>
            <a:ext cx="9144000" cy="6858000"/>
          </a:xfrm>
          <a:prstGeom prst="rect">
            <a:avLst/>
          </a:prstGeom>
          <a:noFill/>
          <a:ln w="9525">
            <a:noFill/>
            <a:miter lim="800000"/>
            <a:headEnd/>
            <a:tailEnd/>
          </a:ln>
        </p:spPr>
      </p:pic>
      <p:sp>
        <p:nvSpPr>
          <p:cNvPr id="40963" name="Rectangle 3"/>
          <p:cNvSpPr>
            <a:spLocks noGrp="1" noChangeArrowheads="1"/>
          </p:cNvSpPr>
          <p:nvPr>
            <p:ph type="title"/>
          </p:nvPr>
        </p:nvSpPr>
        <p:spPr>
          <a:xfrm>
            <a:off x="609600" y="50800"/>
            <a:ext cx="8229600" cy="685800"/>
          </a:xfrm>
        </p:spPr>
        <p:txBody>
          <a:bodyPr/>
          <a:lstStyle/>
          <a:p>
            <a:pPr algn="l">
              <a:lnSpc>
                <a:spcPct val="80000"/>
              </a:lnSpc>
            </a:pPr>
            <a:r>
              <a:rPr lang="en-US" sz="2400" smtClean="0">
                <a:solidFill>
                  <a:schemeClr val="bg1"/>
                </a:solidFill>
              </a:rPr>
              <a:t>Figure 6 The Price Elasticity of Supply</a:t>
            </a:r>
          </a:p>
        </p:txBody>
      </p:sp>
      <p:sp>
        <p:nvSpPr>
          <p:cNvPr id="40964" name="Text Box 4"/>
          <p:cNvSpPr txBox="1">
            <a:spLocks noChangeArrowheads="1"/>
          </p:cNvSpPr>
          <p:nvPr/>
        </p:nvSpPr>
        <p:spPr bwMode="auto">
          <a:xfrm>
            <a:off x="6564313" y="6680200"/>
            <a:ext cx="2641600" cy="214313"/>
          </a:xfrm>
          <a:prstGeom prst="rect">
            <a:avLst/>
          </a:prstGeom>
          <a:noFill/>
          <a:ln w="9525">
            <a:noFill/>
            <a:miter lim="800000"/>
            <a:headEnd/>
            <a:tailEnd/>
          </a:ln>
        </p:spPr>
        <p:txBody>
          <a:bodyPr wrap="none">
            <a:spAutoFit/>
          </a:bodyPr>
          <a:lstStyle/>
          <a:p>
            <a:r>
              <a:rPr lang="en-US" altLang="en-US" sz="800" b="1">
                <a:solidFill>
                  <a:schemeClr val="bg1"/>
                </a:solidFill>
                <a:latin typeface="Arial" charset="0"/>
              </a:rPr>
              <a:t>Copyright©2003  Southwestern/Thomson Learning</a:t>
            </a:r>
          </a:p>
        </p:txBody>
      </p:sp>
      <p:sp>
        <p:nvSpPr>
          <p:cNvPr id="40965" name="Rectangle 5"/>
          <p:cNvSpPr>
            <a:spLocks noChangeArrowheads="1"/>
          </p:cNvSpPr>
          <p:nvPr/>
        </p:nvSpPr>
        <p:spPr bwMode="auto">
          <a:xfrm>
            <a:off x="2266950" y="1911350"/>
            <a:ext cx="5322888" cy="3335338"/>
          </a:xfrm>
          <a:prstGeom prst="rect">
            <a:avLst/>
          </a:prstGeom>
          <a:solidFill>
            <a:srgbClr val="F3F6F9"/>
          </a:solidFill>
          <a:ln w="238125">
            <a:solidFill>
              <a:srgbClr val="F3F6F9"/>
            </a:solidFill>
            <a:miter lim="800000"/>
            <a:headEnd/>
            <a:tailEnd/>
          </a:ln>
        </p:spPr>
        <p:txBody>
          <a:bodyPr/>
          <a:lstStyle/>
          <a:p>
            <a:endParaRPr lang="en-US"/>
          </a:p>
        </p:txBody>
      </p:sp>
      <p:sp>
        <p:nvSpPr>
          <p:cNvPr id="40966" name="Rectangle 6"/>
          <p:cNvSpPr>
            <a:spLocks noChangeArrowheads="1"/>
          </p:cNvSpPr>
          <p:nvPr/>
        </p:nvSpPr>
        <p:spPr bwMode="auto">
          <a:xfrm>
            <a:off x="2266950" y="1911350"/>
            <a:ext cx="5322888" cy="3335338"/>
          </a:xfrm>
          <a:prstGeom prst="rect">
            <a:avLst/>
          </a:prstGeom>
          <a:solidFill>
            <a:srgbClr val="F2F4F8"/>
          </a:solidFill>
          <a:ln w="215900">
            <a:solidFill>
              <a:srgbClr val="F2F4F8"/>
            </a:solidFill>
            <a:miter lim="800000"/>
            <a:headEnd/>
            <a:tailEnd/>
          </a:ln>
        </p:spPr>
        <p:txBody>
          <a:bodyPr/>
          <a:lstStyle/>
          <a:p>
            <a:endParaRPr lang="en-US"/>
          </a:p>
        </p:txBody>
      </p:sp>
      <p:sp>
        <p:nvSpPr>
          <p:cNvPr id="40967" name="Rectangle 7"/>
          <p:cNvSpPr>
            <a:spLocks noChangeArrowheads="1"/>
          </p:cNvSpPr>
          <p:nvPr/>
        </p:nvSpPr>
        <p:spPr bwMode="auto">
          <a:xfrm>
            <a:off x="2266950" y="1911350"/>
            <a:ext cx="5322888" cy="3335338"/>
          </a:xfrm>
          <a:prstGeom prst="rect">
            <a:avLst/>
          </a:prstGeom>
          <a:solidFill>
            <a:srgbClr val="F1F4F7"/>
          </a:solidFill>
          <a:ln w="195263">
            <a:solidFill>
              <a:srgbClr val="F1F4F7"/>
            </a:solidFill>
            <a:miter lim="800000"/>
            <a:headEnd/>
            <a:tailEnd/>
          </a:ln>
        </p:spPr>
        <p:txBody>
          <a:bodyPr/>
          <a:lstStyle/>
          <a:p>
            <a:endParaRPr lang="en-US"/>
          </a:p>
        </p:txBody>
      </p:sp>
      <p:sp>
        <p:nvSpPr>
          <p:cNvPr id="40968" name="Rectangle 8"/>
          <p:cNvSpPr>
            <a:spLocks noChangeArrowheads="1"/>
          </p:cNvSpPr>
          <p:nvPr/>
        </p:nvSpPr>
        <p:spPr bwMode="auto">
          <a:xfrm>
            <a:off x="2266950" y="1911350"/>
            <a:ext cx="5322888" cy="3335338"/>
          </a:xfrm>
          <a:prstGeom prst="rect">
            <a:avLst/>
          </a:prstGeom>
          <a:solidFill>
            <a:srgbClr val="F0F2F5"/>
          </a:solidFill>
          <a:ln w="173038">
            <a:solidFill>
              <a:srgbClr val="F0F2F5"/>
            </a:solidFill>
            <a:miter lim="800000"/>
            <a:headEnd/>
            <a:tailEnd/>
          </a:ln>
        </p:spPr>
        <p:txBody>
          <a:bodyPr/>
          <a:lstStyle/>
          <a:p>
            <a:endParaRPr lang="en-US"/>
          </a:p>
        </p:txBody>
      </p:sp>
      <p:sp>
        <p:nvSpPr>
          <p:cNvPr id="40969" name="Rectangle 9"/>
          <p:cNvSpPr>
            <a:spLocks noChangeArrowheads="1"/>
          </p:cNvSpPr>
          <p:nvPr/>
        </p:nvSpPr>
        <p:spPr bwMode="auto">
          <a:xfrm>
            <a:off x="2266950" y="1911350"/>
            <a:ext cx="5322888" cy="3335338"/>
          </a:xfrm>
          <a:prstGeom prst="rect">
            <a:avLst/>
          </a:prstGeom>
          <a:solidFill>
            <a:srgbClr val="EEF1F4"/>
          </a:solidFill>
          <a:ln w="150813">
            <a:solidFill>
              <a:srgbClr val="EEF1F4"/>
            </a:solidFill>
            <a:miter lim="800000"/>
            <a:headEnd/>
            <a:tailEnd/>
          </a:ln>
        </p:spPr>
        <p:txBody>
          <a:bodyPr/>
          <a:lstStyle/>
          <a:p>
            <a:endParaRPr lang="en-US"/>
          </a:p>
        </p:txBody>
      </p:sp>
      <p:sp>
        <p:nvSpPr>
          <p:cNvPr id="40970" name="Rectangle 10"/>
          <p:cNvSpPr>
            <a:spLocks noChangeArrowheads="1"/>
          </p:cNvSpPr>
          <p:nvPr/>
        </p:nvSpPr>
        <p:spPr bwMode="auto">
          <a:xfrm>
            <a:off x="2266950" y="1911350"/>
            <a:ext cx="5322888" cy="3335338"/>
          </a:xfrm>
          <a:prstGeom prst="rect">
            <a:avLst/>
          </a:prstGeom>
          <a:solidFill>
            <a:srgbClr val="EDEFF3"/>
          </a:solidFill>
          <a:ln w="130175">
            <a:solidFill>
              <a:srgbClr val="EDEFF3"/>
            </a:solidFill>
            <a:miter lim="800000"/>
            <a:headEnd/>
            <a:tailEnd/>
          </a:ln>
        </p:spPr>
        <p:txBody>
          <a:bodyPr/>
          <a:lstStyle/>
          <a:p>
            <a:endParaRPr lang="en-US"/>
          </a:p>
        </p:txBody>
      </p:sp>
      <p:sp>
        <p:nvSpPr>
          <p:cNvPr id="40971" name="Rectangle 11"/>
          <p:cNvSpPr>
            <a:spLocks noChangeArrowheads="1"/>
          </p:cNvSpPr>
          <p:nvPr/>
        </p:nvSpPr>
        <p:spPr bwMode="auto">
          <a:xfrm>
            <a:off x="2266950" y="1911350"/>
            <a:ext cx="5322888" cy="3335338"/>
          </a:xfrm>
          <a:prstGeom prst="rect">
            <a:avLst/>
          </a:prstGeom>
          <a:solidFill>
            <a:srgbClr val="EBEEF2"/>
          </a:solidFill>
          <a:ln w="107950">
            <a:solidFill>
              <a:srgbClr val="EBEEF2"/>
            </a:solidFill>
            <a:miter lim="800000"/>
            <a:headEnd/>
            <a:tailEnd/>
          </a:ln>
        </p:spPr>
        <p:txBody>
          <a:bodyPr/>
          <a:lstStyle/>
          <a:p>
            <a:endParaRPr lang="en-US"/>
          </a:p>
        </p:txBody>
      </p:sp>
      <p:sp>
        <p:nvSpPr>
          <p:cNvPr id="40972" name="Rectangle 12"/>
          <p:cNvSpPr>
            <a:spLocks noChangeArrowheads="1"/>
          </p:cNvSpPr>
          <p:nvPr/>
        </p:nvSpPr>
        <p:spPr bwMode="auto">
          <a:xfrm>
            <a:off x="2266950" y="1911350"/>
            <a:ext cx="5322888" cy="3335338"/>
          </a:xfrm>
          <a:prstGeom prst="rect">
            <a:avLst/>
          </a:prstGeom>
          <a:solidFill>
            <a:srgbClr val="EAECF1"/>
          </a:solidFill>
          <a:ln w="87313">
            <a:solidFill>
              <a:srgbClr val="EAECF1"/>
            </a:solidFill>
            <a:miter lim="800000"/>
            <a:headEnd/>
            <a:tailEnd/>
          </a:ln>
        </p:spPr>
        <p:txBody>
          <a:bodyPr/>
          <a:lstStyle/>
          <a:p>
            <a:endParaRPr lang="en-US"/>
          </a:p>
        </p:txBody>
      </p:sp>
      <p:sp>
        <p:nvSpPr>
          <p:cNvPr id="40973" name="Rectangle 13"/>
          <p:cNvSpPr>
            <a:spLocks noChangeArrowheads="1"/>
          </p:cNvSpPr>
          <p:nvPr/>
        </p:nvSpPr>
        <p:spPr bwMode="auto">
          <a:xfrm>
            <a:off x="2266950" y="1911350"/>
            <a:ext cx="5322888" cy="3335338"/>
          </a:xfrm>
          <a:prstGeom prst="rect">
            <a:avLst/>
          </a:prstGeom>
          <a:solidFill>
            <a:srgbClr val="E9EBF0"/>
          </a:solidFill>
          <a:ln w="65088">
            <a:solidFill>
              <a:srgbClr val="E9EBF0"/>
            </a:solidFill>
            <a:miter lim="800000"/>
            <a:headEnd/>
            <a:tailEnd/>
          </a:ln>
        </p:spPr>
        <p:txBody>
          <a:bodyPr/>
          <a:lstStyle/>
          <a:p>
            <a:endParaRPr lang="en-US"/>
          </a:p>
        </p:txBody>
      </p:sp>
      <p:sp>
        <p:nvSpPr>
          <p:cNvPr id="40974" name="Rectangle 14"/>
          <p:cNvSpPr>
            <a:spLocks noChangeArrowheads="1"/>
          </p:cNvSpPr>
          <p:nvPr/>
        </p:nvSpPr>
        <p:spPr bwMode="auto">
          <a:xfrm>
            <a:off x="2266950" y="1911350"/>
            <a:ext cx="5322888" cy="3335338"/>
          </a:xfrm>
          <a:prstGeom prst="rect">
            <a:avLst/>
          </a:prstGeom>
          <a:solidFill>
            <a:srgbClr val="E7EAEF"/>
          </a:solidFill>
          <a:ln w="42863">
            <a:solidFill>
              <a:srgbClr val="E7EAEF"/>
            </a:solidFill>
            <a:miter lim="800000"/>
            <a:headEnd/>
            <a:tailEnd/>
          </a:ln>
        </p:spPr>
        <p:txBody>
          <a:bodyPr/>
          <a:lstStyle/>
          <a:p>
            <a:endParaRPr lang="en-US"/>
          </a:p>
        </p:txBody>
      </p:sp>
      <p:sp>
        <p:nvSpPr>
          <p:cNvPr id="40975" name="Rectangle 15"/>
          <p:cNvSpPr>
            <a:spLocks noChangeArrowheads="1"/>
          </p:cNvSpPr>
          <p:nvPr/>
        </p:nvSpPr>
        <p:spPr bwMode="auto">
          <a:xfrm>
            <a:off x="2266950" y="1911350"/>
            <a:ext cx="5322888" cy="3335338"/>
          </a:xfrm>
          <a:prstGeom prst="rect">
            <a:avLst/>
          </a:prstGeom>
          <a:solidFill>
            <a:srgbClr val="E6E9EF"/>
          </a:solidFill>
          <a:ln w="22225">
            <a:solidFill>
              <a:srgbClr val="E6E9EF"/>
            </a:solidFill>
            <a:miter lim="800000"/>
            <a:headEnd/>
            <a:tailEnd/>
          </a:ln>
        </p:spPr>
        <p:txBody>
          <a:bodyPr/>
          <a:lstStyle/>
          <a:p>
            <a:endParaRPr lang="en-US"/>
          </a:p>
        </p:txBody>
      </p:sp>
      <p:sp>
        <p:nvSpPr>
          <p:cNvPr id="79888" name="Line 16"/>
          <p:cNvSpPr>
            <a:spLocks noChangeShapeType="1"/>
          </p:cNvSpPr>
          <p:nvPr/>
        </p:nvSpPr>
        <p:spPr bwMode="auto">
          <a:xfrm flipH="1">
            <a:off x="5233988" y="5345113"/>
            <a:ext cx="252412" cy="3175"/>
          </a:xfrm>
          <a:prstGeom prst="line">
            <a:avLst/>
          </a:prstGeom>
          <a:noFill/>
          <a:ln w="22225">
            <a:solidFill>
              <a:srgbClr val="000000"/>
            </a:solidFill>
            <a:round/>
            <a:headEnd type="stealth" w="med" len="med"/>
            <a:tailEnd/>
          </a:ln>
        </p:spPr>
        <p:txBody>
          <a:bodyPr/>
          <a:lstStyle/>
          <a:p>
            <a:endParaRPr lang="en-US"/>
          </a:p>
        </p:txBody>
      </p:sp>
      <p:sp>
        <p:nvSpPr>
          <p:cNvPr id="40977" name="Rectangle 17"/>
          <p:cNvSpPr>
            <a:spLocks noChangeArrowheads="1"/>
          </p:cNvSpPr>
          <p:nvPr/>
        </p:nvSpPr>
        <p:spPr bwMode="auto">
          <a:xfrm>
            <a:off x="2179638" y="1811338"/>
            <a:ext cx="5322887" cy="3336925"/>
          </a:xfrm>
          <a:prstGeom prst="rect">
            <a:avLst/>
          </a:prstGeom>
          <a:solidFill>
            <a:srgbClr val="FFFFFF"/>
          </a:solidFill>
          <a:ln w="9525">
            <a:noFill/>
            <a:miter lim="800000"/>
            <a:headEnd/>
            <a:tailEnd/>
          </a:ln>
        </p:spPr>
        <p:txBody>
          <a:bodyPr/>
          <a:lstStyle/>
          <a:p>
            <a:endParaRPr lang="en-US"/>
          </a:p>
        </p:txBody>
      </p:sp>
      <p:sp>
        <p:nvSpPr>
          <p:cNvPr id="79890" name="Line 18"/>
          <p:cNvSpPr>
            <a:spLocks noChangeShapeType="1"/>
          </p:cNvSpPr>
          <p:nvPr/>
        </p:nvSpPr>
        <p:spPr bwMode="auto">
          <a:xfrm>
            <a:off x="2006600" y="3052763"/>
            <a:ext cx="1588" cy="255587"/>
          </a:xfrm>
          <a:prstGeom prst="line">
            <a:avLst/>
          </a:prstGeom>
          <a:noFill/>
          <a:ln w="22225">
            <a:solidFill>
              <a:srgbClr val="000000"/>
            </a:solidFill>
            <a:round/>
            <a:headEnd type="stealth" w="med" len="med"/>
            <a:tailEnd/>
          </a:ln>
        </p:spPr>
        <p:txBody>
          <a:bodyPr/>
          <a:lstStyle/>
          <a:p>
            <a:endParaRPr lang="en-US"/>
          </a:p>
        </p:txBody>
      </p:sp>
      <p:sp>
        <p:nvSpPr>
          <p:cNvPr id="40979" name="Freeform 19"/>
          <p:cNvSpPr>
            <a:spLocks/>
          </p:cNvSpPr>
          <p:nvPr/>
        </p:nvSpPr>
        <p:spPr bwMode="auto">
          <a:xfrm>
            <a:off x="2160588" y="1811338"/>
            <a:ext cx="5322887" cy="3336925"/>
          </a:xfrm>
          <a:custGeom>
            <a:avLst/>
            <a:gdLst>
              <a:gd name="T0" fmla="*/ 0 w 3353"/>
              <a:gd name="T1" fmla="*/ 0 h 2102"/>
              <a:gd name="T2" fmla="*/ 0 w 3353"/>
              <a:gd name="T3" fmla="*/ 2147483647 h 2102"/>
              <a:gd name="T4" fmla="*/ 2147483647 w 3353"/>
              <a:gd name="T5" fmla="*/ 2147483647 h 2102"/>
              <a:gd name="T6" fmla="*/ 0 60000 65536"/>
              <a:gd name="T7" fmla="*/ 0 60000 65536"/>
              <a:gd name="T8" fmla="*/ 0 60000 65536"/>
              <a:gd name="T9" fmla="*/ 0 w 3353"/>
              <a:gd name="T10" fmla="*/ 0 h 2102"/>
              <a:gd name="T11" fmla="*/ 3353 w 3353"/>
              <a:gd name="T12" fmla="*/ 2102 h 2102"/>
            </a:gdLst>
            <a:ahLst/>
            <a:cxnLst>
              <a:cxn ang="T6">
                <a:pos x="T0" y="T1"/>
              </a:cxn>
              <a:cxn ang="T7">
                <a:pos x="T2" y="T3"/>
              </a:cxn>
              <a:cxn ang="T8">
                <a:pos x="T4" y="T5"/>
              </a:cxn>
            </a:cxnLst>
            <a:rect l="T9" t="T10" r="T11" b="T12"/>
            <a:pathLst>
              <a:path w="3353" h="2102">
                <a:moveTo>
                  <a:pt x="0" y="0"/>
                </a:moveTo>
                <a:lnTo>
                  <a:pt x="0" y="2102"/>
                </a:lnTo>
                <a:lnTo>
                  <a:pt x="3353" y="2102"/>
                </a:lnTo>
              </a:path>
            </a:pathLst>
          </a:custGeom>
          <a:noFill/>
          <a:ln w="22225">
            <a:solidFill>
              <a:srgbClr val="000000"/>
            </a:solidFill>
            <a:round/>
            <a:headEnd/>
            <a:tailEnd/>
          </a:ln>
        </p:spPr>
        <p:txBody>
          <a:bodyPr/>
          <a:lstStyle/>
          <a:p>
            <a:endParaRPr lang="en-US"/>
          </a:p>
        </p:txBody>
      </p:sp>
      <p:sp>
        <p:nvSpPr>
          <p:cNvPr id="40980" name="Rectangle 20"/>
          <p:cNvSpPr>
            <a:spLocks noChangeArrowheads="1"/>
          </p:cNvSpPr>
          <p:nvPr/>
        </p:nvSpPr>
        <p:spPr bwMode="auto">
          <a:xfrm>
            <a:off x="2505075" y="1365250"/>
            <a:ext cx="4618038" cy="258763"/>
          </a:xfrm>
          <a:prstGeom prst="rect">
            <a:avLst/>
          </a:prstGeom>
          <a:noFill/>
          <a:ln w="9525">
            <a:noFill/>
            <a:miter lim="800000"/>
            <a:headEnd/>
            <a:tailEnd/>
          </a:ln>
        </p:spPr>
        <p:txBody>
          <a:bodyPr wrap="none" lIns="0" tIns="0" rIns="0" bIns="0">
            <a:spAutoFit/>
          </a:bodyPr>
          <a:lstStyle/>
          <a:p>
            <a:r>
              <a:rPr lang="en-US" sz="1700" b="1">
                <a:solidFill>
                  <a:srgbClr val="000000"/>
                </a:solidFill>
                <a:latin typeface="Arial" charset="0"/>
              </a:rPr>
              <a:t>(b) Inelastic Supply: Elasticity Is Less Than 1</a:t>
            </a:r>
            <a:endParaRPr lang="en-US"/>
          </a:p>
        </p:txBody>
      </p:sp>
      <p:grpSp>
        <p:nvGrpSpPr>
          <p:cNvPr id="2" name="Group 21"/>
          <p:cNvGrpSpPr>
            <a:grpSpLocks/>
          </p:cNvGrpSpPr>
          <p:nvPr/>
        </p:nvGrpSpPr>
        <p:grpSpPr bwMode="auto">
          <a:xfrm>
            <a:off x="1811338" y="2760663"/>
            <a:ext cx="4065587" cy="2735262"/>
            <a:chOff x="1141" y="1739"/>
            <a:chExt cx="2561" cy="1723"/>
          </a:xfrm>
        </p:grpSpPr>
        <p:sp>
          <p:nvSpPr>
            <p:cNvPr id="41004" name="Freeform 22"/>
            <p:cNvSpPr>
              <a:spLocks/>
            </p:cNvSpPr>
            <p:nvPr/>
          </p:nvSpPr>
          <p:spPr bwMode="auto">
            <a:xfrm>
              <a:off x="1373" y="1817"/>
              <a:ext cx="2086" cy="1426"/>
            </a:xfrm>
            <a:custGeom>
              <a:avLst/>
              <a:gdLst>
                <a:gd name="T0" fmla="*/ 2086 w 2086"/>
                <a:gd name="T1" fmla="*/ 1426 h 1426"/>
                <a:gd name="T2" fmla="*/ 2086 w 2086"/>
                <a:gd name="T3" fmla="*/ 0 h 1426"/>
                <a:gd name="T4" fmla="*/ 0 w 2086"/>
                <a:gd name="T5" fmla="*/ 0 h 1426"/>
                <a:gd name="T6" fmla="*/ 0 60000 65536"/>
                <a:gd name="T7" fmla="*/ 0 60000 65536"/>
                <a:gd name="T8" fmla="*/ 0 60000 65536"/>
                <a:gd name="T9" fmla="*/ 0 w 2086"/>
                <a:gd name="T10" fmla="*/ 0 h 1426"/>
                <a:gd name="T11" fmla="*/ 2086 w 2086"/>
                <a:gd name="T12" fmla="*/ 1426 h 1426"/>
              </a:gdLst>
              <a:ahLst/>
              <a:cxnLst>
                <a:cxn ang="T6">
                  <a:pos x="T0" y="T1"/>
                </a:cxn>
                <a:cxn ang="T7">
                  <a:pos x="T2" y="T3"/>
                </a:cxn>
                <a:cxn ang="T8">
                  <a:pos x="T4" y="T5"/>
                </a:cxn>
              </a:cxnLst>
              <a:rect l="T9" t="T10" r="T11" b="T12"/>
              <a:pathLst>
                <a:path w="2086" h="1426">
                  <a:moveTo>
                    <a:pt x="2086" y="1426"/>
                  </a:moveTo>
                  <a:lnTo>
                    <a:pt x="2086" y="0"/>
                  </a:lnTo>
                  <a:lnTo>
                    <a:pt x="0" y="0"/>
                  </a:lnTo>
                </a:path>
              </a:pathLst>
            </a:custGeom>
            <a:noFill/>
            <a:ln w="22225">
              <a:solidFill>
                <a:schemeClr val="tx1"/>
              </a:solidFill>
              <a:prstDash val="sysDot"/>
              <a:round/>
              <a:headEnd/>
              <a:tailEnd/>
            </a:ln>
          </p:spPr>
          <p:txBody>
            <a:bodyPr/>
            <a:lstStyle/>
            <a:p>
              <a:endParaRPr lang="en-US"/>
            </a:p>
          </p:txBody>
        </p:sp>
        <p:sp>
          <p:nvSpPr>
            <p:cNvPr id="41005" name="Rectangle 23"/>
            <p:cNvSpPr>
              <a:spLocks noChangeArrowheads="1"/>
            </p:cNvSpPr>
            <p:nvPr/>
          </p:nvSpPr>
          <p:spPr bwMode="auto">
            <a:xfrm>
              <a:off x="3474" y="3299"/>
              <a:ext cx="22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110</a:t>
              </a:r>
              <a:endParaRPr lang="en-US"/>
            </a:p>
          </p:txBody>
        </p:sp>
        <p:sp>
          <p:nvSpPr>
            <p:cNvPr id="41006" name="Rectangle 24"/>
            <p:cNvSpPr>
              <a:spLocks noChangeArrowheads="1"/>
            </p:cNvSpPr>
            <p:nvPr/>
          </p:nvSpPr>
          <p:spPr bwMode="auto">
            <a:xfrm>
              <a:off x="1141" y="1739"/>
              <a:ext cx="152"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$5</a:t>
              </a:r>
              <a:endParaRPr lang="en-US"/>
            </a:p>
          </p:txBody>
        </p:sp>
      </p:grpSp>
      <p:grpSp>
        <p:nvGrpSpPr>
          <p:cNvPr id="3" name="Group 25"/>
          <p:cNvGrpSpPr>
            <a:grpSpLocks/>
          </p:cNvGrpSpPr>
          <p:nvPr/>
        </p:nvGrpSpPr>
        <p:grpSpPr bwMode="auto">
          <a:xfrm>
            <a:off x="1939925" y="3287713"/>
            <a:ext cx="3268663" cy="2208212"/>
            <a:chOff x="1222" y="2071"/>
            <a:chExt cx="2059" cy="1391"/>
          </a:xfrm>
        </p:grpSpPr>
        <p:sp>
          <p:nvSpPr>
            <p:cNvPr id="41001" name="Freeform 26"/>
            <p:cNvSpPr>
              <a:spLocks/>
            </p:cNvSpPr>
            <p:nvPr/>
          </p:nvSpPr>
          <p:spPr bwMode="auto">
            <a:xfrm>
              <a:off x="1373" y="2104"/>
              <a:ext cx="1908" cy="1139"/>
            </a:xfrm>
            <a:custGeom>
              <a:avLst/>
              <a:gdLst>
                <a:gd name="T0" fmla="*/ 1908 w 1908"/>
                <a:gd name="T1" fmla="*/ 1139 h 1139"/>
                <a:gd name="T2" fmla="*/ 1908 w 1908"/>
                <a:gd name="T3" fmla="*/ 0 h 1139"/>
                <a:gd name="T4" fmla="*/ 0 w 1908"/>
                <a:gd name="T5" fmla="*/ 0 h 1139"/>
                <a:gd name="T6" fmla="*/ 0 60000 65536"/>
                <a:gd name="T7" fmla="*/ 0 60000 65536"/>
                <a:gd name="T8" fmla="*/ 0 60000 65536"/>
                <a:gd name="T9" fmla="*/ 0 w 1908"/>
                <a:gd name="T10" fmla="*/ 0 h 1139"/>
                <a:gd name="T11" fmla="*/ 1908 w 1908"/>
                <a:gd name="T12" fmla="*/ 1139 h 1139"/>
              </a:gdLst>
              <a:ahLst/>
              <a:cxnLst>
                <a:cxn ang="T6">
                  <a:pos x="T0" y="T1"/>
                </a:cxn>
                <a:cxn ang="T7">
                  <a:pos x="T2" y="T3"/>
                </a:cxn>
                <a:cxn ang="T8">
                  <a:pos x="T4" y="T5"/>
                </a:cxn>
              </a:cxnLst>
              <a:rect l="T9" t="T10" r="T11" b="T12"/>
              <a:pathLst>
                <a:path w="1908" h="1139">
                  <a:moveTo>
                    <a:pt x="1908" y="1139"/>
                  </a:moveTo>
                  <a:lnTo>
                    <a:pt x="1908" y="0"/>
                  </a:lnTo>
                  <a:lnTo>
                    <a:pt x="0" y="0"/>
                  </a:lnTo>
                </a:path>
              </a:pathLst>
            </a:custGeom>
            <a:noFill/>
            <a:ln w="22225">
              <a:solidFill>
                <a:schemeClr val="tx1"/>
              </a:solidFill>
              <a:prstDash val="sysDot"/>
              <a:round/>
              <a:headEnd/>
              <a:tailEnd/>
            </a:ln>
          </p:spPr>
          <p:txBody>
            <a:bodyPr/>
            <a:lstStyle/>
            <a:p>
              <a:endParaRPr lang="en-US"/>
            </a:p>
          </p:txBody>
        </p:sp>
        <p:sp>
          <p:nvSpPr>
            <p:cNvPr id="41002" name="Rectangle 27"/>
            <p:cNvSpPr>
              <a:spLocks noChangeArrowheads="1"/>
            </p:cNvSpPr>
            <p:nvPr/>
          </p:nvSpPr>
          <p:spPr bwMode="auto">
            <a:xfrm>
              <a:off x="3015" y="3299"/>
              <a:ext cx="22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100</a:t>
              </a:r>
              <a:endParaRPr lang="en-US"/>
            </a:p>
          </p:txBody>
        </p:sp>
        <p:sp>
          <p:nvSpPr>
            <p:cNvPr id="41003" name="Rectangle 28"/>
            <p:cNvSpPr>
              <a:spLocks noChangeArrowheads="1"/>
            </p:cNvSpPr>
            <p:nvPr/>
          </p:nvSpPr>
          <p:spPr bwMode="auto">
            <a:xfrm>
              <a:off x="1222" y="2071"/>
              <a:ext cx="76"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4</a:t>
              </a:r>
              <a:endParaRPr lang="en-US"/>
            </a:p>
          </p:txBody>
        </p:sp>
      </p:grpSp>
      <p:sp>
        <p:nvSpPr>
          <p:cNvPr id="40983" name="Rectangle 29"/>
          <p:cNvSpPr>
            <a:spLocks noChangeArrowheads="1"/>
          </p:cNvSpPr>
          <p:nvPr/>
        </p:nvSpPr>
        <p:spPr bwMode="auto">
          <a:xfrm>
            <a:off x="6559550" y="5230813"/>
            <a:ext cx="876300" cy="258762"/>
          </a:xfrm>
          <a:prstGeom prst="rect">
            <a:avLst/>
          </a:prstGeom>
          <a:noFill/>
          <a:ln w="9525">
            <a:noFill/>
            <a:miter lim="800000"/>
            <a:headEnd/>
            <a:tailEnd/>
          </a:ln>
        </p:spPr>
        <p:txBody>
          <a:bodyPr wrap="none" lIns="0" tIns="0" rIns="0" bIns="0">
            <a:spAutoFit/>
          </a:bodyPr>
          <a:lstStyle/>
          <a:p>
            <a:r>
              <a:rPr lang="en-US" sz="1700" b="1">
                <a:solidFill>
                  <a:srgbClr val="000000"/>
                </a:solidFill>
                <a:latin typeface="Arial" charset="0"/>
              </a:rPr>
              <a:t>Quantity</a:t>
            </a:r>
            <a:endParaRPr lang="en-US"/>
          </a:p>
        </p:txBody>
      </p:sp>
      <p:sp>
        <p:nvSpPr>
          <p:cNvPr id="40984" name="Rectangle 30"/>
          <p:cNvSpPr>
            <a:spLocks noChangeArrowheads="1"/>
          </p:cNvSpPr>
          <p:nvPr/>
        </p:nvSpPr>
        <p:spPr bwMode="auto">
          <a:xfrm>
            <a:off x="1947863" y="5268913"/>
            <a:ext cx="120650" cy="258762"/>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0</a:t>
            </a:r>
            <a:endParaRPr lang="en-US"/>
          </a:p>
        </p:txBody>
      </p:sp>
      <p:grpSp>
        <p:nvGrpSpPr>
          <p:cNvPr id="4" name="Group 31"/>
          <p:cNvGrpSpPr>
            <a:grpSpLocks/>
          </p:cNvGrpSpPr>
          <p:nvPr/>
        </p:nvGrpSpPr>
        <p:grpSpPr bwMode="auto">
          <a:xfrm>
            <a:off x="750888" y="3181350"/>
            <a:ext cx="1298575" cy="1250950"/>
            <a:chOff x="473" y="2004"/>
            <a:chExt cx="818" cy="788"/>
          </a:xfrm>
        </p:grpSpPr>
        <p:sp>
          <p:nvSpPr>
            <p:cNvPr id="40995" name="Line 32"/>
            <p:cNvSpPr>
              <a:spLocks noChangeShapeType="1"/>
            </p:cNvSpPr>
            <p:nvPr/>
          </p:nvSpPr>
          <p:spPr bwMode="auto">
            <a:xfrm flipV="1">
              <a:off x="882" y="2004"/>
              <a:ext cx="328" cy="276"/>
            </a:xfrm>
            <a:prstGeom prst="line">
              <a:avLst/>
            </a:prstGeom>
            <a:noFill/>
            <a:ln w="22225">
              <a:solidFill>
                <a:srgbClr val="000000"/>
              </a:solidFill>
              <a:round/>
              <a:headEnd/>
              <a:tailEnd/>
            </a:ln>
          </p:spPr>
          <p:txBody>
            <a:bodyPr/>
            <a:lstStyle/>
            <a:p>
              <a:endParaRPr lang="en-US"/>
            </a:p>
          </p:txBody>
        </p:sp>
        <p:grpSp>
          <p:nvGrpSpPr>
            <p:cNvPr id="5" name="Group 33"/>
            <p:cNvGrpSpPr>
              <a:grpSpLocks/>
            </p:cNvGrpSpPr>
            <p:nvPr/>
          </p:nvGrpSpPr>
          <p:grpSpPr bwMode="auto">
            <a:xfrm>
              <a:off x="473" y="2267"/>
              <a:ext cx="818" cy="525"/>
              <a:chOff x="473" y="2267"/>
              <a:chExt cx="818" cy="525"/>
            </a:xfrm>
          </p:grpSpPr>
          <p:sp>
            <p:nvSpPr>
              <p:cNvPr id="40997" name="Rectangle 34"/>
              <p:cNvSpPr>
                <a:spLocks noChangeArrowheads="1"/>
              </p:cNvSpPr>
              <p:nvPr/>
            </p:nvSpPr>
            <p:spPr bwMode="auto">
              <a:xfrm>
                <a:off x="473" y="2267"/>
                <a:ext cx="818" cy="525"/>
              </a:xfrm>
              <a:prstGeom prst="rect">
                <a:avLst/>
              </a:prstGeom>
              <a:solidFill>
                <a:srgbClr val="E1E5E9"/>
              </a:solidFill>
              <a:ln w="9525">
                <a:noFill/>
                <a:miter lim="800000"/>
                <a:headEnd/>
                <a:tailEnd/>
              </a:ln>
            </p:spPr>
            <p:txBody>
              <a:bodyPr/>
              <a:lstStyle/>
              <a:p>
                <a:endParaRPr lang="en-US"/>
              </a:p>
            </p:txBody>
          </p:sp>
          <p:sp>
            <p:nvSpPr>
              <p:cNvPr id="40998" name="Rectangle 35"/>
              <p:cNvSpPr>
                <a:spLocks noChangeArrowheads="1"/>
              </p:cNvSpPr>
              <p:nvPr/>
            </p:nvSpPr>
            <p:spPr bwMode="auto">
              <a:xfrm>
                <a:off x="528" y="2284"/>
                <a:ext cx="55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1. A 22%</a:t>
                </a:r>
                <a:endParaRPr lang="en-US"/>
              </a:p>
            </p:txBody>
          </p:sp>
          <p:sp>
            <p:nvSpPr>
              <p:cNvPr id="40999" name="Rectangle 36"/>
              <p:cNvSpPr>
                <a:spLocks noChangeArrowheads="1"/>
              </p:cNvSpPr>
              <p:nvPr/>
            </p:nvSpPr>
            <p:spPr bwMode="auto">
              <a:xfrm>
                <a:off x="528" y="2451"/>
                <a:ext cx="515"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increase</a:t>
                </a:r>
                <a:endParaRPr lang="en-US"/>
              </a:p>
            </p:txBody>
          </p:sp>
          <p:sp>
            <p:nvSpPr>
              <p:cNvPr id="41000" name="Rectangle 37"/>
              <p:cNvSpPr>
                <a:spLocks noChangeArrowheads="1"/>
              </p:cNvSpPr>
              <p:nvPr/>
            </p:nvSpPr>
            <p:spPr bwMode="auto">
              <a:xfrm>
                <a:off x="528" y="2617"/>
                <a:ext cx="667"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in price . . .</a:t>
                </a:r>
                <a:endParaRPr lang="en-US"/>
              </a:p>
            </p:txBody>
          </p:sp>
        </p:grpSp>
      </p:grpSp>
      <p:sp>
        <p:nvSpPr>
          <p:cNvPr id="40986" name="Rectangle 38"/>
          <p:cNvSpPr>
            <a:spLocks noChangeArrowheads="1"/>
          </p:cNvSpPr>
          <p:nvPr/>
        </p:nvSpPr>
        <p:spPr bwMode="auto">
          <a:xfrm>
            <a:off x="1500188" y="1833563"/>
            <a:ext cx="530225" cy="258762"/>
          </a:xfrm>
          <a:prstGeom prst="rect">
            <a:avLst/>
          </a:prstGeom>
          <a:noFill/>
          <a:ln w="9525">
            <a:noFill/>
            <a:miter lim="800000"/>
            <a:headEnd/>
            <a:tailEnd/>
          </a:ln>
        </p:spPr>
        <p:txBody>
          <a:bodyPr wrap="none" lIns="0" tIns="0" rIns="0" bIns="0">
            <a:spAutoFit/>
          </a:bodyPr>
          <a:lstStyle/>
          <a:p>
            <a:r>
              <a:rPr lang="en-US" sz="1700" b="1">
                <a:solidFill>
                  <a:srgbClr val="000000"/>
                </a:solidFill>
                <a:latin typeface="Arial" charset="0"/>
              </a:rPr>
              <a:t>Price</a:t>
            </a:r>
            <a:endParaRPr lang="en-US"/>
          </a:p>
        </p:txBody>
      </p:sp>
      <p:grpSp>
        <p:nvGrpSpPr>
          <p:cNvPr id="6" name="Group 39"/>
          <p:cNvGrpSpPr>
            <a:grpSpLocks/>
          </p:cNvGrpSpPr>
          <p:nvPr/>
        </p:nvGrpSpPr>
        <p:grpSpPr bwMode="auto">
          <a:xfrm>
            <a:off x="2309813" y="5426075"/>
            <a:ext cx="5040312" cy="536575"/>
            <a:chOff x="1455" y="3418"/>
            <a:chExt cx="3175" cy="338"/>
          </a:xfrm>
        </p:grpSpPr>
        <p:sp>
          <p:nvSpPr>
            <p:cNvPr id="40991" name="Line 40"/>
            <p:cNvSpPr>
              <a:spLocks noChangeShapeType="1"/>
            </p:cNvSpPr>
            <p:nvPr/>
          </p:nvSpPr>
          <p:spPr bwMode="auto">
            <a:xfrm flipH="1">
              <a:off x="3213" y="3418"/>
              <a:ext cx="123" cy="163"/>
            </a:xfrm>
            <a:prstGeom prst="line">
              <a:avLst/>
            </a:prstGeom>
            <a:noFill/>
            <a:ln w="22225">
              <a:solidFill>
                <a:srgbClr val="000000"/>
              </a:solidFill>
              <a:round/>
              <a:headEnd/>
              <a:tailEnd/>
            </a:ln>
          </p:spPr>
          <p:txBody>
            <a:bodyPr/>
            <a:lstStyle/>
            <a:p>
              <a:endParaRPr lang="en-US"/>
            </a:p>
          </p:txBody>
        </p:sp>
        <p:grpSp>
          <p:nvGrpSpPr>
            <p:cNvPr id="7" name="Group 41"/>
            <p:cNvGrpSpPr>
              <a:grpSpLocks/>
            </p:cNvGrpSpPr>
            <p:nvPr/>
          </p:nvGrpSpPr>
          <p:grpSpPr bwMode="auto">
            <a:xfrm>
              <a:off x="1455" y="3556"/>
              <a:ext cx="3175" cy="200"/>
              <a:chOff x="1455" y="3556"/>
              <a:chExt cx="3175" cy="200"/>
            </a:xfrm>
          </p:grpSpPr>
          <p:sp>
            <p:nvSpPr>
              <p:cNvPr id="40993" name="Rectangle 42"/>
              <p:cNvSpPr>
                <a:spLocks noChangeArrowheads="1"/>
              </p:cNvSpPr>
              <p:nvPr/>
            </p:nvSpPr>
            <p:spPr bwMode="auto">
              <a:xfrm>
                <a:off x="1455" y="3556"/>
                <a:ext cx="3175" cy="200"/>
              </a:xfrm>
              <a:prstGeom prst="rect">
                <a:avLst/>
              </a:prstGeom>
              <a:solidFill>
                <a:srgbClr val="E1E5E9"/>
              </a:solidFill>
              <a:ln w="9525">
                <a:noFill/>
                <a:miter lim="800000"/>
                <a:headEnd/>
                <a:tailEnd/>
              </a:ln>
            </p:spPr>
            <p:txBody>
              <a:bodyPr/>
              <a:lstStyle/>
              <a:p>
                <a:endParaRPr lang="en-US"/>
              </a:p>
            </p:txBody>
          </p:sp>
          <p:sp>
            <p:nvSpPr>
              <p:cNvPr id="40994" name="Rectangle 43"/>
              <p:cNvSpPr>
                <a:spLocks noChangeArrowheads="1"/>
              </p:cNvSpPr>
              <p:nvPr/>
            </p:nvSpPr>
            <p:spPr bwMode="auto">
              <a:xfrm>
                <a:off x="1490" y="3579"/>
                <a:ext cx="3080"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2. . . . leads to a 10% increase in quantity supplied.</a:t>
                </a:r>
                <a:endParaRPr lang="en-US"/>
              </a:p>
            </p:txBody>
          </p:sp>
        </p:grpSp>
      </p:grpSp>
      <p:grpSp>
        <p:nvGrpSpPr>
          <p:cNvPr id="8" name="Group 44"/>
          <p:cNvGrpSpPr>
            <a:grpSpLocks/>
          </p:cNvGrpSpPr>
          <p:nvPr/>
        </p:nvGrpSpPr>
        <p:grpSpPr bwMode="auto">
          <a:xfrm>
            <a:off x="4516438" y="2366963"/>
            <a:ext cx="2027237" cy="2006600"/>
            <a:chOff x="2845" y="1491"/>
            <a:chExt cx="1277" cy="1264"/>
          </a:xfrm>
        </p:grpSpPr>
        <p:sp>
          <p:nvSpPr>
            <p:cNvPr id="40989" name="Line 45"/>
            <p:cNvSpPr>
              <a:spLocks noChangeShapeType="1"/>
            </p:cNvSpPr>
            <p:nvPr/>
          </p:nvSpPr>
          <p:spPr bwMode="auto">
            <a:xfrm flipH="1">
              <a:off x="2845" y="1491"/>
              <a:ext cx="832" cy="1264"/>
            </a:xfrm>
            <a:prstGeom prst="line">
              <a:avLst/>
            </a:prstGeom>
            <a:noFill/>
            <a:ln w="65088">
              <a:solidFill>
                <a:srgbClr val="004C9F"/>
              </a:solidFill>
              <a:round/>
              <a:headEnd/>
              <a:tailEnd/>
            </a:ln>
          </p:spPr>
          <p:txBody>
            <a:bodyPr/>
            <a:lstStyle/>
            <a:p>
              <a:endParaRPr lang="en-US"/>
            </a:p>
          </p:txBody>
        </p:sp>
        <p:sp>
          <p:nvSpPr>
            <p:cNvPr id="40990" name="Rectangle 46"/>
            <p:cNvSpPr>
              <a:spLocks noChangeArrowheads="1"/>
            </p:cNvSpPr>
            <p:nvPr/>
          </p:nvSpPr>
          <p:spPr bwMode="auto">
            <a:xfrm>
              <a:off x="3705" y="1496"/>
              <a:ext cx="417"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Supply</a:t>
              </a:r>
              <a:endParaRPr lang="en-US"/>
            </a:p>
          </p:txBody>
        </p:sp>
      </p:grpSp>
      <p:sp>
        <p:nvSpPr>
          <p:cNvPr id="47" name="Slide Number Placeholder 46"/>
          <p:cNvSpPr>
            <a:spLocks noGrp="1"/>
          </p:cNvSpPr>
          <p:nvPr>
            <p:ph type="sldNum" sz="quarter" idx="12"/>
          </p:nvPr>
        </p:nvSpPr>
        <p:spPr/>
        <p:txBody>
          <a:bodyPr/>
          <a:lstStyle/>
          <a:p>
            <a:fld id="{B6F15528-21DE-4FAA-801E-634DDDAF4B2B}" type="slidenum">
              <a:rPr lang="en-US" smtClean="0"/>
              <a:pPr/>
              <a:t>162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up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upRigh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288" fill="hold" grpId="0" nodeType="clickEffect">
                                  <p:stCondLst>
                                    <p:cond delay="0"/>
                                  </p:stCondLst>
                                  <p:childTnLst>
                                    <p:set>
                                      <p:cBhvr>
                                        <p:cTn id="16" dur="1" fill="hold">
                                          <p:stCondLst>
                                            <p:cond delay="0"/>
                                          </p:stCondLst>
                                        </p:cTn>
                                        <p:tgtEl>
                                          <p:spTgt spid="79890"/>
                                        </p:tgtEl>
                                        <p:attrNameLst>
                                          <p:attrName>style.visibility</p:attrName>
                                        </p:attrNameLst>
                                      </p:cBhvr>
                                      <p:to>
                                        <p:strVal val="visible"/>
                                      </p:to>
                                    </p:set>
                                    <p:anim calcmode="lin" valueType="num">
                                      <p:cBhvr>
                                        <p:cTn id="17" dur="500" fill="hold"/>
                                        <p:tgtEl>
                                          <p:spTgt spid="79890"/>
                                        </p:tgtEl>
                                        <p:attrNameLst>
                                          <p:attrName>ppt_w</p:attrName>
                                        </p:attrNameLst>
                                      </p:cBhvr>
                                      <p:tavLst>
                                        <p:tav tm="0">
                                          <p:val>
                                            <p:strVal val="4/3*#ppt_w"/>
                                          </p:val>
                                        </p:tav>
                                        <p:tav tm="100000">
                                          <p:val>
                                            <p:strVal val="#ppt_w"/>
                                          </p:val>
                                        </p:tav>
                                      </p:tavLst>
                                    </p:anim>
                                    <p:anim calcmode="lin" valueType="num">
                                      <p:cBhvr>
                                        <p:cTn id="18" dur="500" fill="hold"/>
                                        <p:tgtEl>
                                          <p:spTgt spid="79890"/>
                                        </p:tgtEl>
                                        <p:attrNameLst>
                                          <p:attrName>ppt_h</p:attrName>
                                        </p:attrNameLst>
                                      </p:cBhvr>
                                      <p:tavLst>
                                        <p:tav tm="0">
                                          <p:val>
                                            <p:strVal val="4/3*#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3"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strips(upRigh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up)">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288" fill="hold" grpId="0" nodeType="clickEffect">
                                  <p:stCondLst>
                                    <p:cond delay="0"/>
                                  </p:stCondLst>
                                  <p:childTnLst>
                                    <p:set>
                                      <p:cBhvr>
                                        <p:cTn id="32" dur="1" fill="hold">
                                          <p:stCondLst>
                                            <p:cond delay="0"/>
                                          </p:stCondLst>
                                        </p:cTn>
                                        <p:tgtEl>
                                          <p:spTgt spid="79888"/>
                                        </p:tgtEl>
                                        <p:attrNameLst>
                                          <p:attrName>style.visibility</p:attrName>
                                        </p:attrNameLst>
                                      </p:cBhvr>
                                      <p:to>
                                        <p:strVal val="visible"/>
                                      </p:to>
                                    </p:set>
                                    <p:anim calcmode="lin" valueType="num">
                                      <p:cBhvr>
                                        <p:cTn id="33" dur="500" fill="hold"/>
                                        <p:tgtEl>
                                          <p:spTgt spid="79888"/>
                                        </p:tgtEl>
                                        <p:attrNameLst>
                                          <p:attrName>ppt_w</p:attrName>
                                        </p:attrNameLst>
                                      </p:cBhvr>
                                      <p:tavLst>
                                        <p:tav tm="0">
                                          <p:val>
                                            <p:strVal val="4/3*#ppt_w"/>
                                          </p:val>
                                        </p:tav>
                                        <p:tav tm="100000">
                                          <p:val>
                                            <p:strVal val="#ppt_w"/>
                                          </p:val>
                                        </p:tav>
                                      </p:tavLst>
                                    </p:anim>
                                    <p:anim calcmode="lin" valueType="num">
                                      <p:cBhvr>
                                        <p:cTn id="34" dur="500" fill="hold"/>
                                        <p:tgtEl>
                                          <p:spTgt spid="79888"/>
                                        </p:tgtEl>
                                        <p:attrNameLst>
                                          <p:attrName>ppt_h</p:attrName>
                                        </p:attrNameLst>
                                      </p:cBhvr>
                                      <p:tavLst>
                                        <p:tav tm="0">
                                          <p:val>
                                            <p:strVal val="4/3*#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up)">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8" grpId="0" animBg="1"/>
      <p:bldP spid="79890" grpId="0" animBg="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E:\Mankiw\Mankiw PPT\narrow aqua button bckgrd.jpg"/>
          <p:cNvPicPr>
            <a:picLocks noChangeAspect="1" noChangeArrowheads="1"/>
          </p:cNvPicPr>
          <p:nvPr/>
        </p:nvPicPr>
        <p:blipFill>
          <a:blip r:embed="rId2"/>
          <a:srcRect r="1688"/>
          <a:stretch>
            <a:fillRect/>
          </a:stretch>
        </p:blipFill>
        <p:spPr bwMode="auto">
          <a:xfrm>
            <a:off x="0" y="0"/>
            <a:ext cx="9144000" cy="6858000"/>
          </a:xfrm>
          <a:prstGeom prst="rect">
            <a:avLst/>
          </a:prstGeom>
          <a:noFill/>
          <a:ln w="9525">
            <a:noFill/>
            <a:miter lim="800000"/>
            <a:headEnd/>
            <a:tailEnd/>
          </a:ln>
        </p:spPr>
      </p:pic>
      <p:sp>
        <p:nvSpPr>
          <p:cNvPr id="41987" name="Rectangle 3"/>
          <p:cNvSpPr>
            <a:spLocks noGrp="1" noChangeArrowheads="1"/>
          </p:cNvSpPr>
          <p:nvPr>
            <p:ph type="title"/>
          </p:nvPr>
        </p:nvSpPr>
        <p:spPr>
          <a:xfrm>
            <a:off x="609600" y="50800"/>
            <a:ext cx="8229600" cy="685800"/>
          </a:xfrm>
        </p:spPr>
        <p:txBody>
          <a:bodyPr/>
          <a:lstStyle/>
          <a:p>
            <a:pPr algn="l">
              <a:lnSpc>
                <a:spcPct val="80000"/>
              </a:lnSpc>
            </a:pPr>
            <a:r>
              <a:rPr lang="en-US" sz="2400" smtClean="0">
                <a:solidFill>
                  <a:schemeClr val="bg1"/>
                </a:solidFill>
              </a:rPr>
              <a:t>Figure 6 The Price Elasticity of Supply</a:t>
            </a:r>
          </a:p>
        </p:txBody>
      </p:sp>
      <p:sp>
        <p:nvSpPr>
          <p:cNvPr id="41988" name="Text Box 4"/>
          <p:cNvSpPr txBox="1">
            <a:spLocks noChangeArrowheads="1"/>
          </p:cNvSpPr>
          <p:nvPr/>
        </p:nvSpPr>
        <p:spPr bwMode="auto">
          <a:xfrm>
            <a:off x="6564313" y="6680200"/>
            <a:ext cx="2641600" cy="214313"/>
          </a:xfrm>
          <a:prstGeom prst="rect">
            <a:avLst/>
          </a:prstGeom>
          <a:noFill/>
          <a:ln w="9525">
            <a:noFill/>
            <a:miter lim="800000"/>
            <a:headEnd/>
            <a:tailEnd/>
          </a:ln>
        </p:spPr>
        <p:txBody>
          <a:bodyPr wrap="none">
            <a:spAutoFit/>
          </a:bodyPr>
          <a:lstStyle/>
          <a:p>
            <a:r>
              <a:rPr lang="en-US" altLang="en-US" sz="800" b="1">
                <a:solidFill>
                  <a:schemeClr val="bg1"/>
                </a:solidFill>
                <a:latin typeface="Arial" charset="0"/>
              </a:rPr>
              <a:t>Copyright©2003  Southwestern/Thomson Learning</a:t>
            </a:r>
          </a:p>
        </p:txBody>
      </p:sp>
      <p:sp>
        <p:nvSpPr>
          <p:cNvPr id="41989" name="Rectangle 5"/>
          <p:cNvSpPr>
            <a:spLocks noChangeArrowheads="1"/>
          </p:cNvSpPr>
          <p:nvPr/>
        </p:nvSpPr>
        <p:spPr bwMode="auto">
          <a:xfrm>
            <a:off x="2311400" y="1865313"/>
            <a:ext cx="5322888" cy="3336925"/>
          </a:xfrm>
          <a:prstGeom prst="rect">
            <a:avLst/>
          </a:prstGeom>
          <a:solidFill>
            <a:srgbClr val="F3F6F9"/>
          </a:solidFill>
          <a:ln w="238125">
            <a:solidFill>
              <a:srgbClr val="F3F6F9"/>
            </a:solidFill>
            <a:miter lim="800000"/>
            <a:headEnd/>
            <a:tailEnd/>
          </a:ln>
        </p:spPr>
        <p:txBody>
          <a:bodyPr/>
          <a:lstStyle/>
          <a:p>
            <a:endParaRPr lang="en-US"/>
          </a:p>
        </p:txBody>
      </p:sp>
      <p:sp>
        <p:nvSpPr>
          <p:cNvPr id="41990" name="Rectangle 6"/>
          <p:cNvSpPr>
            <a:spLocks noChangeArrowheads="1"/>
          </p:cNvSpPr>
          <p:nvPr/>
        </p:nvSpPr>
        <p:spPr bwMode="auto">
          <a:xfrm>
            <a:off x="2311400" y="1865313"/>
            <a:ext cx="5322888" cy="3336925"/>
          </a:xfrm>
          <a:prstGeom prst="rect">
            <a:avLst/>
          </a:prstGeom>
          <a:solidFill>
            <a:srgbClr val="F2F4F8"/>
          </a:solidFill>
          <a:ln w="215900">
            <a:solidFill>
              <a:srgbClr val="F2F4F8"/>
            </a:solidFill>
            <a:miter lim="800000"/>
            <a:headEnd/>
            <a:tailEnd/>
          </a:ln>
        </p:spPr>
        <p:txBody>
          <a:bodyPr/>
          <a:lstStyle/>
          <a:p>
            <a:endParaRPr lang="en-US"/>
          </a:p>
        </p:txBody>
      </p:sp>
      <p:sp>
        <p:nvSpPr>
          <p:cNvPr id="41991" name="Rectangle 7"/>
          <p:cNvSpPr>
            <a:spLocks noChangeArrowheads="1"/>
          </p:cNvSpPr>
          <p:nvPr/>
        </p:nvSpPr>
        <p:spPr bwMode="auto">
          <a:xfrm>
            <a:off x="2311400" y="1865313"/>
            <a:ext cx="5322888" cy="3336925"/>
          </a:xfrm>
          <a:prstGeom prst="rect">
            <a:avLst/>
          </a:prstGeom>
          <a:solidFill>
            <a:srgbClr val="F1F4F7"/>
          </a:solidFill>
          <a:ln w="195263">
            <a:solidFill>
              <a:srgbClr val="F1F4F7"/>
            </a:solidFill>
            <a:miter lim="800000"/>
            <a:headEnd/>
            <a:tailEnd/>
          </a:ln>
        </p:spPr>
        <p:txBody>
          <a:bodyPr/>
          <a:lstStyle/>
          <a:p>
            <a:endParaRPr lang="en-US"/>
          </a:p>
        </p:txBody>
      </p:sp>
      <p:sp>
        <p:nvSpPr>
          <p:cNvPr id="41992" name="Rectangle 8"/>
          <p:cNvSpPr>
            <a:spLocks noChangeArrowheads="1"/>
          </p:cNvSpPr>
          <p:nvPr/>
        </p:nvSpPr>
        <p:spPr bwMode="auto">
          <a:xfrm>
            <a:off x="2311400" y="1865313"/>
            <a:ext cx="5322888" cy="3336925"/>
          </a:xfrm>
          <a:prstGeom prst="rect">
            <a:avLst/>
          </a:prstGeom>
          <a:solidFill>
            <a:srgbClr val="F0F2F5"/>
          </a:solidFill>
          <a:ln w="173038">
            <a:solidFill>
              <a:srgbClr val="F0F2F5"/>
            </a:solidFill>
            <a:miter lim="800000"/>
            <a:headEnd/>
            <a:tailEnd/>
          </a:ln>
        </p:spPr>
        <p:txBody>
          <a:bodyPr/>
          <a:lstStyle/>
          <a:p>
            <a:endParaRPr lang="en-US"/>
          </a:p>
        </p:txBody>
      </p:sp>
      <p:sp>
        <p:nvSpPr>
          <p:cNvPr id="41993" name="Rectangle 9"/>
          <p:cNvSpPr>
            <a:spLocks noChangeArrowheads="1"/>
          </p:cNvSpPr>
          <p:nvPr/>
        </p:nvSpPr>
        <p:spPr bwMode="auto">
          <a:xfrm>
            <a:off x="2311400" y="1865313"/>
            <a:ext cx="5322888" cy="3336925"/>
          </a:xfrm>
          <a:prstGeom prst="rect">
            <a:avLst/>
          </a:prstGeom>
          <a:solidFill>
            <a:srgbClr val="EEF1F4"/>
          </a:solidFill>
          <a:ln w="150813">
            <a:solidFill>
              <a:srgbClr val="EEF1F4"/>
            </a:solidFill>
            <a:miter lim="800000"/>
            <a:headEnd/>
            <a:tailEnd/>
          </a:ln>
        </p:spPr>
        <p:txBody>
          <a:bodyPr/>
          <a:lstStyle/>
          <a:p>
            <a:endParaRPr lang="en-US"/>
          </a:p>
        </p:txBody>
      </p:sp>
      <p:sp>
        <p:nvSpPr>
          <p:cNvPr id="41994" name="Rectangle 10"/>
          <p:cNvSpPr>
            <a:spLocks noChangeArrowheads="1"/>
          </p:cNvSpPr>
          <p:nvPr/>
        </p:nvSpPr>
        <p:spPr bwMode="auto">
          <a:xfrm>
            <a:off x="2311400" y="1865313"/>
            <a:ext cx="5322888" cy="3336925"/>
          </a:xfrm>
          <a:prstGeom prst="rect">
            <a:avLst/>
          </a:prstGeom>
          <a:solidFill>
            <a:srgbClr val="EDEFF3"/>
          </a:solidFill>
          <a:ln w="130175">
            <a:solidFill>
              <a:srgbClr val="EDEFF3"/>
            </a:solidFill>
            <a:miter lim="800000"/>
            <a:headEnd/>
            <a:tailEnd/>
          </a:ln>
        </p:spPr>
        <p:txBody>
          <a:bodyPr/>
          <a:lstStyle/>
          <a:p>
            <a:endParaRPr lang="en-US"/>
          </a:p>
        </p:txBody>
      </p:sp>
      <p:sp>
        <p:nvSpPr>
          <p:cNvPr id="41995" name="Rectangle 11"/>
          <p:cNvSpPr>
            <a:spLocks noChangeArrowheads="1"/>
          </p:cNvSpPr>
          <p:nvPr/>
        </p:nvSpPr>
        <p:spPr bwMode="auto">
          <a:xfrm>
            <a:off x="2311400" y="1865313"/>
            <a:ext cx="5322888" cy="3336925"/>
          </a:xfrm>
          <a:prstGeom prst="rect">
            <a:avLst/>
          </a:prstGeom>
          <a:solidFill>
            <a:srgbClr val="EBEEF2"/>
          </a:solidFill>
          <a:ln w="107950">
            <a:solidFill>
              <a:srgbClr val="EBEEF2"/>
            </a:solidFill>
            <a:miter lim="800000"/>
            <a:headEnd/>
            <a:tailEnd/>
          </a:ln>
        </p:spPr>
        <p:txBody>
          <a:bodyPr/>
          <a:lstStyle/>
          <a:p>
            <a:endParaRPr lang="en-US"/>
          </a:p>
        </p:txBody>
      </p:sp>
      <p:sp>
        <p:nvSpPr>
          <p:cNvPr id="41996" name="Rectangle 12"/>
          <p:cNvSpPr>
            <a:spLocks noChangeArrowheads="1"/>
          </p:cNvSpPr>
          <p:nvPr/>
        </p:nvSpPr>
        <p:spPr bwMode="auto">
          <a:xfrm>
            <a:off x="2311400" y="1865313"/>
            <a:ext cx="5322888" cy="3336925"/>
          </a:xfrm>
          <a:prstGeom prst="rect">
            <a:avLst/>
          </a:prstGeom>
          <a:solidFill>
            <a:srgbClr val="EAECF1"/>
          </a:solidFill>
          <a:ln w="87313">
            <a:solidFill>
              <a:srgbClr val="EAECF1"/>
            </a:solidFill>
            <a:miter lim="800000"/>
            <a:headEnd/>
            <a:tailEnd/>
          </a:ln>
        </p:spPr>
        <p:txBody>
          <a:bodyPr/>
          <a:lstStyle/>
          <a:p>
            <a:endParaRPr lang="en-US"/>
          </a:p>
        </p:txBody>
      </p:sp>
      <p:sp>
        <p:nvSpPr>
          <p:cNvPr id="41997" name="Rectangle 13"/>
          <p:cNvSpPr>
            <a:spLocks noChangeArrowheads="1"/>
          </p:cNvSpPr>
          <p:nvPr/>
        </p:nvSpPr>
        <p:spPr bwMode="auto">
          <a:xfrm>
            <a:off x="2311400" y="1865313"/>
            <a:ext cx="5322888" cy="3336925"/>
          </a:xfrm>
          <a:prstGeom prst="rect">
            <a:avLst/>
          </a:prstGeom>
          <a:solidFill>
            <a:srgbClr val="E9EBF0"/>
          </a:solidFill>
          <a:ln w="65088">
            <a:solidFill>
              <a:srgbClr val="E9EBF0"/>
            </a:solidFill>
            <a:miter lim="800000"/>
            <a:headEnd/>
            <a:tailEnd/>
          </a:ln>
        </p:spPr>
        <p:txBody>
          <a:bodyPr/>
          <a:lstStyle/>
          <a:p>
            <a:endParaRPr lang="en-US"/>
          </a:p>
        </p:txBody>
      </p:sp>
      <p:sp>
        <p:nvSpPr>
          <p:cNvPr id="41998" name="Rectangle 14"/>
          <p:cNvSpPr>
            <a:spLocks noChangeArrowheads="1"/>
          </p:cNvSpPr>
          <p:nvPr/>
        </p:nvSpPr>
        <p:spPr bwMode="auto">
          <a:xfrm>
            <a:off x="2311400" y="1865313"/>
            <a:ext cx="5322888" cy="3336925"/>
          </a:xfrm>
          <a:prstGeom prst="rect">
            <a:avLst/>
          </a:prstGeom>
          <a:solidFill>
            <a:srgbClr val="E7EAEF"/>
          </a:solidFill>
          <a:ln w="42863">
            <a:solidFill>
              <a:srgbClr val="E7EAEF"/>
            </a:solidFill>
            <a:miter lim="800000"/>
            <a:headEnd/>
            <a:tailEnd/>
          </a:ln>
        </p:spPr>
        <p:txBody>
          <a:bodyPr/>
          <a:lstStyle/>
          <a:p>
            <a:endParaRPr lang="en-US"/>
          </a:p>
        </p:txBody>
      </p:sp>
      <p:sp>
        <p:nvSpPr>
          <p:cNvPr id="41999" name="Rectangle 15"/>
          <p:cNvSpPr>
            <a:spLocks noChangeArrowheads="1"/>
          </p:cNvSpPr>
          <p:nvPr/>
        </p:nvSpPr>
        <p:spPr bwMode="auto">
          <a:xfrm>
            <a:off x="2311400" y="1865313"/>
            <a:ext cx="5322888" cy="3336925"/>
          </a:xfrm>
          <a:prstGeom prst="rect">
            <a:avLst/>
          </a:prstGeom>
          <a:solidFill>
            <a:srgbClr val="E6E9EF"/>
          </a:solidFill>
          <a:ln w="22225">
            <a:solidFill>
              <a:srgbClr val="E6E9EF"/>
            </a:solidFill>
            <a:miter lim="800000"/>
            <a:headEnd/>
            <a:tailEnd/>
          </a:ln>
        </p:spPr>
        <p:txBody>
          <a:bodyPr/>
          <a:lstStyle/>
          <a:p>
            <a:endParaRPr lang="en-US"/>
          </a:p>
        </p:txBody>
      </p:sp>
      <p:sp>
        <p:nvSpPr>
          <p:cNvPr id="78864" name="Line 16"/>
          <p:cNvSpPr>
            <a:spLocks noChangeShapeType="1"/>
          </p:cNvSpPr>
          <p:nvPr/>
        </p:nvSpPr>
        <p:spPr bwMode="auto">
          <a:xfrm flipH="1">
            <a:off x="5448300" y="5299075"/>
            <a:ext cx="346075" cy="3175"/>
          </a:xfrm>
          <a:prstGeom prst="line">
            <a:avLst/>
          </a:prstGeom>
          <a:noFill/>
          <a:ln w="22225">
            <a:solidFill>
              <a:srgbClr val="000000"/>
            </a:solidFill>
            <a:round/>
            <a:headEnd type="stealth" w="med" len="med"/>
            <a:tailEnd/>
          </a:ln>
        </p:spPr>
        <p:txBody>
          <a:bodyPr/>
          <a:lstStyle/>
          <a:p>
            <a:endParaRPr lang="en-US"/>
          </a:p>
        </p:txBody>
      </p:sp>
      <p:sp>
        <p:nvSpPr>
          <p:cNvPr id="42001" name="Rectangle 17"/>
          <p:cNvSpPr>
            <a:spLocks noChangeArrowheads="1"/>
          </p:cNvSpPr>
          <p:nvPr/>
        </p:nvSpPr>
        <p:spPr bwMode="auto">
          <a:xfrm>
            <a:off x="2203450" y="1785938"/>
            <a:ext cx="5322888" cy="3316287"/>
          </a:xfrm>
          <a:prstGeom prst="rect">
            <a:avLst/>
          </a:prstGeom>
          <a:solidFill>
            <a:srgbClr val="FFFFFF"/>
          </a:solidFill>
          <a:ln w="9525">
            <a:noFill/>
            <a:miter lim="800000"/>
            <a:headEnd/>
            <a:tailEnd/>
          </a:ln>
        </p:spPr>
        <p:txBody>
          <a:bodyPr/>
          <a:lstStyle/>
          <a:p>
            <a:endParaRPr lang="en-US"/>
          </a:p>
        </p:txBody>
      </p:sp>
      <p:sp>
        <p:nvSpPr>
          <p:cNvPr id="78866" name="Line 18"/>
          <p:cNvSpPr>
            <a:spLocks noChangeShapeType="1"/>
          </p:cNvSpPr>
          <p:nvPr/>
        </p:nvSpPr>
        <p:spPr bwMode="auto">
          <a:xfrm>
            <a:off x="2030413" y="3006725"/>
            <a:ext cx="1587" cy="250825"/>
          </a:xfrm>
          <a:prstGeom prst="line">
            <a:avLst/>
          </a:prstGeom>
          <a:noFill/>
          <a:ln w="22225">
            <a:solidFill>
              <a:srgbClr val="000000"/>
            </a:solidFill>
            <a:round/>
            <a:headEnd type="stealth" w="med" len="med"/>
            <a:tailEnd/>
          </a:ln>
        </p:spPr>
        <p:txBody>
          <a:bodyPr/>
          <a:lstStyle/>
          <a:p>
            <a:endParaRPr lang="en-US"/>
          </a:p>
        </p:txBody>
      </p:sp>
      <p:sp>
        <p:nvSpPr>
          <p:cNvPr id="42003" name="Freeform 19"/>
          <p:cNvSpPr>
            <a:spLocks/>
          </p:cNvSpPr>
          <p:nvPr/>
        </p:nvSpPr>
        <p:spPr bwMode="auto">
          <a:xfrm>
            <a:off x="2203450" y="1785938"/>
            <a:ext cx="5322888" cy="3316287"/>
          </a:xfrm>
          <a:custGeom>
            <a:avLst/>
            <a:gdLst>
              <a:gd name="T0" fmla="*/ 0 w 3353"/>
              <a:gd name="T1" fmla="*/ 0 h 2089"/>
              <a:gd name="T2" fmla="*/ 0 w 3353"/>
              <a:gd name="T3" fmla="*/ 2147483647 h 2089"/>
              <a:gd name="T4" fmla="*/ 2147483647 w 3353"/>
              <a:gd name="T5" fmla="*/ 2147483647 h 2089"/>
              <a:gd name="T6" fmla="*/ 0 60000 65536"/>
              <a:gd name="T7" fmla="*/ 0 60000 65536"/>
              <a:gd name="T8" fmla="*/ 0 60000 65536"/>
              <a:gd name="T9" fmla="*/ 0 w 3353"/>
              <a:gd name="T10" fmla="*/ 0 h 2089"/>
              <a:gd name="T11" fmla="*/ 3353 w 3353"/>
              <a:gd name="T12" fmla="*/ 2089 h 2089"/>
            </a:gdLst>
            <a:ahLst/>
            <a:cxnLst>
              <a:cxn ang="T6">
                <a:pos x="T0" y="T1"/>
              </a:cxn>
              <a:cxn ang="T7">
                <a:pos x="T2" y="T3"/>
              </a:cxn>
              <a:cxn ang="T8">
                <a:pos x="T4" y="T5"/>
              </a:cxn>
            </a:cxnLst>
            <a:rect l="T9" t="T10" r="T11" b="T12"/>
            <a:pathLst>
              <a:path w="3353" h="2089">
                <a:moveTo>
                  <a:pt x="0" y="0"/>
                </a:moveTo>
                <a:lnTo>
                  <a:pt x="0" y="2089"/>
                </a:lnTo>
                <a:lnTo>
                  <a:pt x="3353" y="2089"/>
                </a:lnTo>
              </a:path>
            </a:pathLst>
          </a:custGeom>
          <a:noFill/>
          <a:ln w="22225">
            <a:solidFill>
              <a:srgbClr val="000000"/>
            </a:solidFill>
            <a:round/>
            <a:headEnd/>
            <a:tailEnd/>
          </a:ln>
        </p:spPr>
        <p:txBody>
          <a:bodyPr/>
          <a:lstStyle/>
          <a:p>
            <a:endParaRPr lang="en-US"/>
          </a:p>
        </p:txBody>
      </p:sp>
      <p:sp>
        <p:nvSpPr>
          <p:cNvPr id="42004" name="Rectangle 20"/>
          <p:cNvSpPr>
            <a:spLocks noChangeArrowheads="1"/>
          </p:cNvSpPr>
          <p:nvPr/>
        </p:nvSpPr>
        <p:spPr bwMode="auto">
          <a:xfrm>
            <a:off x="2557463" y="1374775"/>
            <a:ext cx="4316412" cy="258763"/>
          </a:xfrm>
          <a:prstGeom prst="rect">
            <a:avLst/>
          </a:prstGeom>
          <a:noFill/>
          <a:ln w="9525">
            <a:noFill/>
            <a:miter lim="800000"/>
            <a:headEnd/>
            <a:tailEnd/>
          </a:ln>
        </p:spPr>
        <p:txBody>
          <a:bodyPr wrap="none" lIns="0" tIns="0" rIns="0" bIns="0">
            <a:spAutoFit/>
          </a:bodyPr>
          <a:lstStyle/>
          <a:p>
            <a:r>
              <a:rPr lang="en-US" sz="1700" b="1">
                <a:solidFill>
                  <a:srgbClr val="000000"/>
                </a:solidFill>
                <a:latin typeface="Arial" charset="0"/>
              </a:rPr>
              <a:t>(c) Unit Elastic Supply: Elasticity Equals 1</a:t>
            </a:r>
            <a:endParaRPr lang="en-US"/>
          </a:p>
        </p:txBody>
      </p:sp>
      <p:grpSp>
        <p:nvGrpSpPr>
          <p:cNvPr id="2" name="Group 21"/>
          <p:cNvGrpSpPr>
            <a:grpSpLocks/>
          </p:cNvGrpSpPr>
          <p:nvPr/>
        </p:nvGrpSpPr>
        <p:grpSpPr bwMode="auto">
          <a:xfrm>
            <a:off x="1836738" y="2768600"/>
            <a:ext cx="4368800" cy="2703513"/>
            <a:chOff x="1157" y="1744"/>
            <a:chExt cx="2752" cy="1703"/>
          </a:xfrm>
        </p:grpSpPr>
        <p:sp>
          <p:nvSpPr>
            <p:cNvPr id="42028" name="Freeform 22"/>
            <p:cNvSpPr>
              <a:spLocks/>
            </p:cNvSpPr>
            <p:nvPr/>
          </p:nvSpPr>
          <p:spPr bwMode="auto">
            <a:xfrm>
              <a:off x="1388" y="1800"/>
              <a:ext cx="2371" cy="1414"/>
            </a:xfrm>
            <a:custGeom>
              <a:avLst/>
              <a:gdLst>
                <a:gd name="T0" fmla="*/ 2371 w 2371"/>
                <a:gd name="T1" fmla="*/ 1414 h 1414"/>
                <a:gd name="T2" fmla="*/ 2371 w 2371"/>
                <a:gd name="T3" fmla="*/ 0 h 1414"/>
                <a:gd name="T4" fmla="*/ 0 w 2371"/>
                <a:gd name="T5" fmla="*/ 0 h 1414"/>
                <a:gd name="T6" fmla="*/ 0 60000 65536"/>
                <a:gd name="T7" fmla="*/ 0 60000 65536"/>
                <a:gd name="T8" fmla="*/ 0 60000 65536"/>
                <a:gd name="T9" fmla="*/ 0 w 2371"/>
                <a:gd name="T10" fmla="*/ 0 h 1414"/>
                <a:gd name="T11" fmla="*/ 2371 w 2371"/>
                <a:gd name="T12" fmla="*/ 1414 h 1414"/>
              </a:gdLst>
              <a:ahLst/>
              <a:cxnLst>
                <a:cxn ang="T6">
                  <a:pos x="T0" y="T1"/>
                </a:cxn>
                <a:cxn ang="T7">
                  <a:pos x="T2" y="T3"/>
                </a:cxn>
                <a:cxn ang="T8">
                  <a:pos x="T4" y="T5"/>
                </a:cxn>
              </a:cxnLst>
              <a:rect l="T9" t="T10" r="T11" b="T12"/>
              <a:pathLst>
                <a:path w="2371" h="1414">
                  <a:moveTo>
                    <a:pt x="2371" y="1414"/>
                  </a:moveTo>
                  <a:lnTo>
                    <a:pt x="2371" y="0"/>
                  </a:lnTo>
                  <a:lnTo>
                    <a:pt x="0" y="0"/>
                  </a:lnTo>
                </a:path>
              </a:pathLst>
            </a:custGeom>
            <a:noFill/>
            <a:ln w="22225">
              <a:solidFill>
                <a:schemeClr val="tx1"/>
              </a:solidFill>
              <a:prstDash val="sysDot"/>
              <a:round/>
              <a:headEnd/>
              <a:tailEnd/>
            </a:ln>
          </p:spPr>
          <p:txBody>
            <a:bodyPr/>
            <a:lstStyle/>
            <a:p>
              <a:endParaRPr lang="en-US"/>
            </a:p>
          </p:txBody>
        </p:sp>
        <p:sp>
          <p:nvSpPr>
            <p:cNvPr id="42029" name="Rectangle 23"/>
            <p:cNvSpPr>
              <a:spLocks noChangeArrowheads="1"/>
            </p:cNvSpPr>
            <p:nvPr/>
          </p:nvSpPr>
          <p:spPr bwMode="auto">
            <a:xfrm>
              <a:off x="3681" y="3284"/>
              <a:ext cx="22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125</a:t>
              </a:r>
              <a:endParaRPr lang="en-US"/>
            </a:p>
          </p:txBody>
        </p:sp>
        <p:sp>
          <p:nvSpPr>
            <p:cNvPr id="42030" name="Rectangle 24"/>
            <p:cNvSpPr>
              <a:spLocks noChangeArrowheads="1"/>
            </p:cNvSpPr>
            <p:nvPr/>
          </p:nvSpPr>
          <p:spPr bwMode="auto">
            <a:xfrm>
              <a:off x="1157" y="1744"/>
              <a:ext cx="152"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$5</a:t>
              </a:r>
              <a:endParaRPr lang="en-US"/>
            </a:p>
          </p:txBody>
        </p:sp>
      </p:grpSp>
      <p:grpSp>
        <p:nvGrpSpPr>
          <p:cNvPr id="3" name="Group 25"/>
          <p:cNvGrpSpPr>
            <a:grpSpLocks/>
          </p:cNvGrpSpPr>
          <p:nvPr/>
        </p:nvGrpSpPr>
        <p:grpSpPr bwMode="auto">
          <a:xfrm>
            <a:off x="1966913" y="3238500"/>
            <a:ext cx="3373437" cy="2233613"/>
            <a:chOff x="1239" y="2040"/>
            <a:chExt cx="2125" cy="1407"/>
          </a:xfrm>
        </p:grpSpPr>
        <p:sp>
          <p:nvSpPr>
            <p:cNvPr id="42025" name="Freeform 26"/>
            <p:cNvSpPr>
              <a:spLocks/>
            </p:cNvSpPr>
            <p:nvPr/>
          </p:nvSpPr>
          <p:spPr bwMode="auto">
            <a:xfrm>
              <a:off x="1388" y="2076"/>
              <a:ext cx="1908" cy="1138"/>
            </a:xfrm>
            <a:custGeom>
              <a:avLst/>
              <a:gdLst>
                <a:gd name="T0" fmla="*/ 1908 w 1908"/>
                <a:gd name="T1" fmla="*/ 1138 h 1138"/>
                <a:gd name="T2" fmla="*/ 1908 w 1908"/>
                <a:gd name="T3" fmla="*/ 0 h 1138"/>
                <a:gd name="T4" fmla="*/ 0 w 1908"/>
                <a:gd name="T5" fmla="*/ 0 h 1138"/>
                <a:gd name="T6" fmla="*/ 0 60000 65536"/>
                <a:gd name="T7" fmla="*/ 0 60000 65536"/>
                <a:gd name="T8" fmla="*/ 0 60000 65536"/>
                <a:gd name="T9" fmla="*/ 0 w 1908"/>
                <a:gd name="T10" fmla="*/ 0 h 1138"/>
                <a:gd name="T11" fmla="*/ 1908 w 1908"/>
                <a:gd name="T12" fmla="*/ 1138 h 1138"/>
              </a:gdLst>
              <a:ahLst/>
              <a:cxnLst>
                <a:cxn ang="T6">
                  <a:pos x="T0" y="T1"/>
                </a:cxn>
                <a:cxn ang="T7">
                  <a:pos x="T2" y="T3"/>
                </a:cxn>
                <a:cxn ang="T8">
                  <a:pos x="T4" y="T5"/>
                </a:cxn>
              </a:cxnLst>
              <a:rect l="T9" t="T10" r="T11" b="T12"/>
              <a:pathLst>
                <a:path w="1908" h="1138">
                  <a:moveTo>
                    <a:pt x="1908" y="1138"/>
                  </a:moveTo>
                  <a:lnTo>
                    <a:pt x="1908" y="0"/>
                  </a:lnTo>
                  <a:lnTo>
                    <a:pt x="0" y="0"/>
                  </a:lnTo>
                </a:path>
              </a:pathLst>
            </a:custGeom>
            <a:noFill/>
            <a:ln w="22225">
              <a:solidFill>
                <a:schemeClr val="tx1"/>
              </a:solidFill>
              <a:prstDash val="sysDot"/>
              <a:round/>
              <a:headEnd/>
              <a:tailEnd/>
            </a:ln>
          </p:spPr>
          <p:txBody>
            <a:bodyPr/>
            <a:lstStyle/>
            <a:p>
              <a:endParaRPr lang="en-US"/>
            </a:p>
          </p:txBody>
        </p:sp>
        <p:sp>
          <p:nvSpPr>
            <p:cNvPr id="42026" name="Rectangle 27"/>
            <p:cNvSpPr>
              <a:spLocks noChangeArrowheads="1"/>
            </p:cNvSpPr>
            <p:nvPr/>
          </p:nvSpPr>
          <p:spPr bwMode="auto">
            <a:xfrm>
              <a:off x="3136" y="3284"/>
              <a:ext cx="22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100</a:t>
              </a:r>
              <a:endParaRPr lang="en-US"/>
            </a:p>
          </p:txBody>
        </p:sp>
        <p:sp>
          <p:nvSpPr>
            <p:cNvPr id="42027" name="Rectangle 28"/>
            <p:cNvSpPr>
              <a:spLocks noChangeArrowheads="1"/>
            </p:cNvSpPr>
            <p:nvPr/>
          </p:nvSpPr>
          <p:spPr bwMode="auto">
            <a:xfrm>
              <a:off x="1239" y="2040"/>
              <a:ext cx="76"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4</a:t>
              </a:r>
              <a:endParaRPr lang="en-US"/>
            </a:p>
          </p:txBody>
        </p:sp>
      </p:grpSp>
      <p:sp>
        <p:nvSpPr>
          <p:cNvPr id="42007" name="Rectangle 29"/>
          <p:cNvSpPr>
            <a:spLocks noChangeArrowheads="1"/>
          </p:cNvSpPr>
          <p:nvPr/>
        </p:nvSpPr>
        <p:spPr bwMode="auto">
          <a:xfrm>
            <a:off x="6586538" y="5207000"/>
            <a:ext cx="876300" cy="258763"/>
          </a:xfrm>
          <a:prstGeom prst="rect">
            <a:avLst/>
          </a:prstGeom>
          <a:noFill/>
          <a:ln w="9525">
            <a:noFill/>
            <a:miter lim="800000"/>
            <a:headEnd/>
            <a:tailEnd/>
          </a:ln>
        </p:spPr>
        <p:txBody>
          <a:bodyPr wrap="none" lIns="0" tIns="0" rIns="0" bIns="0">
            <a:spAutoFit/>
          </a:bodyPr>
          <a:lstStyle/>
          <a:p>
            <a:r>
              <a:rPr lang="en-US" sz="1700" b="1">
                <a:solidFill>
                  <a:srgbClr val="000000"/>
                </a:solidFill>
                <a:latin typeface="Arial" charset="0"/>
              </a:rPr>
              <a:t>Quantity</a:t>
            </a:r>
            <a:endParaRPr lang="en-US"/>
          </a:p>
        </p:txBody>
      </p:sp>
      <p:sp>
        <p:nvSpPr>
          <p:cNvPr id="42008" name="Rectangle 30"/>
          <p:cNvSpPr>
            <a:spLocks noChangeArrowheads="1"/>
          </p:cNvSpPr>
          <p:nvPr/>
        </p:nvSpPr>
        <p:spPr bwMode="auto">
          <a:xfrm>
            <a:off x="1981200" y="5213350"/>
            <a:ext cx="120650" cy="2587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0</a:t>
            </a:r>
            <a:endParaRPr lang="en-US"/>
          </a:p>
        </p:txBody>
      </p:sp>
      <p:sp>
        <p:nvSpPr>
          <p:cNvPr id="42009" name="Rectangle 31"/>
          <p:cNvSpPr>
            <a:spLocks noChangeArrowheads="1"/>
          </p:cNvSpPr>
          <p:nvPr/>
        </p:nvSpPr>
        <p:spPr bwMode="auto">
          <a:xfrm>
            <a:off x="1535113" y="1758950"/>
            <a:ext cx="530225" cy="258763"/>
          </a:xfrm>
          <a:prstGeom prst="rect">
            <a:avLst/>
          </a:prstGeom>
          <a:noFill/>
          <a:ln w="9525">
            <a:noFill/>
            <a:miter lim="800000"/>
            <a:headEnd/>
            <a:tailEnd/>
          </a:ln>
        </p:spPr>
        <p:txBody>
          <a:bodyPr wrap="none" lIns="0" tIns="0" rIns="0" bIns="0">
            <a:spAutoFit/>
          </a:bodyPr>
          <a:lstStyle/>
          <a:p>
            <a:r>
              <a:rPr lang="en-US" sz="1700" b="1">
                <a:solidFill>
                  <a:srgbClr val="000000"/>
                </a:solidFill>
                <a:latin typeface="Arial" charset="0"/>
              </a:rPr>
              <a:t>Price</a:t>
            </a:r>
            <a:endParaRPr lang="en-US"/>
          </a:p>
        </p:txBody>
      </p:sp>
      <p:grpSp>
        <p:nvGrpSpPr>
          <p:cNvPr id="4" name="Group 32"/>
          <p:cNvGrpSpPr>
            <a:grpSpLocks/>
          </p:cNvGrpSpPr>
          <p:nvPr/>
        </p:nvGrpSpPr>
        <p:grpSpPr bwMode="auto">
          <a:xfrm>
            <a:off x="2030413" y="5360988"/>
            <a:ext cx="5151437" cy="555625"/>
            <a:chOff x="1279" y="3377"/>
            <a:chExt cx="3245" cy="350"/>
          </a:xfrm>
        </p:grpSpPr>
        <p:sp>
          <p:nvSpPr>
            <p:cNvPr id="42021" name="Line 33"/>
            <p:cNvSpPr>
              <a:spLocks noChangeShapeType="1"/>
            </p:cNvSpPr>
            <p:nvPr/>
          </p:nvSpPr>
          <p:spPr bwMode="auto">
            <a:xfrm flipH="1">
              <a:off x="2942" y="3377"/>
              <a:ext cx="163" cy="187"/>
            </a:xfrm>
            <a:prstGeom prst="line">
              <a:avLst/>
            </a:prstGeom>
            <a:noFill/>
            <a:ln w="22225">
              <a:solidFill>
                <a:srgbClr val="000000"/>
              </a:solidFill>
              <a:round/>
              <a:headEnd/>
              <a:tailEnd/>
            </a:ln>
          </p:spPr>
          <p:txBody>
            <a:bodyPr/>
            <a:lstStyle/>
            <a:p>
              <a:endParaRPr lang="en-US"/>
            </a:p>
          </p:txBody>
        </p:sp>
        <p:grpSp>
          <p:nvGrpSpPr>
            <p:cNvPr id="5" name="Group 34"/>
            <p:cNvGrpSpPr>
              <a:grpSpLocks/>
            </p:cNvGrpSpPr>
            <p:nvPr/>
          </p:nvGrpSpPr>
          <p:grpSpPr bwMode="auto">
            <a:xfrm>
              <a:off x="1279" y="3527"/>
              <a:ext cx="3245" cy="200"/>
              <a:chOff x="1279" y="3527"/>
              <a:chExt cx="3245" cy="200"/>
            </a:xfrm>
          </p:grpSpPr>
          <p:sp>
            <p:nvSpPr>
              <p:cNvPr id="42023" name="Rectangle 35"/>
              <p:cNvSpPr>
                <a:spLocks noChangeArrowheads="1"/>
              </p:cNvSpPr>
              <p:nvPr/>
            </p:nvSpPr>
            <p:spPr bwMode="auto">
              <a:xfrm>
                <a:off x="1279" y="3527"/>
                <a:ext cx="3245" cy="200"/>
              </a:xfrm>
              <a:prstGeom prst="rect">
                <a:avLst/>
              </a:prstGeom>
              <a:solidFill>
                <a:srgbClr val="E1E5E9"/>
              </a:solidFill>
              <a:ln w="9525">
                <a:noFill/>
                <a:miter lim="800000"/>
                <a:headEnd/>
                <a:tailEnd/>
              </a:ln>
            </p:spPr>
            <p:txBody>
              <a:bodyPr/>
              <a:lstStyle/>
              <a:p>
                <a:endParaRPr lang="en-US"/>
              </a:p>
            </p:txBody>
          </p:sp>
          <p:sp>
            <p:nvSpPr>
              <p:cNvPr id="42024" name="Rectangle 36"/>
              <p:cNvSpPr>
                <a:spLocks noChangeArrowheads="1"/>
              </p:cNvSpPr>
              <p:nvPr/>
            </p:nvSpPr>
            <p:spPr bwMode="auto">
              <a:xfrm>
                <a:off x="1343" y="3548"/>
                <a:ext cx="311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2.  . . . leads to a 22% increase in quantity supplied.</a:t>
                </a:r>
                <a:endParaRPr lang="en-US"/>
              </a:p>
            </p:txBody>
          </p:sp>
        </p:grpSp>
      </p:grpSp>
      <p:grpSp>
        <p:nvGrpSpPr>
          <p:cNvPr id="6" name="Group 37"/>
          <p:cNvGrpSpPr>
            <a:grpSpLocks/>
          </p:cNvGrpSpPr>
          <p:nvPr/>
        </p:nvGrpSpPr>
        <p:grpSpPr bwMode="auto">
          <a:xfrm>
            <a:off x="754063" y="3136900"/>
            <a:ext cx="1276350" cy="1250950"/>
            <a:chOff x="475" y="1976"/>
            <a:chExt cx="804" cy="788"/>
          </a:xfrm>
        </p:grpSpPr>
        <p:sp>
          <p:nvSpPr>
            <p:cNvPr id="42015" name="Line 38"/>
            <p:cNvSpPr>
              <a:spLocks noChangeShapeType="1"/>
            </p:cNvSpPr>
            <p:nvPr/>
          </p:nvSpPr>
          <p:spPr bwMode="auto">
            <a:xfrm flipV="1">
              <a:off x="911" y="1976"/>
              <a:ext cx="327" cy="300"/>
            </a:xfrm>
            <a:prstGeom prst="line">
              <a:avLst/>
            </a:prstGeom>
            <a:noFill/>
            <a:ln w="22225">
              <a:solidFill>
                <a:srgbClr val="000000"/>
              </a:solidFill>
              <a:round/>
              <a:headEnd/>
              <a:tailEnd/>
            </a:ln>
          </p:spPr>
          <p:txBody>
            <a:bodyPr/>
            <a:lstStyle/>
            <a:p>
              <a:endParaRPr lang="en-US"/>
            </a:p>
          </p:txBody>
        </p:sp>
        <p:grpSp>
          <p:nvGrpSpPr>
            <p:cNvPr id="7" name="Group 39"/>
            <p:cNvGrpSpPr>
              <a:grpSpLocks/>
            </p:cNvGrpSpPr>
            <p:nvPr/>
          </p:nvGrpSpPr>
          <p:grpSpPr bwMode="auto">
            <a:xfrm>
              <a:off x="475" y="2226"/>
              <a:ext cx="804" cy="538"/>
              <a:chOff x="475" y="2226"/>
              <a:chExt cx="804" cy="538"/>
            </a:xfrm>
          </p:grpSpPr>
          <p:sp>
            <p:nvSpPr>
              <p:cNvPr id="42017" name="Rectangle 40"/>
              <p:cNvSpPr>
                <a:spLocks noChangeArrowheads="1"/>
              </p:cNvSpPr>
              <p:nvPr/>
            </p:nvSpPr>
            <p:spPr bwMode="auto">
              <a:xfrm>
                <a:off x="475" y="2226"/>
                <a:ext cx="804" cy="538"/>
              </a:xfrm>
              <a:prstGeom prst="rect">
                <a:avLst/>
              </a:prstGeom>
              <a:solidFill>
                <a:srgbClr val="E1E5E9"/>
              </a:solidFill>
              <a:ln w="9525">
                <a:noFill/>
                <a:miter lim="800000"/>
                <a:headEnd/>
                <a:tailEnd/>
              </a:ln>
            </p:spPr>
            <p:txBody>
              <a:bodyPr/>
              <a:lstStyle/>
              <a:p>
                <a:endParaRPr lang="en-US"/>
              </a:p>
            </p:txBody>
          </p:sp>
          <p:sp>
            <p:nvSpPr>
              <p:cNvPr id="42018" name="Rectangle 41"/>
              <p:cNvSpPr>
                <a:spLocks noChangeArrowheads="1"/>
              </p:cNvSpPr>
              <p:nvPr/>
            </p:nvSpPr>
            <p:spPr bwMode="auto">
              <a:xfrm>
                <a:off x="526" y="2253"/>
                <a:ext cx="55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1. A 22%</a:t>
                </a:r>
                <a:endParaRPr lang="en-US"/>
              </a:p>
            </p:txBody>
          </p:sp>
          <p:sp>
            <p:nvSpPr>
              <p:cNvPr id="42019" name="Rectangle 42"/>
              <p:cNvSpPr>
                <a:spLocks noChangeArrowheads="1"/>
              </p:cNvSpPr>
              <p:nvPr/>
            </p:nvSpPr>
            <p:spPr bwMode="auto">
              <a:xfrm>
                <a:off x="526" y="2420"/>
                <a:ext cx="515"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increase</a:t>
                </a:r>
                <a:endParaRPr lang="en-US"/>
              </a:p>
            </p:txBody>
          </p:sp>
          <p:sp>
            <p:nvSpPr>
              <p:cNvPr id="42020" name="Rectangle 43"/>
              <p:cNvSpPr>
                <a:spLocks noChangeArrowheads="1"/>
              </p:cNvSpPr>
              <p:nvPr/>
            </p:nvSpPr>
            <p:spPr bwMode="auto">
              <a:xfrm>
                <a:off x="526" y="2586"/>
                <a:ext cx="667"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in price . . .</a:t>
                </a:r>
                <a:endParaRPr lang="en-US"/>
              </a:p>
            </p:txBody>
          </p:sp>
        </p:grpSp>
      </p:grpSp>
      <p:grpSp>
        <p:nvGrpSpPr>
          <p:cNvPr id="8" name="Group 44"/>
          <p:cNvGrpSpPr>
            <a:grpSpLocks/>
          </p:cNvGrpSpPr>
          <p:nvPr/>
        </p:nvGrpSpPr>
        <p:grpSpPr bwMode="auto">
          <a:xfrm>
            <a:off x="2203450" y="2438400"/>
            <a:ext cx="5008563" cy="2663825"/>
            <a:chOff x="1388" y="1536"/>
            <a:chExt cx="3155" cy="1678"/>
          </a:xfrm>
        </p:grpSpPr>
        <p:sp>
          <p:nvSpPr>
            <p:cNvPr id="42013" name="Line 45"/>
            <p:cNvSpPr>
              <a:spLocks noChangeShapeType="1"/>
            </p:cNvSpPr>
            <p:nvPr/>
          </p:nvSpPr>
          <p:spPr bwMode="auto">
            <a:xfrm flipH="1">
              <a:off x="1388" y="1600"/>
              <a:ext cx="2699" cy="1614"/>
            </a:xfrm>
            <a:prstGeom prst="line">
              <a:avLst/>
            </a:prstGeom>
            <a:noFill/>
            <a:ln w="65088">
              <a:solidFill>
                <a:srgbClr val="004C9F"/>
              </a:solidFill>
              <a:round/>
              <a:headEnd/>
              <a:tailEnd/>
            </a:ln>
          </p:spPr>
          <p:txBody>
            <a:bodyPr/>
            <a:lstStyle/>
            <a:p>
              <a:endParaRPr lang="en-US"/>
            </a:p>
          </p:txBody>
        </p:sp>
        <p:sp>
          <p:nvSpPr>
            <p:cNvPr id="42014" name="Rectangle 46"/>
            <p:cNvSpPr>
              <a:spLocks noChangeArrowheads="1"/>
            </p:cNvSpPr>
            <p:nvPr/>
          </p:nvSpPr>
          <p:spPr bwMode="auto">
            <a:xfrm>
              <a:off x="4126" y="1536"/>
              <a:ext cx="417"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Supply</a:t>
              </a:r>
              <a:endParaRPr lang="en-US"/>
            </a:p>
          </p:txBody>
        </p:sp>
      </p:grpSp>
      <p:sp>
        <p:nvSpPr>
          <p:cNvPr id="47" name="Slide Number Placeholder 46"/>
          <p:cNvSpPr>
            <a:spLocks noGrp="1"/>
          </p:cNvSpPr>
          <p:nvPr>
            <p:ph type="sldNum" sz="quarter" idx="12"/>
          </p:nvPr>
        </p:nvSpPr>
        <p:spPr/>
        <p:txBody>
          <a:bodyPr/>
          <a:lstStyle/>
          <a:p>
            <a:fld id="{B6F15528-21DE-4FAA-801E-634DDDAF4B2B}" type="slidenum">
              <a:rPr lang="en-US" smtClean="0"/>
              <a:pPr/>
              <a:t>163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up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upRigh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288" fill="hold" grpId="0" nodeType="clickEffect">
                                  <p:stCondLst>
                                    <p:cond delay="0"/>
                                  </p:stCondLst>
                                  <p:childTnLst>
                                    <p:set>
                                      <p:cBhvr>
                                        <p:cTn id="16" dur="1" fill="hold">
                                          <p:stCondLst>
                                            <p:cond delay="0"/>
                                          </p:stCondLst>
                                        </p:cTn>
                                        <p:tgtEl>
                                          <p:spTgt spid="78866"/>
                                        </p:tgtEl>
                                        <p:attrNameLst>
                                          <p:attrName>style.visibility</p:attrName>
                                        </p:attrNameLst>
                                      </p:cBhvr>
                                      <p:to>
                                        <p:strVal val="visible"/>
                                      </p:to>
                                    </p:set>
                                    <p:anim calcmode="lin" valueType="num">
                                      <p:cBhvr>
                                        <p:cTn id="17" dur="500" fill="hold"/>
                                        <p:tgtEl>
                                          <p:spTgt spid="78866"/>
                                        </p:tgtEl>
                                        <p:attrNameLst>
                                          <p:attrName>ppt_w</p:attrName>
                                        </p:attrNameLst>
                                      </p:cBhvr>
                                      <p:tavLst>
                                        <p:tav tm="0">
                                          <p:val>
                                            <p:strVal val="4/3*#ppt_w"/>
                                          </p:val>
                                        </p:tav>
                                        <p:tav tm="100000">
                                          <p:val>
                                            <p:strVal val="#ppt_w"/>
                                          </p:val>
                                        </p:tav>
                                      </p:tavLst>
                                    </p:anim>
                                    <p:anim calcmode="lin" valueType="num">
                                      <p:cBhvr>
                                        <p:cTn id="18" dur="500" fill="hold"/>
                                        <p:tgtEl>
                                          <p:spTgt spid="78866"/>
                                        </p:tgtEl>
                                        <p:attrNameLst>
                                          <p:attrName>ppt_h</p:attrName>
                                        </p:attrNameLst>
                                      </p:cBhvr>
                                      <p:tavLst>
                                        <p:tav tm="0">
                                          <p:val>
                                            <p:strVal val="4/3*#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3"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strips(upRigh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up)">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8864"/>
                                        </p:tgtEl>
                                        <p:attrNameLst>
                                          <p:attrName>style.visibility</p:attrName>
                                        </p:attrNameLst>
                                      </p:cBhvr>
                                      <p:to>
                                        <p:strVal val="visible"/>
                                      </p:to>
                                    </p:set>
                                    <p:animEffect transition="in" filter="wipe(left)">
                                      <p:cBhvr>
                                        <p:cTn id="33" dur="500"/>
                                        <p:tgtEl>
                                          <p:spTgt spid="7886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up)">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64" grpId="0" animBg="1"/>
      <p:bldP spid="78866" grpId="0"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E:\Mankiw\Mankiw PPT\narrow aqua button bckgrd.jpg"/>
          <p:cNvPicPr>
            <a:picLocks noChangeAspect="1" noChangeArrowheads="1"/>
          </p:cNvPicPr>
          <p:nvPr/>
        </p:nvPicPr>
        <p:blipFill>
          <a:blip r:embed="rId2"/>
          <a:srcRect r="1688"/>
          <a:stretch>
            <a:fillRect/>
          </a:stretch>
        </p:blipFill>
        <p:spPr bwMode="auto">
          <a:xfrm>
            <a:off x="0" y="0"/>
            <a:ext cx="9144000" cy="6858000"/>
          </a:xfrm>
          <a:prstGeom prst="rect">
            <a:avLst/>
          </a:prstGeom>
          <a:noFill/>
          <a:ln w="9525">
            <a:noFill/>
            <a:miter lim="800000"/>
            <a:headEnd/>
            <a:tailEnd/>
          </a:ln>
        </p:spPr>
      </p:pic>
      <p:sp>
        <p:nvSpPr>
          <p:cNvPr id="43011" name="Rectangle 3"/>
          <p:cNvSpPr>
            <a:spLocks noGrp="1" noChangeArrowheads="1"/>
          </p:cNvSpPr>
          <p:nvPr>
            <p:ph type="title"/>
          </p:nvPr>
        </p:nvSpPr>
        <p:spPr>
          <a:xfrm>
            <a:off x="609600" y="50800"/>
            <a:ext cx="8229600" cy="685800"/>
          </a:xfrm>
        </p:spPr>
        <p:txBody>
          <a:bodyPr/>
          <a:lstStyle/>
          <a:p>
            <a:pPr algn="l">
              <a:lnSpc>
                <a:spcPct val="80000"/>
              </a:lnSpc>
            </a:pPr>
            <a:r>
              <a:rPr lang="en-US" sz="2400" smtClean="0">
                <a:solidFill>
                  <a:schemeClr val="bg1"/>
                </a:solidFill>
              </a:rPr>
              <a:t>Figure 6 The Price Elasticity of Supply</a:t>
            </a:r>
          </a:p>
        </p:txBody>
      </p:sp>
      <p:sp>
        <p:nvSpPr>
          <p:cNvPr id="43012" name="Text Box 4"/>
          <p:cNvSpPr txBox="1">
            <a:spLocks noChangeArrowheads="1"/>
          </p:cNvSpPr>
          <p:nvPr/>
        </p:nvSpPr>
        <p:spPr bwMode="auto">
          <a:xfrm>
            <a:off x="6564313" y="6680200"/>
            <a:ext cx="2641600" cy="214313"/>
          </a:xfrm>
          <a:prstGeom prst="rect">
            <a:avLst/>
          </a:prstGeom>
          <a:noFill/>
          <a:ln w="9525">
            <a:noFill/>
            <a:miter lim="800000"/>
            <a:headEnd/>
            <a:tailEnd/>
          </a:ln>
        </p:spPr>
        <p:txBody>
          <a:bodyPr wrap="none">
            <a:spAutoFit/>
          </a:bodyPr>
          <a:lstStyle/>
          <a:p>
            <a:r>
              <a:rPr lang="en-US" altLang="en-US" sz="800" b="1">
                <a:solidFill>
                  <a:schemeClr val="bg1"/>
                </a:solidFill>
                <a:latin typeface="Arial" charset="0"/>
              </a:rPr>
              <a:t>Copyright©2003  Southwestern/Thomson Learning</a:t>
            </a:r>
          </a:p>
        </p:txBody>
      </p:sp>
      <p:sp>
        <p:nvSpPr>
          <p:cNvPr id="43013" name="Rectangle 5"/>
          <p:cNvSpPr>
            <a:spLocks noChangeArrowheads="1"/>
          </p:cNvSpPr>
          <p:nvPr/>
        </p:nvSpPr>
        <p:spPr bwMode="auto">
          <a:xfrm>
            <a:off x="2443163" y="2047875"/>
            <a:ext cx="5322887" cy="3336925"/>
          </a:xfrm>
          <a:prstGeom prst="rect">
            <a:avLst/>
          </a:prstGeom>
          <a:solidFill>
            <a:srgbClr val="F3F6F9"/>
          </a:solidFill>
          <a:ln w="238125">
            <a:solidFill>
              <a:srgbClr val="F3F6F9"/>
            </a:solidFill>
            <a:miter lim="800000"/>
            <a:headEnd/>
            <a:tailEnd/>
          </a:ln>
        </p:spPr>
        <p:txBody>
          <a:bodyPr/>
          <a:lstStyle/>
          <a:p>
            <a:endParaRPr lang="en-US"/>
          </a:p>
        </p:txBody>
      </p:sp>
      <p:sp>
        <p:nvSpPr>
          <p:cNvPr id="43014" name="Rectangle 6"/>
          <p:cNvSpPr>
            <a:spLocks noChangeArrowheads="1"/>
          </p:cNvSpPr>
          <p:nvPr/>
        </p:nvSpPr>
        <p:spPr bwMode="auto">
          <a:xfrm>
            <a:off x="2443163" y="2047875"/>
            <a:ext cx="5322887" cy="3336925"/>
          </a:xfrm>
          <a:prstGeom prst="rect">
            <a:avLst/>
          </a:prstGeom>
          <a:solidFill>
            <a:srgbClr val="F2F4F8"/>
          </a:solidFill>
          <a:ln w="215900">
            <a:solidFill>
              <a:srgbClr val="F2F4F8"/>
            </a:solidFill>
            <a:miter lim="800000"/>
            <a:headEnd/>
            <a:tailEnd/>
          </a:ln>
        </p:spPr>
        <p:txBody>
          <a:bodyPr/>
          <a:lstStyle/>
          <a:p>
            <a:endParaRPr lang="en-US"/>
          </a:p>
        </p:txBody>
      </p:sp>
      <p:sp>
        <p:nvSpPr>
          <p:cNvPr id="43015" name="Rectangle 7"/>
          <p:cNvSpPr>
            <a:spLocks noChangeArrowheads="1"/>
          </p:cNvSpPr>
          <p:nvPr/>
        </p:nvSpPr>
        <p:spPr bwMode="auto">
          <a:xfrm>
            <a:off x="2443163" y="2047875"/>
            <a:ext cx="5322887" cy="3336925"/>
          </a:xfrm>
          <a:prstGeom prst="rect">
            <a:avLst/>
          </a:prstGeom>
          <a:solidFill>
            <a:srgbClr val="F1F4F7"/>
          </a:solidFill>
          <a:ln w="195263">
            <a:solidFill>
              <a:srgbClr val="F1F4F7"/>
            </a:solidFill>
            <a:miter lim="800000"/>
            <a:headEnd/>
            <a:tailEnd/>
          </a:ln>
        </p:spPr>
        <p:txBody>
          <a:bodyPr/>
          <a:lstStyle/>
          <a:p>
            <a:endParaRPr lang="en-US"/>
          </a:p>
        </p:txBody>
      </p:sp>
      <p:sp>
        <p:nvSpPr>
          <p:cNvPr id="43016" name="Rectangle 8"/>
          <p:cNvSpPr>
            <a:spLocks noChangeArrowheads="1"/>
          </p:cNvSpPr>
          <p:nvPr/>
        </p:nvSpPr>
        <p:spPr bwMode="auto">
          <a:xfrm>
            <a:off x="2443163" y="2047875"/>
            <a:ext cx="5322887" cy="3336925"/>
          </a:xfrm>
          <a:prstGeom prst="rect">
            <a:avLst/>
          </a:prstGeom>
          <a:solidFill>
            <a:srgbClr val="F0F2F5"/>
          </a:solidFill>
          <a:ln w="173038">
            <a:solidFill>
              <a:srgbClr val="F0F2F5"/>
            </a:solidFill>
            <a:miter lim="800000"/>
            <a:headEnd/>
            <a:tailEnd/>
          </a:ln>
        </p:spPr>
        <p:txBody>
          <a:bodyPr/>
          <a:lstStyle/>
          <a:p>
            <a:endParaRPr lang="en-US"/>
          </a:p>
        </p:txBody>
      </p:sp>
      <p:sp>
        <p:nvSpPr>
          <p:cNvPr id="43017" name="Rectangle 9"/>
          <p:cNvSpPr>
            <a:spLocks noChangeArrowheads="1"/>
          </p:cNvSpPr>
          <p:nvPr/>
        </p:nvSpPr>
        <p:spPr bwMode="auto">
          <a:xfrm>
            <a:off x="2443163" y="2047875"/>
            <a:ext cx="5322887" cy="3336925"/>
          </a:xfrm>
          <a:prstGeom prst="rect">
            <a:avLst/>
          </a:prstGeom>
          <a:solidFill>
            <a:srgbClr val="EEF1F4"/>
          </a:solidFill>
          <a:ln w="150813">
            <a:solidFill>
              <a:srgbClr val="EEF1F4"/>
            </a:solidFill>
            <a:miter lim="800000"/>
            <a:headEnd/>
            <a:tailEnd/>
          </a:ln>
        </p:spPr>
        <p:txBody>
          <a:bodyPr/>
          <a:lstStyle/>
          <a:p>
            <a:endParaRPr lang="en-US"/>
          </a:p>
        </p:txBody>
      </p:sp>
      <p:sp>
        <p:nvSpPr>
          <p:cNvPr id="43018" name="Rectangle 10"/>
          <p:cNvSpPr>
            <a:spLocks noChangeArrowheads="1"/>
          </p:cNvSpPr>
          <p:nvPr/>
        </p:nvSpPr>
        <p:spPr bwMode="auto">
          <a:xfrm>
            <a:off x="2443163" y="2047875"/>
            <a:ext cx="5322887" cy="3336925"/>
          </a:xfrm>
          <a:prstGeom prst="rect">
            <a:avLst/>
          </a:prstGeom>
          <a:solidFill>
            <a:srgbClr val="EDEFF3"/>
          </a:solidFill>
          <a:ln w="130175">
            <a:solidFill>
              <a:srgbClr val="EDEFF3"/>
            </a:solidFill>
            <a:miter lim="800000"/>
            <a:headEnd/>
            <a:tailEnd/>
          </a:ln>
        </p:spPr>
        <p:txBody>
          <a:bodyPr/>
          <a:lstStyle/>
          <a:p>
            <a:endParaRPr lang="en-US"/>
          </a:p>
        </p:txBody>
      </p:sp>
      <p:sp>
        <p:nvSpPr>
          <p:cNvPr id="43019" name="Rectangle 11"/>
          <p:cNvSpPr>
            <a:spLocks noChangeArrowheads="1"/>
          </p:cNvSpPr>
          <p:nvPr/>
        </p:nvSpPr>
        <p:spPr bwMode="auto">
          <a:xfrm>
            <a:off x="2443163" y="2047875"/>
            <a:ext cx="5322887" cy="3336925"/>
          </a:xfrm>
          <a:prstGeom prst="rect">
            <a:avLst/>
          </a:prstGeom>
          <a:solidFill>
            <a:srgbClr val="EBEEF2"/>
          </a:solidFill>
          <a:ln w="107950">
            <a:solidFill>
              <a:srgbClr val="EBEEF2"/>
            </a:solidFill>
            <a:miter lim="800000"/>
            <a:headEnd/>
            <a:tailEnd/>
          </a:ln>
        </p:spPr>
        <p:txBody>
          <a:bodyPr/>
          <a:lstStyle/>
          <a:p>
            <a:endParaRPr lang="en-US"/>
          </a:p>
        </p:txBody>
      </p:sp>
      <p:sp>
        <p:nvSpPr>
          <p:cNvPr id="43020" name="Rectangle 12"/>
          <p:cNvSpPr>
            <a:spLocks noChangeArrowheads="1"/>
          </p:cNvSpPr>
          <p:nvPr/>
        </p:nvSpPr>
        <p:spPr bwMode="auto">
          <a:xfrm>
            <a:off x="2443163" y="2047875"/>
            <a:ext cx="5322887" cy="3336925"/>
          </a:xfrm>
          <a:prstGeom prst="rect">
            <a:avLst/>
          </a:prstGeom>
          <a:solidFill>
            <a:srgbClr val="EAECF1"/>
          </a:solidFill>
          <a:ln w="87313">
            <a:solidFill>
              <a:srgbClr val="EAECF1"/>
            </a:solidFill>
            <a:miter lim="800000"/>
            <a:headEnd/>
            <a:tailEnd/>
          </a:ln>
        </p:spPr>
        <p:txBody>
          <a:bodyPr/>
          <a:lstStyle/>
          <a:p>
            <a:endParaRPr lang="en-US"/>
          </a:p>
        </p:txBody>
      </p:sp>
      <p:sp>
        <p:nvSpPr>
          <p:cNvPr id="43021" name="Rectangle 13"/>
          <p:cNvSpPr>
            <a:spLocks noChangeArrowheads="1"/>
          </p:cNvSpPr>
          <p:nvPr/>
        </p:nvSpPr>
        <p:spPr bwMode="auto">
          <a:xfrm>
            <a:off x="2443163" y="2047875"/>
            <a:ext cx="5322887" cy="3336925"/>
          </a:xfrm>
          <a:prstGeom prst="rect">
            <a:avLst/>
          </a:prstGeom>
          <a:solidFill>
            <a:srgbClr val="E9EBF0"/>
          </a:solidFill>
          <a:ln w="65088">
            <a:solidFill>
              <a:srgbClr val="E9EBF0"/>
            </a:solidFill>
            <a:miter lim="800000"/>
            <a:headEnd/>
            <a:tailEnd/>
          </a:ln>
        </p:spPr>
        <p:txBody>
          <a:bodyPr/>
          <a:lstStyle/>
          <a:p>
            <a:endParaRPr lang="en-US"/>
          </a:p>
        </p:txBody>
      </p:sp>
      <p:sp>
        <p:nvSpPr>
          <p:cNvPr id="43022" name="Rectangle 14"/>
          <p:cNvSpPr>
            <a:spLocks noChangeArrowheads="1"/>
          </p:cNvSpPr>
          <p:nvPr/>
        </p:nvSpPr>
        <p:spPr bwMode="auto">
          <a:xfrm>
            <a:off x="2443163" y="2047875"/>
            <a:ext cx="5322887" cy="3336925"/>
          </a:xfrm>
          <a:prstGeom prst="rect">
            <a:avLst/>
          </a:prstGeom>
          <a:solidFill>
            <a:srgbClr val="E7EAEF"/>
          </a:solidFill>
          <a:ln w="42863">
            <a:solidFill>
              <a:srgbClr val="E7EAEF"/>
            </a:solidFill>
            <a:miter lim="800000"/>
            <a:headEnd/>
            <a:tailEnd/>
          </a:ln>
        </p:spPr>
        <p:txBody>
          <a:bodyPr/>
          <a:lstStyle/>
          <a:p>
            <a:endParaRPr lang="en-US"/>
          </a:p>
        </p:txBody>
      </p:sp>
      <p:sp>
        <p:nvSpPr>
          <p:cNvPr id="43023" name="Rectangle 15"/>
          <p:cNvSpPr>
            <a:spLocks noChangeArrowheads="1"/>
          </p:cNvSpPr>
          <p:nvPr/>
        </p:nvSpPr>
        <p:spPr bwMode="auto">
          <a:xfrm>
            <a:off x="2443163" y="2047875"/>
            <a:ext cx="5322887" cy="3336925"/>
          </a:xfrm>
          <a:prstGeom prst="rect">
            <a:avLst/>
          </a:prstGeom>
          <a:solidFill>
            <a:srgbClr val="E6E9EF"/>
          </a:solidFill>
          <a:ln w="22225">
            <a:solidFill>
              <a:srgbClr val="E6E9EF"/>
            </a:solidFill>
            <a:miter lim="800000"/>
            <a:headEnd/>
            <a:tailEnd/>
          </a:ln>
        </p:spPr>
        <p:txBody>
          <a:bodyPr/>
          <a:lstStyle/>
          <a:p>
            <a:endParaRPr lang="en-US"/>
          </a:p>
        </p:txBody>
      </p:sp>
      <p:sp>
        <p:nvSpPr>
          <p:cNvPr id="43024" name="Rectangle 16"/>
          <p:cNvSpPr>
            <a:spLocks noChangeArrowheads="1"/>
          </p:cNvSpPr>
          <p:nvPr/>
        </p:nvSpPr>
        <p:spPr bwMode="auto">
          <a:xfrm>
            <a:off x="2335213" y="1949450"/>
            <a:ext cx="5322887" cy="3335338"/>
          </a:xfrm>
          <a:prstGeom prst="rect">
            <a:avLst/>
          </a:prstGeom>
          <a:solidFill>
            <a:srgbClr val="FFFFFF"/>
          </a:solidFill>
          <a:ln w="9525">
            <a:noFill/>
            <a:miter lim="800000"/>
            <a:headEnd/>
            <a:tailEnd/>
          </a:ln>
        </p:spPr>
        <p:txBody>
          <a:bodyPr/>
          <a:lstStyle/>
          <a:p>
            <a:endParaRPr lang="en-US"/>
          </a:p>
        </p:txBody>
      </p:sp>
      <p:sp>
        <p:nvSpPr>
          <p:cNvPr id="43025" name="Freeform 17"/>
          <p:cNvSpPr>
            <a:spLocks/>
          </p:cNvSpPr>
          <p:nvPr/>
        </p:nvSpPr>
        <p:spPr bwMode="auto">
          <a:xfrm>
            <a:off x="2335213" y="1949450"/>
            <a:ext cx="5322887" cy="3335338"/>
          </a:xfrm>
          <a:custGeom>
            <a:avLst/>
            <a:gdLst>
              <a:gd name="T0" fmla="*/ 0 w 3353"/>
              <a:gd name="T1" fmla="*/ 0 h 2101"/>
              <a:gd name="T2" fmla="*/ 0 w 3353"/>
              <a:gd name="T3" fmla="*/ 2147483647 h 2101"/>
              <a:gd name="T4" fmla="*/ 2147483647 w 3353"/>
              <a:gd name="T5" fmla="*/ 2147483647 h 2101"/>
              <a:gd name="T6" fmla="*/ 0 60000 65536"/>
              <a:gd name="T7" fmla="*/ 0 60000 65536"/>
              <a:gd name="T8" fmla="*/ 0 60000 65536"/>
              <a:gd name="T9" fmla="*/ 0 w 3353"/>
              <a:gd name="T10" fmla="*/ 0 h 2101"/>
              <a:gd name="T11" fmla="*/ 3353 w 3353"/>
              <a:gd name="T12" fmla="*/ 2101 h 2101"/>
            </a:gdLst>
            <a:ahLst/>
            <a:cxnLst>
              <a:cxn ang="T6">
                <a:pos x="T0" y="T1"/>
              </a:cxn>
              <a:cxn ang="T7">
                <a:pos x="T2" y="T3"/>
              </a:cxn>
              <a:cxn ang="T8">
                <a:pos x="T4" y="T5"/>
              </a:cxn>
            </a:cxnLst>
            <a:rect l="T9" t="T10" r="T11" b="T12"/>
            <a:pathLst>
              <a:path w="3353" h="2101">
                <a:moveTo>
                  <a:pt x="0" y="0"/>
                </a:moveTo>
                <a:lnTo>
                  <a:pt x="0" y="2101"/>
                </a:lnTo>
                <a:lnTo>
                  <a:pt x="3353" y="2101"/>
                </a:lnTo>
              </a:path>
            </a:pathLst>
          </a:custGeom>
          <a:noFill/>
          <a:ln w="22225">
            <a:solidFill>
              <a:srgbClr val="000000"/>
            </a:solidFill>
            <a:round/>
            <a:headEnd/>
            <a:tailEnd/>
          </a:ln>
        </p:spPr>
        <p:txBody>
          <a:bodyPr/>
          <a:lstStyle/>
          <a:p>
            <a:endParaRPr lang="en-US"/>
          </a:p>
        </p:txBody>
      </p:sp>
      <p:sp>
        <p:nvSpPr>
          <p:cNvPr id="77842" name="Line 18"/>
          <p:cNvSpPr>
            <a:spLocks noChangeShapeType="1"/>
          </p:cNvSpPr>
          <p:nvPr/>
        </p:nvSpPr>
        <p:spPr bwMode="auto">
          <a:xfrm>
            <a:off x="2182813" y="3189288"/>
            <a:ext cx="3175" cy="222250"/>
          </a:xfrm>
          <a:prstGeom prst="line">
            <a:avLst/>
          </a:prstGeom>
          <a:noFill/>
          <a:ln w="22225">
            <a:solidFill>
              <a:srgbClr val="000000"/>
            </a:solidFill>
            <a:round/>
            <a:headEnd type="stealth" w="med" len="med"/>
            <a:tailEnd/>
          </a:ln>
        </p:spPr>
        <p:txBody>
          <a:bodyPr/>
          <a:lstStyle/>
          <a:p>
            <a:endParaRPr lang="en-US"/>
          </a:p>
        </p:txBody>
      </p:sp>
      <p:sp>
        <p:nvSpPr>
          <p:cNvPr id="77843" name="Line 19"/>
          <p:cNvSpPr>
            <a:spLocks noChangeShapeType="1"/>
          </p:cNvSpPr>
          <p:nvPr/>
        </p:nvSpPr>
        <p:spPr bwMode="auto">
          <a:xfrm flipH="1">
            <a:off x="4130675" y="5445125"/>
            <a:ext cx="908050" cy="1588"/>
          </a:xfrm>
          <a:prstGeom prst="line">
            <a:avLst/>
          </a:prstGeom>
          <a:noFill/>
          <a:ln w="22225">
            <a:solidFill>
              <a:srgbClr val="000000"/>
            </a:solidFill>
            <a:round/>
            <a:headEnd type="stealth" w="med" len="med"/>
            <a:tailEnd/>
          </a:ln>
        </p:spPr>
        <p:txBody>
          <a:bodyPr/>
          <a:lstStyle/>
          <a:p>
            <a:endParaRPr lang="en-US"/>
          </a:p>
        </p:txBody>
      </p:sp>
      <p:sp>
        <p:nvSpPr>
          <p:cNvPr id="43028" name="Rectangle 20"/>
          <p:cNvSpPr>
            <a:spLocks noChangeArrowheads="1"/>
          </p:cNvSpPr>
          <p:nvPr/>
        </p:nvSpPr>
        <p:spPr bwMode="auto">
          <a:xfrm>
            <a:off x="2474913" y="1547813"/>
            <a:ext cx="4725987" cy="258762"/>
          </a:xfrm>
          <a:prstGeom prst="rect">
            <a:avLst/>
          </a:prstGeom>
          <a:noFill/>
          <a:ln w="9525">
            <a:noFill/>
            <a:miter lim="800000"/>
            <a:headEnd/>
            <a:tailEnd/>
          </a:ln>
        </p:spPr>
        <p:txBody>
          <a:bodyPr wrap="none" lIns="0" tIns="0" rIns="0" bIns="0">
            <a:spAutoFit/>
          </a:bodyPr>
          <a:lstStyle/>
          <a:p>
            <a:r>
              <a:rPr lang="en-US" sz="1700" b="1">
                <a:solidFill>
                  <a:srgbClr val="000000"/>
                </a:solidFill>
                <a:latin typeface="Arial" charset="0"/>
              </a:rPr>
              <a:t>(d) Elastic Supply: Elasticity Is Greater Than 1</a:t>
            </a:r>
            <a:endParaRPr lang="en-US"/>
          </a:p>
        </p:txBody>
      </p:sp>
      <p:sp>
        <p:nvSpPr>
          <p:cNvPr id="43029" name="Rectangle 21"/>
          <p:cNvSpPr>
            <a:spLocks noChangeArrowheads="1"/>
          </p:cNvSpPr>
          <p:nvPr/>
        </p:nvSpPr>
        <p:spPr bwMode="auto">
          <a:xfrm>
            <a:off x="6727825" y="5297488"/>
            <a:ext cx="876300" cy="258762"/>
          </a:xfrm>
          <a:prstGeom prst="rect">
            <a:avLst/>
          </a:prstGeom>
          <a:noFill/>
          <a:ln w="9525">
            <a:noFill/>
            <a:miter lim="800000"/>
            <a:headEnd/>
            <a:tailEnd/>
          </a:ln>
        </p:spPr>
        <p:txBody>
          <a:bodyPr wrap="none" lIns="0" tIns="0" rIns="0" bIns="0">
            <a:spAutoFit/>
          </a:bodyPr>
          <a:lstStyle/>
          <a:p>
            <a:r>
              <a:rPr lang="en-US" sz="1700" b="1">
                <a:solidFill>
                  <a:srgbClr val="000000"/>
                </a:solidFill>
                <a:latin typeface="Arial" charset="0"/>
              </a:rPr>
              <a:t>Quantity</a:t>
            </a:r>
            <a:endParaRPr lang="en-US"/>
          </a:p>
        </p:txBody>
      </p:sp>
      <p:sp>
        <p:nvSpPr>
          <p:cNvPr id="43030" name="Rectangle 22"/>
          <p:cNvSpPr>
            <a:spLocks noChangeArrowheads="1"/>
          </p:cNvSpPr>
          <p:nvPr/>
        </p:nvSpPr>
        <p:spPr bwMode="auto">
          <a:xfrm>
            <a:off x="2114550" y="5386388"/>
            <a:ext cx="120650" cy="258762"/>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0</a:t>
            </a:r>
            <a:endParaRPr lang="en-US"/>
          </a:p>
        </p:txBody>
      </p:sp>
      <p:sp>
        <p:nvSpPr>
          <p:cNvPr id="43031" name="Rectangle 23"/>
          <p:cNvSpPr>
            <a:spLocks noChangeArrowheads="1"/>
          </p:cNvSpPr>
          <p:nvPr/>
        </p:nvSpPr>
        <p:spPr bwMode="auto">
          <a:xfrm>
            <a:off x="1668463" y="1924050"/>
            <a:ext cx="530225" cy="258763"/>
          </a:xfrm>
          <a:prstGeom prst="rect">
            <a:avLst/>
          </a:prstGeom>
          <a:noFill/>
          <a:ln w="9525">
            <a:noFill/>
            <a:miter lim="800000"/>
            <a:headEnd/>
            <a:tailEnd/>
          </a:ln>
        </p:spPr>
        <p:txBody>
          <a:bodyPr wrap="none" lIns="0" tIns="0" rIns="0" bIns="0">
            <a:spAutoFit/>
          </a:bodyPr>
          <a:lstStyle/>
          <a:p>
            <a:r>
              <a:rPr lang="en-US" sz="1700" b="1">
                <a:solidFill>
                  <a:srgbClr val="000000"/>
                </a:solidFill>
                <a:latin typeface="Arial" charset="0"/>
              </a:rPr>
              <a:t>Price</a:t>
            </a:r>
            <a:endParaRPr lang="en-US"/>
          </a:p>
        </p:txBody>
      </p:sp>
      <p:grpSp>
        <p:nvGrpSpPr>
          <p:cNvPr id="2" name="Group 24"/>
          <p:cNvGrpSpPr>
            <a:grpSpLocks/>
          </p:cNvGrpSpPr>
          <p:nvPr/>
        </p:nvGrpSpPr>
        <p:grpSpPr bwMode="auto">
          <a:xfrm>
            <a:off x="884238" y="3298825"/>
            <a:ext cx="1255712" cy="1271588"/>
            <a:chOff x="557" y="2078"/>
            <a:chExt cx="791" cy="801"/>
          </a:xfrm>
        </p:grpSpPr>
        <p:sp>
          <p:nvSpPr>
            <p:cNvPr id="43049" name="Line 25"/>
            <p:cNvSpPr>
              <a:spLocks noChangeShapeType="1"/>
            </p:cNvSpPr>
            <p:nvPr/>
          </p:nvSpPr>
          <p:spPr bwMode="auto">
            <a:xfrm flipV="1">
              <a:off x="993" y="2078"/>
              <a:ext cx="328" cy="313"/>
            </a:xfrm>
            <a:prstGeom prst="line">
              <a:avLst/>
            </a:prstGeom>
            <a:noFill/>
            <a:ln w="22225">
              <a:solidFill>
                <a:srgbClr val="000000"/>
              </a:solidFill>
              <a:round/>
              <a:headEnd/>
              <a:tailEnd/>
            </a:ln>
          </p:spPr>
          <p:txBody>
            <a:bodyPr/>
            <a:lstStyle/>
            <a:p>
              <a:endParaRPr lang="en-US"/>
            </a:p>
          </p:txBody>
        </p:sp>
        <p:grpSp>
          <p:nvGrpSpPr>
            <p:cNvPr id="3" name="Group 26"/>
            <p:cNvGrpSpPr>
              <a:grpSpLocks/>
            </p:cNvGrpSpPr>
            <p:nvPr/>
          </p:nvGrpSpPr>
          <p:grpSpPr bwMode="auto">
            <a:xfrm>
              <a:off x="557" y="2341"/>
              <a:ext cx="791" cy="538"/>
              <a:chOff x="557" y="2341"/>
              <a:chExt cx="791" cy="538"/>
            </a:xfrm>
          </p:grpSpPr>
          <p:sp>
            <p:nvSpPr>
              <p:cNvPr id="43051" name="Rectangle 27"/>
              <p:cNvSpPr>
                <a:spLocks noChangeArrowheads="1"/>
              </p:cNvSpPr>
              <p:nvPr/>
            </p:nvSpPr>
            <p:spPr bwMode="auto">
              <a:xfrm>
                <a:off x="557" y="2341"/>
                <a:ext cx="791" cy="538"/>
              </a:xfrm>
              <a:prstGeom prst="rect">
                <a:avLst/>
              </a:prstGeom>
              <a:solidFill>
                <a:srgbClr val="E1E5E9"/>
              </a:solidFill>
              <a:ln w="9525">
                <a:noFill/>
                <a:miter lim="800000"/>
                <a:headEnd/>
                <a:tailEnd/>
              </a:ln>
            </p:spPr>
            <p:txBody>
              <a:bodyPr/>
              <a:lstStyle/>
              <a:p>
                <a:endParaRPr lang="en-US"/>
              </a:p>
            </p:txBody>
          </p:sp>
          <p:sp>
            <p:nvSpPr>
              <p:cNvPr id="43052" name="Rectangle 28"/>
              <p:cNvSpPr>
                <a:spLocks noChangeArrowheads="1"/>
              </p:cNvSpPr>
              <p:nvPr/>
            </p:nvSpPr>
            <p:spPr bwMode="auto">
              <a:xfrm>
                <a:off x="606" y="2366"/>
                <a:ext cx="55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1. A 22%</a:t>
                </a:r>
                <a:endParaRPr lang="en-US"/>
              </a:p>
            </p:txBody>
          </p:sp>
          <p:sp>
            <p:nvSpPr>
              <p:cNvPr id="43053" name="Rectangle 29"/>
              <p:cNvSpPr>
                <a:spLocks noChangeArrowheads="1"/>
              </p:cNvSpPr>
              <p:nvPr/>
            </p:nvSpPr>
            <p:spPr bwMode="auto">
              <a:xfrm>
                <a:off x="606" y="2533"/>
                <a:ext cx="515"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increase</a:t>
                </a:r>
                <a:endParaRPr lang="en-US"/>
              </a:p>
            </p:txBody>
          </p:sp>
          <p:sp>
            <p:nvSpPr>
              <p:cNvPr id="43054" name="Rectangle 30"/>
              <p:cNvSpPr>
                <a:spLocks noChangeArrowheads="1"/>
              </p:cNvSpPr>
              <p:nvPr/>
            </p:nvSpPr>
            <p:spPr bwMode="auto">
              <a:xfrm>
                <a:off x="606" y="2699"/>
                <a:ext cx="667"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in price . . .</a:t>
                </a:r>
                <a:endParaRPr lang="en-US"/>
              </a:p>
            </p:txBody>
          </p:sp>
        </p:grpSp>
      </p:grpSp>
      <p:grpSp>
        <p:nvGrpSpPr>
          <p:cNvPr id="4" name="Group 31"/>
          <p:cNvGrpSpPr>
            <a:grpSpLocks/>
          </p:cNvGrpSpPr>
          <p:nvPr/>
        </p:nvGrpSpPr>
        <p:grpSpPr bwMode="auto">
          <a:xfrm>
            <a:off x="2290763" y="5524500"/>
            <a:ext cx="5018087" cy="574675"/>
            <a:chOff x="1443" y="3480"/>
            <a:chExt cx="3161" cy="362"/>
          </a:xfrm>
        </p:grpSpPr>
        <p:sp>
          <p:nvSpPr>
            <p:cNvPr id="43045" name="Line 32"/>
            <p:cNvSpPr>
              <a:spLocks noChangeShapeType="1"/>
            </p:cNvSpPr>
            <p:nvPr/>
          </p:nvSpPr>
          <p:spPr bwMode="auto">
            <a:xfrm>
              <a:off x="2929" y="3480"/>
              <a:ext cx="150" cy="175"/>
            </a:xfrm>
            <a:prstGeom prst="line">
              <a:avLst/>
            </a:prstGeom>
            <a:noFill/>
            <a:ln w="22225">
              <a:solidFill>
                <a:srgbClr val="000000"/>
              </a:solidFill>
              <a:round/>
              <a:headEnd/>
              <a:tailEnd/>
            </a:ln>
          </p:spPr>
          <p:txBody>
            <a:bodyPr/>
            <a:lstStyle/>
            <a:p>
              <a:endParaRPr lang="en-US"/>
            </a:p>
          </p:txBody>
        </p:sp>
        <p:grpSp>
          <p:nvGrpSpPr>
            <p:cNvPr id="5" name="Group 33"/>
            <p:cNvGrpSpPr>
              <a:grpSpLocks/>
            </p:cNvGrpSpPr>
            <p:nvPr/>
          </p:nvGrpSpPr>
          <p:grpSpPr bwMode="auto">
            <a:xfrm>
              <a:off x="1443" y="3642"/>
              <a:ext cx="3161" cy="200"/>
              <a:chOff x="1443" y="3642"/>
              <a:chExt cx="3161" cy="200"/>
            </a:xfrm>
          </p:grpSpPr>
          <p:sp>
            <p:nvSpPr>
              <p:cNvPr id="43047" name="Rectangle 34"/>
              <p:cNvSpPr>
                <a:spLocks noChangeArrowheads="1"/>
              </p:cNvSpPr>
              <p:nvPr/>
            </p:nvSpPr>
            <p:spPr bwMode="auto">
              <a:xfrm>
                <a:off x="1443" y="3642"/>
                <a:ext cx="3161" cy="200"/>
              </a:xfrm>
              <a:prstGeom prst="rect">
                <a:avLst/>
              </a:prstGeom>
              <a:solidFill>
                <a:srgbClr val="E1E5E9"/>
              </a:solidFill>
              <a:ln w="9525">
                <a:noFill/>
                <a:miter lim="800000"/>
                <a:headEnd/>
                <a:tailEnd/>
              </a:ln>
            </p:spPr>
            <p:txBody>
              <a:bodyPr/>
              <a:lstStyle/>
              <a:p>
                <a:endParaRPr lang="en-US"/>
              </a:p>
            </p:txBody>
          </p:sp>
          <p:sp>
            <p:nvSpPr>
              <p:cNvPr id="43048" name="Rectangle 35"/>
              <p:cNvSpPr>
                <a:spLocks noChangeArrowheads="1"/>
              </p:cNvSpPr>
              <p:nvPr/>
            </p:nvSpPr>
            <p:spPr bwMode="auto">
              <a:xfrm>
                <a:off x="1473" y="3661"/>
                <a:ext cx="3080"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2. . . . leads to a 67% increase in quantity supplied.</a:t>
                </a:r>
                <a:endParaRPr lang="en-US"/>
              </a:p>
            </p:txBody>
          </p:sp>
        </p:grpSp>
      </p:grpSp>
      <p:grpSp>
        <p:nvGrpSpPr>
          <p:cNvPr id="6" name="Group 36"/>
          <p:cNvGrpSpPr>
            <a:grpSpLocks/>
          </p:cNvGrpSpPr>
          <p:nvPr/>
        </p:nvGrpSpPr>
        <p:grpSpPr bwMode="auto">
          <a:xfrm>
            <a:off x="2108200" y="3384550"/>
            <a:ext cx="1911350" cy="2178050"/>
            <a:chOff x="1328" y="2132"/>
            <a:chExt cx="1204" cy="1372"/>
          </a:xfrm>
        </p:grpSpPr>
        <p:sp>
          <p:nvSpPr>
            <p:cNvPr id="43042" name="Freeform 37"/>
            <p:cNvSpPr>
              <a:spLocks/>
            </p:cNvSpPr>
            <p:nvPr/>
          </p:nvSpPr>
          <p:spPr bwMode="auto">
            <a:xfrm>
              <a:off x="1471" y="2191"/>
              <a:ext cx="954" cy="1138"/>
            </a:xfrm>
            <a:custGeom>
              <a:avLst/>
              <a:gdLst>
                <a:gd name="T0" fmla="*/ 954 w 954"/>
                <a:gd name="T1" fmla="*/ 1138 h 1138"/>
                <a:gd name="T2" fmla="*/ 954 w 954"/>
                <a:gd name="T3" fmla="*/ 0 h 1138"/>
                <a:gd name="T4" fmla="*/ 0 w 954"/>
                <a:gd name="T5" fmla="*/ 0 h 1138"/>
                <a:gd name="T6" fmla="*/ 0 60000 65536"/>
                <a:gd name="T7" fmla="*/ 0 60000 65536"/>
                <a:gd name="T8" fmla="*/ 0 60000 65536"/>
                <a:gd name="T9" fmla="*/ 0 w 954"/>
                <a:gd name="T10" fmla="*/ 0 h 1138"/>
                <a:gd name="T11" fmla="*/ 954 w 954"/>
                <a:gd name="T12" fmla="*/ 1138 h 1138"/>
              </a:gdLst>
              <a:ahLst/>
              <a:cxnLst>
                <a:cxn ang="T6">
                  <a:pos x="T0" y="T1"/>
                </a:cxn>
                <a:cxn ang="T7">
                  <a:pos x="T2" y="T3"/>
                </a:cxn>
                <a:cxn ang="T8">
                  <a:pos x="T4" y="T5"/>
                </a:cxn>
              </a:cxnLst>
              <a:rect l="T9" t="T10" r="T11" b="T12"/>
              <a:pathLst>
                <a:path w="954" h="1138">
                  <a:moveTo>
                    <a:pt x="954" y="1138"/>
                  </a:moveTo>
                  <a:lnTo>
                    <a:pt x="954" y="0"/>
                  </a:lnTo>
                  <a:lnTo>
                    <a:pt x="0" y="0"/>
                  </a:lnTo>
                </a:path>
              </a:pathLst>
            </a:custGeom>
            <a:noFill/>
            <a:ln w="22225">
              <a:solidFill>
                <a:schemeClr val="tx1"/>
              </a:solidFill>
              <a:prstDash val="sysDot"/>
              <a:round/>
              <a:headEnd/>
              <a:tailEnd/>
            </a:ln>
          </p:spPr>
          <p:txBody>
            <a:bodyPr/>
            <a:lstStyle/>
            <a:p>
              <a:endParaRPr lang="en-US"/>
            </a:p>
          </p:txBody>
        </p:sp>
        <p:sp>
          <p:nvSpPr>
            <p:cNvPr id="43043" name="Rectangle 38"/>
            <p:cNvSpPr>
              <a:spLocks noChangeArrowheads="1"/>
            </p:cNvSpPr>
            <p:nvPr/>
          </p:nvSpPr>
          <p:spPr bwMode="auto">
            <a:xfrm>
              <a:off x="1328" y="2132"/>
              <a:ext cx="76"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4</a:t>
              </a:r>
              <a:endParaRPr lang="en-US"/>
            </a:p>
          </p:txBody>
        </p:sp>
        <p:sp>
          <p:nvSpPr>
            <p:cNvPr id="43044" name="Rectangle 39"/>
            <p:cNvSpPr>
              <a:spLocks noChangeArrowheads="1"/>
            </p:cNvSpPr>
            <p:nvPr/>
          </p:nvSpPr>
          <p:spPr bwMode="auto">
            <a:xfrm>
              <a:off x="2304" y="3341"/>
              <a:ext cx="22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100</a:t>
              </a:r>
              <a:endParaRPr lang="en-US"/>
            </a:p>
          </p:txBody>
        </p:sp>
      </p:grpSp>
      <p:grpSp>
        <p:nvGrpSpPr>
          <p:cNvPr id="7" name="Group 40"/>
          <p:cNvGrpSpPr>
            <a:grpSpLocks/>
          </p:cNvGrpSpPr>
          <p:nvPr/>
        </p:nvGrpSpPr>
        <p:grpSpPr bwMode="auto">
          <a:xfrm>
            <a:off x="1978025" y="2941638"/>
            <a:ext cx="3554413" cy="2620962"/>
            <a:chOff x="1246" y="1853"/>
            <a:chExt cx="2239" cy="1651"/>
          </a:xfrm>
        </p:grpSpPr>
        <p:sp>
          <p:nvSpPr>
            <p:cNvPr id="43039" name="Freeform 41"/>
            <p:cNvSpPr>
              <a:spLocks/>
            </p:cNvSpPr>
            <p:nvPr/>
          </p:nvSpPr>
          <p:spPr bwMode="auto">
            <a:xfrm>
              <a:off x="1471" y="1916"/>
              <a:ext cx="1908" cy="1413"/>
            </a:xfrm>
            <a:custGeom>
              <a:avLst/>
              <a:gdLst>
                <a:gd name="T0" fmla="*/ 1908 w 1908"/>
                <a:gd name="T1" fmla="*/ 1413 h 1413"/>
                <a:gd name="T2" fmla="*/ 1908 w 1908"/>
                <a:gd name="T3" fmla="*/ 0 h 1413"/>
                <a:gd name="T4" fmla="*/ 0 w 1908"/>
                <a:gd name="T5" fmla="*/ 0 h 1413"/>
                <a:gd name="T6" fmla="*/ 0 60000 65536"/>
                <a:gd name="T7" fmla="*/ 0 60000 65536"/>
                <a:gd name="T8" fmla="*/ 0 60000 65536"/>
                <a:gd name="T9" fmla="*/ 0 w 1908"/>
                <a:gd name="T10" fmla="*/ 0 h 1413"/>
                <a:gd name="T11" fmla="*/ 1908 w 1908"/>
                <a:gd name="T12" fmla="*/ 1413 h 1413"/>
              </a:gdLst>
              <a:ahLst/>
              <a:cxnLst>
                <a:cxn ang="T6">
                  <a:pos x="T0" y="T1"/>
                </a:cxn>
                <a:cxn ang="T7">
                  <a:pos x="T2" y="T3"/>
                </a:cxn>
                <a:cxn ang="T8">
                  <a:pos x="T4" y="T5"/>
                </a:cxn>
              </a:cxnLst>
              <a:rect l="T9" t="T10" r="T11" b="T12"/>
              <a:pathLst>
                <a:path w="1908" h="1413">
                  <a:moveTo>
                    <a:pt x="1908" y="1413"/>
                  </a:moveTo>
                  <a:lnTo>
                    <a:pt x="1908" y="0"/>
                  </a:lnTo>
                  <a:lnTo>
                    <a:pt x="0" y="0"/>
                  </a:lnTo>
                </a:path>
              </a:pathLst>
            </a:custGeom>
            <a:noFill/>
            <a:ln w="22225">
              <a:solidFill>
                <a:schemeClr val="tx1"/>
              </a:solidFill>
              <a:prstDash val="sysDot"/>
              <a:round/>
              <a:headEnd/>
              <a:tailEnd/>
            </a:ln>
          </p:spPr>
          <p:txBody>
            <a:bodyPr/>
            <a:lstStyle/>
            <a:p>
              <a:endParaRPr lang="en-US"/>
            </a:p>
          </p:txBody>
        </p:sp>
        <p:sp>
          <p:nvSpPr>
            <p:cNvPr id="43040" name="Rectangle 42"/>
            <p:cNvSpPr>
              <a:spLocks noChangeArrowheads="1"/>
            </p:cNvSpPr>
            <p:nvPr/>
          </p:nvSpPr>
          <p:spPr bwMode="auto">
            <a:xfrm>
              <a:off x="1246" y="1853"/>
              <a:ext cx="152"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$5</a:t>
              </a:r>
              <a:endParaRPr lang="en-US"/>
            </a:p>
          </p:txBody>
        </p:sp>
        <p:sp>
          <p:nvSpPr>
            <p:cNvPr id="43041" name="Rectangle 43"/>
            <p:cNvSpPr>
              <a:spLocks noChangeArrowheads="1"/>
            </p:cNvSpPr>
            <p:nvPr/>
          </p:nvSpPr>
          <p:spPr bwMode="auto">
            <a:xfrm>
              <a:off x="3257" y="3341"/>
              <a:ext cx="22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200</a:t>
              </a:r>
              <a:endParaRPr lang="en-US"/>
            </a:p>
          </p:txBody>
        </p:sp>
      </p:grpSp>
      <p:grpSp>
        <p:nvGrpSpPr>
          <p:cNvPr id="8" name="Group 44"/>
          <p:cNvGrpSpPr>
            <a:grpSpLocks/>
          </p:cNvGrpSpPr>
          <p:nvPr/>
        </p:nvGrpSpPr>
        <p:grpSpPr bwMode="auto">
          <a:xfrm>
            <a:off x="2551113" y="2479675"/>
            <a:ext cx="5011737" cy="1395413"/>
            <a:chOff x="1607" y="1562"/>
            <a:chExt cx="3157" cy="879"/>
          </a:xfrm>
        </p:grpSpPr>
        <p:sp>
          <p:nvSpPr>
            <p:cNvPr id="43037" name="Line 45"/>
            <p:cNvSpPr>
              <a:spLocks noChangeShapeType="1"/>
            </p:cNvSpPr>
            <p:nvPr/>
          </p:nvSpPr>
          <p:spPr bwMode="auto">
            <a:xfrm flipH="1">
              <a:off x="1607" y="1640"/>
              <a:ext cx="2699" cy="801"/>
            </a:xfrm>
            <a:prstGeom prst="line">
              <a:avLst/>
            </a:prstGeom>
            <a:noFill/>
            <a:ln w="65088">
              <a:solidFill>
                <a:srgbClr val="004C9F"/>
              </a:solidFill>
              <a:round/>
              <a:headEnd/>
              <a:tailEnd/>
            </a:ln>
          </p:spPr>
          <p:txBody>
            <a:bodyPr/>
            <a:lstStyle/>
            <a:p>
              <a:endParaRPr lang="en-US"/>
            </a:p>
          </p:txBody>
        </p:sp>
        <p:sp>
          <p:nvSpPr>
            <p:cNvPr id="43038" name="Rectangle 46"/>
            <p:cNvSpPr>
              <a:spLocks noChangeArrowheads="1"/>
            </p:cNvSpPr>
            <p:nvPr/>
          </p:nvSpPr>
          <p:spPr bwMode="auto">
            <a:xfrm>
              <a:off x="4347" y="1562"/>
              <a:ext cx="417"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Supply</a:t>
              </a:r>
              <a:endParaRPr lang="en-US"/>
            </a:p>
          </p:txBody>
        </p:sp>
      </p:grpSp>
      <p:sp>
        <p:nvSpPr>
          <p:cNvPr id="47" name="Slide Number Placeholder 46"/>
          <p:cNvSpPr>
            <a:spLocks noGrp="1"/>
          </p:cNvSpPr>
          <p:nvPr>
            <p:ph type="sldNum" sz="quarter" idx="12"/>
          </p:nvPr>
        </p:nvSpPr>
        <p:spPr/>
        <p:txBody>
          <a:bodyPr/>
          <a:lstStyle/>
          <a:p>
            <a:fld id="{B6F15528-21DE-4FAA-801E-634DDDAF4B2B}" type="slidenum">
              <a:rPr lang="en-US" smtClean="0"/>
              <a:pPr/>
              <a:t>164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up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upRigh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288" fill="hold" grpId="0" nodeType="clickEffect">
                                  <p:stCondLst>
                                    <p:cond delay="0"/>
                                  </p:stCondLst>
                                  <p:childTnLst>
                                    <p:set>
                                      <p:cBhvr>
                                        <p:cTn id="16" dur="1" fill="hold">
                                          <p:stCondLst>
                                            <p:cond delay="0"/>
                                          </p:stCondLst>
                                        </p:cTn>
                                        <p:tgtEl>
                                          <p:spTgt spid="77842"/>
                                        </p:tgtEl>
                                        <p:attrNameLst>
                                          <p:attrName>style.visibility</p:attrName>
                                        </p:attrNameLst>
                                      </p:cBhvr>
                                      <p:to>
                                        <p:strVal val="visible"/>
                                      </p:to>
                                    </p:set>
                                    <p:anim calcmode="lin" valueType="num">
                                      <p:cBhvr>
                                        <p:cTn id="17" dur="500" fill="hold"/>
                                        <p:tgtEl>
                                          <p:spTgt spid="77842"/>
                                        </p:tgtEl>
                                        <p:attrNameLst>
                                          <p:attrName>ppt_w</p:attrName>
                                        </p:attrNameLst>
                                      </p:cBhvr>
                                      <p:tavLst>
                                        <p:tav tm="0">
                                          <p:val>
                                            <p:strVal val="4/3*#ppt_w"/>
                                          </p:val>
                                        </p:tav>
                                        <p:tav tm="100000">
                                          <p:val>
                                            <p:strVal val="#ppt_w"/>
                                          </p:val>
                                        </p:tav>
                                      </p:tavLst>
                                    </p:anim>
                                    <p:anim calcmode="lin" valueType="num">
                                      <p:cBhvr>
                                        <p:cTn id="18" dur="500" fill="hold"/>
                                        <p:tgtEl>
                                          <p:spTgt spid="77842"/>
                                        </p:tgtEl>
                                        <p:attrNameLst>
                                          <p:attrName>ppt_h</p:attrName>
                                        </p:attrNameLst>
                                      </p:cBhvr>
                                      <p:tavLst>
                                        <p:tav tm="0">
                                          <p:val>
                                            <p:strVal val="4/3*#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3"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trips(upRigh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7843"/>
                                        </p:tgtEl>
                                        <p:attrNameLst>
                                          <p:attrName>style.visibility</p:attrName>
                                        </p:attrNameLst>
                                      </p:cBhvr>
                                      <p:to>
                                        <p:strVal val="visible"/>
                                      </p:to>
                                    </p:set>
                                    <p:animEffect transition="in" filter="wipe(left)">
                                      <p:cBhvr>
                                        <p:cTn id="33" dur="500"/>
                                        <p:tgtEl>
                                          <p:spTgt spid="7784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up)">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42" grpId="0" animBg="1"/>
      <p:bldP spid="77843" grpId="0" animBg="1"/>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E:\Mankiw\Mankiw PPT\narrow aqua button bckgrd.jpg"/>
          <p:cNvPicPr>
            <a:picLocks noChangeAspect="1" noChangeArrowheads="1"/>
          </p:cNvPicPr>
          <p:nvPr/>
        </p:nvPicPr>
        <p:blipFill>
          <a:blip r:embed="rId2"/>
          <a:srcRect r="1688"/>
          <a:stretch>
            <a:fillRect/>
          </a:stretch>
        </p:blipFill>
        <p:spPr bwMode="auto">
          <a:xfrm>
            <a:off x="0" y="0"/>
            <a:ext cx="9144000" cy="6858000"/>
          </a:xfrm>
          <a:prstGeom prst="rect">
            <a:avLst/>
          </a:prstGeom>
          <a:noFill/>
          <a:ln w="9525">
            <a:noFill/>
            <a:miter lim="800000"/>
            <a:headEnd/>
            <a:tailEnd/>
          </a:ln>
        </p:spPr>
      </p:pic>
      <p:sp>
        <p:nvSpPr>
          <p:cNvPr id="44035" name="Rectangle 3"/>
          <p:cNvSpPr>
            <a:spLocks noGrp="1" noChangeArrowheads="1"/>
          </p:cNvSpPr>
          <p:nvPr>
            <p:ph type="title"/>
          </p:nvPr>
        </p:nvSpPr>
        <p:spPr>
          <a:xfrm>
            <a:off x="609600" y="50800"/>
            <a:ext cx="8229600" cy="685800"/>
          </a:xfrm>
        </p:spPr>
        <p:txBody>
          <a:bodyPr/>
          <a:lstStyle/>
          <a:p>
            <a:pPr algn="l">
              <a:lnSpc>
                <a:spcPct val="80000"/>
              </a:lnSpc>
            </a:pPr>
            <a:r>
              <a:rPr lang="en-US" sz="2400" smtClean="0">
                <a:solidFill>
                  <a:schemeClr val="bg1"/>
                </a:solidFill>
              </a:rPr>
              <a:t>Figure 6 The Price Elasticity of Supply</a:t>
            </a:r>
          </a:p>
        </p:txBody>
      </p:sp>
      <p:sp>
        <p:nvSpPr>
          <p:cNvPr id="44036" name="Text Box 4"/>
          <p:cNvSpPr txBox="1">
            <a:spLocks noChangeArrowheads="1"/>
          </p:cNvSpPr>
          <p:nvPr/>
        </p:nvSpPr>
        <p:spPr bwMode="auto">
          <a:xfrm>
            <a:off x="6564313" y="6680200"/>
            <a:ext cx="2641600" cy="214313"/>
          </a:xfrm>
          <a:prstGeom prst="rect">
            <a:avLst/>
          </a:prstGeom>
          <a:noFill/>
          <a:ln w="9525">
            <a:noFill/>
            <a:miter lim="800000"/>
            <a:headEnd/>
            <a:tailEnd/>
          </a:ln>
        </p:spPr>
        <p:txBody>
          <a:bodyPr wrap="none">
            <a:spAutoFit/>
          </a:bodyPr>
          <a:lstStyle/>
          <a:p>
            <a:r>
              <a:rPr lang="en-US" altLang="en-US" sz="800" b="1">
                <a:solidFill>
                  <a:schemeClr val="bg1"/>
                </a:solidFill>
                <a:latin typeface="Arial" charset="0"/>
              </a:rPr>
              <a:t>Copyright©2003  Southwestern/Thomson Learning</a:t>
            </a:r>
          </a:p>
        </p:txBody>
      </p:sp>
      <p:sp>
        <p:nvSpPr>
          <p:cNvPr id="44037" name="Rectangle 5"/>
          <p:cNvSpPr>
            <a:spLocks noChangeArrowheads="1"/>
          </p:cNvSpPr>
          <p:nvPr/>
        </p:nvSpPr>
        <p:spPr bwMode="auto">
          <a:xfrm>
            <a:off x="2057400" y="2124075"/>
            <a:ext cx="5322888" cy="3336925"/>
          </a:xfrm>
          <a:prstGeom prst="rect">
            <a:avLst/>
          </a:prstGeom>
          <a:solidFill>
            <a:srgbClr val="F3F6F9"/>
          </a:solidFill>
          <a:ln w="238125">
            <a:solidFill>
              <a:srgbClr val="F3F6F9"/>
            </a:solidFill>
            <a:miter lim="800000"/>
            <a:headEnd/>
            <a:tailEnd/>
          </a:ln>
        </p:spPr>
        <p:txBody>
          <a:bodyPr/>
          <a:lstStyle/>
          <a:p>
            <a:endParaRPr lang="en-US"/>
          </a:p>
        </p:txBody>
      </p:sp>
      <p:sp>
        <p:nvSpPr>
          <p:cNvPr id="44038" name="Rectangle 6"/>
          <p:cNvSpPr>
            <a:spLocks noChangeArrowheads="1"/>
          </p:cNvSpPr>
          <p:nvPr/>
        </p:nvSpPr>
        <p:spPr bwMode="auto">
          <a:xfrm>
            <a:off x="2057400" y="2124075"/>
            <a:ext cx="5322888" cy="3336925"/>
          </a:xfrm>
          <a:prstGeom prst="rect">
            <a:avLst/>
          </a:prstGeom>
          <a:solidFill>
            <a:srgbClr val="F2F4F8"/>
          </a:solidFill>
          <a:ln w="215900">
            <a:solidFill>
              <a:srgbClr val="F2F4F8"/>
            </a:solidFill>
            <a:miter lim="800000"/>
            <a:headEnd/>
            <a:tailEnd/>
          </a:ln>
        </p:spPr>
        <p:txBody>
          <a:bodyPr/>
          <a:lstStyle/>
          <a:p>
            <a:endParaRPr lang="en-US"/>
          </a:p>
        </p:txBody>
      </p:sp>
      <p:sp>
        <p:nvSpPr>
          <p:cNvPr id="44039" name="Rectangle 7"/>
          <p:cNvSpPr>
            <a:spLocks noChangeArrowheads="1"/>
          </p:cNvSpPr>
          <p:nvPr/>
        </p:nvSpPr>
        <p:spPr bwMode="auto">
          <a:xfrm>
            <a:off x="2057400" y="2124075"/>
            <a:ext cx="5322888" cy="3336925"/>
          </a:xfrm>
          <a:prstGeom prst="rect">
            <a:avLst/>
          </a:prstGeom>
          <a:solidFill>
            <a:srgbClr val="F1F4F7"/>
          </a:solidFill>
          <a:ln w="195263">
            <a:solidFill>
              <a:srgbClr val="F1F4F7"/>
            </a:solidFill>
            <a:miter lim="800000"/>
            <a:headEnd/>
            <a:tailEnd/>
          </a:ln>
        </p:spPr>
        <p:txBody>
          <a:bodyPr/>
          <a:lstStyle/>
          <a:p>
            <a:endParaRPr lang="en-US"/>
          </a:p>
        </p:txBody>
      </p:sp>
      <p:sp>
        <p:nvSpPr>
          <p:cNvPr id="44040" name="Rectangle 8"/>
          <p:cNvSpPr>
            <a:spLocks noChangeArrowheads="1"/>
          </p:cNvSpPr>
          <p:nvPr/>
        </p:nvSpPr>
        <p:spPr bwMode="auto">
          <a:xfrm>
            <a:off x="2057400" y="2124075"/>
            <a:ext cx="5322888" cy="3336925"/>
          </a:xfrm>
          <a:prstGeom prst="rect">
            <a:avLst/>
          </a:prstGeom>
          <a:solidFill>
            <a:srgbClr val="F0F2F5"/>
          </a:solidFill>
          <a:ln w="173038">
            <a:solidFill>
              <a:srgbClr val="F0F2F5"/>
            </a:solidFill>
            <a:miter lim="800000"/>
            <a:headEnd/>
            <a:tailEnd/>
          </a:ln>
        </p:spPr>
        <p:txBody>
          <a:bodyPr/>
          <a:lstStyle/>
          <a:p>
            <a:endParaRPr lang="en-US"/>
          </a:p>
        </p:txBody>
      </p:sp>
      <p:sp>
        <p:nvSpPr>
          <p:cNvPr id="44041" name="Rectangle 9"/>
          <p:cNvSpPr>
            <a:spLocks noChangeArrowheads="1"/>
          </p:cNvSpPr>
          <p:nvPr/>
        </p:nvSpPr>
        <p:spPr bwMode="auto">
          <a:xfrm>
            <a:off x="2057400" y="2124075"/>
            <a:ext cx="5322888" cy="3336925"/>
          </a:xfrm>
          <a:prstGeom prst="rect">
            <a:avLst/>
          </a:prstGeom>
          <a:solidFill>
            <a:srgbClr val="EEF1F4"/>
          </a:solidFill>
          <a:ln w="150813">
            <a:solidFill>
              <a:srgbClr val="EEF1F4"/>
            </a:solidFill>
            <a:miter lim="800000"/>
            <a:headEnd/>
            <a:tailEnd/>
          </a:ln>
        </p:spPr>
        <p:txBody>
          <a:bodyPr/>
          <a:lstStyle/>
          <a:p>
            <a:endParaRPr lang="en-US"/>
          </a:p>
        </p:txBody>
      </p:sp>
      <p:sp>
        <p:nvSpPr>
          <p:cNvPr id="44042" name="Rectangle 10"/>
          <p:cNvSpPr>
            <a:spLocks noChangeArrowheads="1"/>
          </p:cNvSpPr>
          <p:nvPr/>
        </p:nvSpPr>
        <p:spPr bwMode="auto">
          <a:xfrm>
            <a:off x="2057400" y="2124075"/>
            <a:ext cx="5322888" cy="3336925"/>
          </a:xfrm>
          <a:prstGeom prst="rect">
            <a:avLst/>
          </a:prstGeom>
          <a:solidFill>
            <a:srgbClr val="EDEFF3"/>
          </a:solidFill>
          <a:ln w="130175">
            <a:solidFill>
              <a:srgbClr val="EDEFF3"/>
            </a:solidFill>
            <a:miter lim="800000"/>
            <a:headEnd/>
            <a:tailEnd/>
          </a:ln>
        </p:spPr>
        <p:txBody>
          <a:bodyPr/>
          <a:lstStyle/>
          <a:p>
            <a:endParaRPr lang="en-US"/>
          </a:p>
        </p:txBody>
      </p:sp>
      <p:sp>
        <p:nvSpPr>
          <p:cNvPr id="44043" name="Rectangle 11"/>
          <p:cNvSpPr>
            <a:spLocks noChangeArrowheads="1"/>
          </p:cNvSpPr>
          <p:nvPr/>
        </p:nvSpPr>
        <p:spPr bwMode="auto">
          <a:xfrm>
            <a:off x="2057400" y="2124075"/>
            <a:ext cx="5322888" cy="3336925"/>
          </a:xfrm>
          <a:prstGeom prst="rect">
            <a:avLst/>
          </a:prstGeom>
          <a:solidFill>
            <a:srgbClr val="EBEEF2"/>
          </a:solidFill>
          <a:ln w="107950">
            <a:solidFill>
              <a:srgbClr val="EBEEF2"/>
            </a:solidFill>
            <a:miter lim="800000"/>
            <a:headEnd/>
            <a:tailEnd/>
          </a:ln>
        </p:spPr>
        <p:txBody>
          <a:bodyPr/>
          <a:lstStyle/>
          <a:p>
            <a:endParaRPr lang="en-US"/>
          </a:p>
        </p:txBody>
      </p:sp>
      <p:sp>
        <p:nvSpPr>
          <p:cNvPr id="44044" name="Rectangle 12"/>
          <p:cNvSpPr>
            <a:spLocks noChangeArrowheads="1"/>
          </p:cNvSpPr>
          <p:nvPr/>
        </p:nvSpPr>
        <p:spPr bwMode="auto">
          <a:xfrm>
            <a:off x="2057400" y="2124075"/>
            <a:ext cx="5322888" cy="3336925"/>
          </a:xfrm>
          <a:prstGeom prst="rect">
            <a:avLst/>
          </a:prstGeom>
          <a:solidFill>
            <a:srgbClr val="EAECF1"/>
          </a:solidFill>
          <a:ln w="87313">
            <a:solidFill>
              <a:srgbClr val="EAECF1"/>
            </a:solidFill>
            <a:miter lim="800000"/>
            <a:headEnd/>
            <a:tailEnd/>
          </a:ln>
        </p:spPr>
        <p:txBody>
          <a:bodyPr/>
          <a:lstStyle/>
          <a:p>
            <a:endParaRPr lang="en-US"/>
          </a:p>
        </p:txBody>
      </p:sp>
      <p:sp>
        <p:nvSpPr>
          <p:cNvPr id="44045" name="Rectangle 13"/>
          <p:cNvSpPr>
            <a:spLocks noChangeArrowheads="1"/>
          </p:cNvSpPr>
          <p:nvPr/>
        </p:nvSpPr>
        <p:spPr bwMode="auto">
          <a:xfrm>
            <a:off x="2057400" y="2124075"/>
            <a:ext cx="5322888" cy="3336925"/>
          </a:xfrm>
          <a:prstGeom prst="rect">
            <a:avLst/>
          </a:prstGeom>
          <a:solidFill>
            <a:srgbClr val="E9EBF0"/>
          </a:solidFill>
          <a:ln w="65088">
            <a:solidFill>
              <a:srgbClr val="E9EBF0"/>
            </a:solidFill>
            <a:miter lim="800000"/>
            <a:headEnd/>
            <a:tailEnd/>
          </a:ln>
        </p:spPr>
        <p:txBody>
          <a:bodyPr/>
          <a:lstStyle/>
          <a:p>
            <a:endParaRPr lang="en-US"/>
          </a:p>
        </p:txBody>
      </p:sp>
      <p:sp>
        <p:nvSpPr>
          <p:cNvPr id="44046" name="Rectangle 14"/>
          <p:cNvSpPr>
            <a:spLocks noChangeArrowheads="1"/>
          </p:cNvSpPr>
          <p:nvPr/>
        </p:nvSpPr>
        <p:spPr bwMode="auto">
          <a:xfrm>
            <a:off x="2057400" y="2124075"/>
            <a:ext cx="5322888" cy="3336925"/>
          </a:xfrm>
          <a:prstGeom prst="rect">
            <a:avLst/>
          </a:prstGeom>
          <a:solidFill>
            <a:srgbClr val="E7EAEF"/>
          </a:solidFill>
          <a:ln w="42863">
            <a:solidFill>
              <a:srgbClr val="E7EAEF"/>
            </a:solidFill>
            <a:miter lim="800000"/>
            <a:headEnd/>
            <a:tailEnd/>
          </a:ln>
        </p:spPr>
        <p:txBody>
          <a:bodyPr/>
          <a:lstStyle/>
          <a:p>
            <a:endParaRPr lang="en-US"/>
          </a:p>
        </p:txBody>
      </p:sp>
      <p:sp>
        <p:nvSpPr>
          <p:cNvPr id="44047" name="Rectangle 15"/>
          <p:cNvSpPr>
            <a:spLocks noChangeArrowheads="1"/>
          </p:cNvSpPr>
          <p:nvPr/>
        </p:nvSpPr>
        <p:spPr bwMode="auto">
          <a:xfrm>
            <a:off x="2057400" y="2124075"/>
            <a:ext cx="5322888" cy="3336925"/>
          </a:xfrm>
          <a:prstGeom prst="rect">
            <a:avLst/>
          </a:prstGeom>
          <a:solidFill>
            <a:srgbClr val="E6E9EF"/>
          </a:solidFill>
          <a:ln w="22225">
            <a:solidFill>
              <a:srgbClr val="E6E9EF"/>
            </a:solidFill>
            <a:miter lim="800000"/>
            <a:headEnd/>
            <a:tailEnd/>
          </a:ln>
        </p:spPr>
        <p:txBody>
          <a:bodyPr/>
          <a:lstStyle/>
          <a:p>
            <a:endParaRPr lang="en-US"/>
          </a:p>
        </p:txBody>
      </p:sp>
      <p:sp>
        <p:nvSpPr>
          <p:cNvPr id="44048" name="Rectangle 16"/>
          <p:cNvSpPr>
            <a:spLocks noChangeArrowheads="1"/>
          </p:cNvSpPr>
          <p:nvPr/>
        </p:nvSpPr>
        <p:spPr bwMode="auto">
          <a:xfrm>
            <a:off x="1970088" y="2025650"/>
            <a:ext cx="5322887" cy="3335338"/>
          </a:xfrm>
          <a:prstGeom prst="rect">
            <a:avLst/>
          </a:prstGeom>
          <a:solidFill>
            <a:srgbClr val="FFFFFF"/>
          </a:solidFill>
          <a:ln w="9525">
            <a:noFill/>
            <a:miter lim="800000"/>
            <a:headEnd/>
            <a:tailEnd/>
          </a:ln>
        </p:spPr>
        <p:txBody>
          <a:bodyPr/>
          <a:lstStyle/>
          <a:p>
            <a:endParaRPr lang="en-US"/>
          </a:p>
        </p:txBody>
      </p:sp>
      <p:sp>
        <p:nvSpPr>
          <p:cNvPr id="44049" name="Freeform 17"/>
          <p:cNvSpPr>
            <a:spLocks/>
          </p:cNvSpPr>
          <p:nvPr/>
        </p:nvSpPr>
        <p:spPr bwMode="auto">
          <a:xfrm>
            <a:off x="1957388" y="2025650"/>
            <a:ext cx="5322887" cy="3335338"/>
          </a:xfrm>
          <a:custGeom>
            <a:avLst/>
            <a:gdLst>
              <a:gd name="T0" fmla="*/ 0 w 3353"/>
              <a:gd name="T1" fmla="*/ 0 h 2101"/>
              <a:gd name="T2" fmla="*/ 0 w 3353"/>
              <a:gd name="T3" fmla="*/ 2147483647 h 2101"/>
              <a:gd name="T4" fmla="*/ 2147483647 w 3353"/>
              <a:gd name="T5" fmla="*/ 2147483647 h 2101"/>
              <a:gd name="T6" fmla="*/ 0 60000 65536"/>
              <a:gd name="T7" fmla="*/ 0 60000 65536"/>
              <a:gd name="T8" fmla="*/ 0 60000 65536"/>
              <a:gd name="T9" fmla="*/ 0 w 3353"/>
              <a:gd name="T10" fmla="*/ 0 h 2101"/>
              <a:gd name="T11" fmla="*/ 3353 w 3353"/>
              <a:gd name="T12" fmla="*/ 2101 h 2101"/>
            </a:gdLst>
            <a:ahLst/>
            <a:cxnLst>
              <a:cxn ang="T6">
                <a:pos x="T0" y="T1"/>
              </a:cxn>
              <a:cxn ang="T7">
                <a:pos x="T2" y="T3"/>
              </a:cxn>
              <a:cxn ang="T8">
                <a:pos x="T4" y="T5"/>
              </a:cxn>
            </a:cxnLst>
            <a:rect l="T9" t="T10" r="T11" b="T12"/>
            <a:pathLst>
              <a:path w="3353" h="2101">
                <a:moveTo>
                  <a:pt x="0" y="0"/>
                </a:moveTo>
                <a:lnTo>
                  <a:pt x="0" y="2101"/>
                </a:lnTo>
                <a:lnTo>
                  <a:pt x="3353" y="2101"/>
                </a:lnTo>
              </a:path>
            </a:pathLst>
          </a:custGeom>
          <a:noFill/>
          <a:ln w="22225">
            <a:solidFill>
              <a:srgbClr val="000000"/>
            </a:solidFill>
            <a:round/>
            <a:headEnd/>
            <a:tailEnd/>
          </a:ln>
        </p:spPr>
        <p:txBody>
          <a:bodyPr/>
          <a:lstStyle/>
          <a:p>
            <a:endParaRPr lang="en-US"/>
          </a:p>
        </p:txBody>
      </p:sp>
      <p:sp>
        <p:nvSpPr>
          <p:cNvPr id="44050" name="Rectangle 18"/>
          <p:cNvSpPr>
            <a:spLocks noChangeArrowheads="1"/>
          </p:cNvSpPr>
          <p:nvPr/>
        </p:nvSpPr>
        <p:spPr bwMode="auto">
          <a:xfrm>
            <a:off x="1744663" y="1624013"/>
            <a:ext cx="5399087" cy="258762"/>
          </a:xfrm>
          <a:prstGeom prst="rect">
            <a:avLst/>
          </a:prstGeom>
          <a:noFill/>
          <a:ln w="9525">
            <a:noFill/>
            <a:miter lim="800000"/>
            <a:headEnd/>
            <a:tailEnd/>
          </a:ln>
        </p:spPr>
        <p:txBody>
          <a:bodyPr wrap="none" lIns="0" tIns="0" rIns="0" bIns="0">
            <a:spAutoFit/>
          </a:bodyPr>
          <a:lstStyle/>
          <a:p>
            <a:r>
              <a:rPr lang="en-US" sz="1700" b="1">
                <a:solidFill>
                  <a:srgbClr val="000000"/>
                </a:solidFill>
                <a:latin typeface="Arial" charset="0"/>
              </a:rPr>
              <a:t>(e) Perfectly Elastic Supply: Elasticity Equals Infinity</a:t>
            </a:r>
            <a:endParaRPr lang="en-US"/>
          </a:p>
        </p:txBody>
      </p:sp>
      <p:sp>
        <p:nvSpPr>
          <p:cNvPr id="44051" name="Rectangle 19"/>
          <p:cNvSpPr>
            <a:spLocks noChangeArrowheads="1"/>
          </p:cNvSpPr>
          <p:nvPr/>
        </p:nvSpPr>
        <p:spPr bwMode="auto">
          <a:xfrm>
            <a:off x="6350000" y="5456238"/>
            <a:ext cx="876300" cy="258762"/>
          </a:xfrm>
          <a:prstGeom prst="rect">
            <a:avLst/>
          </a:prstGeom>
          <a:noFill/>
          <a:ln w="9525">
            <a:noFill/>
            <a:miter lim="800000"/>
            <a:headEnd/>
            <a:tailEnd/>
          </a:ln>
        </p:spPr>
        <p:txBody>
          <a:bodyPr wrap="none" lIns="0" tIns="0" rIns="0" bIns="0">
            <a:spAutoFit/>
          </a:bodyPr>
          <a:lstStyle/>
          <a:p>
            <a:r>
              <a:rPr lang="en-US" sz="1700" b="1">
                <a:solidFill>
                  <a:srgbClr val="000000"/>
                </a:solidFill>
                <a:latin typeface="Arial" charset="0"/>
              </a:rPr>
              <a:t>Quantity</a:t>
            </a:r>
            <a:endParaRPr lang="en-US"/>
          </a:p>
        </p:txBody>
      </p:sp>
      <p:sp>
        <p:nvSpPr>
          <p:cNvPr id="44052" name="Rectangle 20"/>
          <p:cNvSpPr>
            <a:spLocks noChangeArrowheads="1"/>
          </p:cNvSpPr>
          <p:nvPr/>
        </p:nvSpPr>
        <p:spPr bwMode="auto">
          <a:xfrm>
            <a:off x="1766888" y="5462588"/>
            <a:ext cx="120650" cy="258762"/>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0</a:t>
            </a:r>
            <a:endParaRPr lang="en-US"/>
          </a:p>
        </p:txBody>
      </p:sp>
      <p:sp>
        <p:nvSpPr>
          <p:cNvPr id="44053" name="Rectangle 21"/>
          <p:cNvSpPr>
            <a:spLocks noChangeArrowheads="1"/>
          </p:cNvSpPr>
          <p:nvPr/>
        </p:nvSpPr>
        <p:spPr bwMode="auto">
          <a:xfrm>
            <a:off x="1319213" y="2000250"/>
            <a:ext cx="530225" cy="258763"/>
          </a:xfrm>
          <a:prstGeom prst="rect">
            <a:avLst/>
          </a:prstGeom>
          <a:noFill/>
          <a:ln w="9525">
            <a:noFill/>
            <a:miter lim="800000"/>
            <a:headEnd/>
            <a:tailEnd/>
          </a:ln>
        </p:spPr>
        <p:txBody>
          <a:bodyPr wrap="none" lIns="0" tIns="0" rIns="0" bIns="0">
            <a:spAutoFit/>
          </a:bodyPr>
          <a:lstStyle/>
          <a:p>
            <a:r>
              <a:rPr lang="en-US" sz="1700" b="1">
                <a:solidFill>
                  <a:srgbClr val="000000"/>
                </a:solidFill>
                <a:latin typeface="Arial" charset="0"/>
              </a:rPr>
              <a:t>Price</a:t>
            </a:r>
            <a:endParaRPr lang="en-US"/>
          </a:p>
        </p:txBody>
      </p:sp>
      <p:grpSp>
        <p:nvGrpSpPr>
          <p:cNvPr id="2" name="Group 22"/>
          <p:cNvGrpSpPr>
            <a:grpSpLocks/>
          </p:cNvGrpSpPr>
          <p:nvPr/>
        </p:nvGrpSpPr>
        <p:grpSpPr bwMode="auto">
          <a:xfrm>
            <a:off x="1630363" y="3460750"/>
            <a:ext cx="5086350" cy="265113"/>
            <a:chOff x="1027" y="2180"/>
            <a:chExt cx="3204" cy="167"/>
          </a:xfrm>
        </p:grpSpPr>
        <p:sp>
          <p:nvSpPr>
            <p:cNvPr id="44075" name="Rectangle 23"/>
            <p:cNvSpPr>
              <a:spLocks noChangeArrowheads="1"/>
            </p:cNvSpPr>
            <p:nvPr/>
          </p:nvSpPr>
          <p:spPr bwMode="auto">
            <a:xfrm>
              <a:off x="1027" y="2180"/>
              <a:ext cx="152"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$4</a:t>
              </a:r>
              <a:endParaRPr lang="en-US"/>
            </a:p>
          </p:txBody>
        </p:sp>
        <p:grpSp>
          <p:nvGrpSpPr>
            <p:cNvPr id="3" name="Group 24"/>
            <p:cNvGrpSpPr>
              <a:grpSpLocks/>
            </p:cNvGrpSpPr>
            <p:nvPr/>
          </p:nvGrpSpPr>
          <p:grpSpPr bwMode="auto">
            <a:xfrm>
              <a:off x="1241" y="2184"/>
              <a:ext cx="2990" cy="163"/>
              <a:chOff x="1241" y="2184"/>
              <a:chExt cx="2990" cy="163"/>
            </a:xfrm>
          </p:grpSpPr>
          <p:sp>
            <p:nvSpPr>
              <p:cNvPr id="44077" name="Line 25"/>
              <p:cNvSpPr>
                <a:spLocks noChangeShapeType="1"/>
              </p:cNvSpPr>
              <p:nvPr/>
            </p:nvSpPr>
            <p:spPr bwMode="auto">
              <a:xfrm flipH="1">
                <a:off x="1241" y="2239"/>
                <a:ext cx="2467" cy="1"/>
              </a:xfrm>
              <a:prstGeom prst="line">
                <a:avLst/>
              </a:prstGeom>
              <a:noFill/>
              <a:ln w="65088">
                <a:solidFill>
                  <a:srgbClr val="004C9F"/>
                </a:solidFill>
                <a:round/>
                <a:headEnd/>
                <a:tailEnd/>
              </a:ln>
            </p:spPr>
            <p:txBody>
              <a:bodyPr/>
              <a:lstStyle/>
              <a:p>
                <a:endParaRPr lang="en-US"/>
              </a:p>
            </p:txBody>
          </p:sp>
          <p:sp>
            <p:nvSpPr>
              <p:cNvPr id="44078" name="Rectangle 26"/>
              <p:cNvSpPr>
                <a:spLocks noChangeArrowheads="1"/>
              </p:cNvSpPr>
              <p:nvPr/>
            </p:nvSpPr>
            <p:spPr bwMode="auto">
              <a:xfrm>
                <a:off x="3814" y="2184"/>
                <a:ext cx="417"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Supply</a:t>
                </a:r>
                <a:endParaRPr lang="en-US"/>
              </a:p>
            </p:txBody>
          </p:sp>
        </p:grpSp>
      </p:grpSp>
      <p:grpSp>
        <p:nvGrpSpPr>
          <p:cNvPr id="4" name="Group 27"/>
          <p:cNvGrpSpPr>
            <a:grpSpLocks/>
          </p:cNvGrpSpPr>
          <p:nvPr/>
        </p:nvGrpSpPr>
        <p:grpSpPr bwMode="auto">
          <a:xfrm>
            <a:off x="650875" y="4308475"/>
            <a:ext cx="2876550" cy="1966913"/>
            <a:chOff x="410" y="2714"/>
            <a:chExt cx="1812" cy="1239"/>
          </a:xfrm>
        </p:grpSpPr>
        <p:sp>
          <p:nvSpPr>
            <p:cNvPr id="44070" name="Line 28"/>
            <p:cNvSpPr>
              <a:spLocks noChangeShapeType="1"/>
            </p:cNvSpPr>
            <p:nvPr/>
          </p:nvSpPr>
          <p:spPr bwMode="auto">
            <a:xfrm flipV="1">
              <a:off x="560" y="2714"/>
              <a:ext cx="627" cy="889"/>
            </a:xfrm>
            <a:prstGeom prst="line">
              <a:avLst/>
            </a:prstGeom>
            <a:noFill/>
            <a:ln w="22225">
              <a:solidFill>
                <a:srgbClr val="000000"/>
              </a:solidFill>
              <a:round/>
              <a:headEnd/>
              <a:tailEnd/>
            </a:ln>
          </p:spPr>
          <p:txBody>
            <a:bodyPr/>
            <a:lstStyle/>
            <a:p>
              <a:endParaRPr lang="en-US"/>
            </a:p>
          </p:txBody>
        </p:sp>
        <p:grpSp>
          <p:nvGrpSpPr>
            <p:cNvPr id="5" name="Group 29"/>
            <p:cNvGrpSpPr>
              <a:grpSpLocks/>
            </p:cNvGrpSpPr>
            <p:nvPr/>
          </p:nvGrpSpPr>
          <p:grpSpPr bwMode="auto">
            <a:xfrm>
              <a:off x="410" y="3578"/>
              <a:ext cx="1812" cy="375"/>
              <a:chOff x="410" y="3578"/>
              <a:chExt cx="1812" cy="375"/>
            </a:xfrm>
          </p:grpSpPr>
          <p:sp>
            <p:nvSpPr>
              <p:cNvPr id="44072" name="Rectangle 30"/>
              <p:cNvSpPr>
                <a:spLocks noChangeArrowheads="1"/>
              </p:cNvSpPr>
              <p:nvPr/>
            </p:nvSpPr>
            <p:spPr bwMode="auto">
              <a:xfrm>
                <a:off x="410" y="3578"/>
                <a:ext cx="1812" cy="375"/>
              </a:xfrm>
              <a:prstGeom prst="rect">
                <a:avLst/>
              </a:prstGeom>
              <a:solidFill>
                <a:srgbClr val="E1E5E9"/>
              </a:solidFill>
              <a:ln w="9525">
                <a:noFill/>
                <a:miter lim="800000"/>
                <a:headEnd/>
                <a:tailEnd/>
              </a:ln>
            </p:spPr>
            <p:txBody>
              <a:bodyPr/>
              <a:lstStyle/>
              <a:p>
                <a:endParaRPr lang="en-US"/>
              </a:p>
            </p:txBody>
          </p:sp>
          <p:sp>
            <p:nvSpPr>
              <p:cNvPr id="44073" name="Rectangle 31"/>
              <p:cNvSpPr>
                <a:spLocks noChangeArrowheads="1"/>
              </p:cNvSpPr>
              <p:nvPr/>
            </p:nvSpPr>
            <p:spPr bwMode="auto">
              <a:xfrm>
                <a:off x="464" y="3596"/>
                <a:ext cx="1350"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3. At a price below $4,</a:t>
                </a:r>
                <a:endParaRPr lang="en-US"/>
              </a:p>
            </p:txBody>
          </p:sp>
          <p:sp>
            <p:nvSpPr>
              <p:cNvPr id="44074" name="Rectangle 32"/>
              <p:cNvSpPr>
                <a:spLocks noChangeArrowheads="1"/>
              </p:cNvSpPr>
              <p:nvPr/>
            </p:nvSpPr>
            <p:spPr bwMode="auto">
              <a:xfrm>
                <a:off x="464" y="3763"/>
                <a:ext cx="1501"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quantity supplied is zero.</a:t>
                </a:r>
                <a:endParaRPr lang="en-US"/>
              </a:p>
            </p:txBody>
          </p:sp>
        </p:grpSp>
      </p:grpSp>
      <p:grpSp>
        <p:nvGrpSpPr>
          <p:cNvPr id="6" name="Group 33"/>
          <p:cNvGrpSpPr>
            <a:grpSpLocks/>
          </p:cNvGrpSpPr>
          <p:nvPr/>
        </p:nvGrpSpPr>
        <p:grpSpPr bwMode="auto">
          <a:xfrm>
            <a:off x="3895725" y="3633788"/>
            <a:ext cx="2143125" cy="1171575"/>
            <a:chOff x="2454" y="2289"/>
            <a:chExt cx="1350" cy="738"/>
          </a:xfrm>
        </p:grpSpPr>
        <p:sp>
          <p:nvSpPr>
            <p:cNvPr id="44064" name="Line 34"/>
            <p:cNvSpPr>
              <a:spLocks noChangeShapeType="1"/>
            </p:cNvSpPr>
            <p:nvPr/>
          </p:nvSpPr>
          <p:spPr bwMode="auto">
            <a:xfrm>
              <a:off x="2877" y="2289"/>
              <a:ext cx="163" cy="250"/>
            </a:xfrm>
            <a:prstGeom prst="line">
              <a:avLst/>
            </a:prstGeom>
            <a:noFill/>
            <a:ln w="22225">
              <a:solidFill>
                <a:srgbClr val="000000"/>
              </a:solidFill>
              <a:round/>
              <a:headEnd/>
              <a:tailEnd/>
            </a:ln>
          </p:spPr>
          <p:txBody>
            <a:bodyPr/>
            <a:lstStyle/>
            <a:p>
              <a:endParaRPr lang="en-US"/>
            </a:p>
          </p:txBody>
        </p:sp>
        <p:grpSp>
          <p:nvGrpSpPr>
            <p:cNvPr id="7" name="Group 35"/>
            <p:cNvGrpSpPr>
              <a:grpSpLocks/>
            </p:cNvGrpSpPr>
            <p:nvPr/>
          </p:nvGrpSpPr>
          <p:grpSpPr bwMode="auto">
            <a:xfrm>
              <a:off x="2454" y="2489"/>
              <a:ext cx="1350" cy="538"/>
              <a:chOff x="2454" y="2489"/>
              <a:chExt cx="1350" cy="538"/>
            </a:xfrm>
          </p:grpSpPr>
          <p:sp>
            <p:nvSpPr>
              <p:cNvPr id="44066" name="Rectangle 36"/>
              <p:cNvSpPr>
                <a:spLocks noChangeArrowheads="1"/>
              </p:cNvSpPr>
              <p:nvPr/>
            </p:nvSpPr>
            <p:spPr bwMode="auto">
              <a:xfrm>
                <a:off x="2454" y="2489"/>
                <a:ext cx="1350" cy="538"/>
              </a:xfrm>
              <a:prstGeom prst="rect">
                <a:avLst/>
              </a:prstGeom>
              <a:solidFill>
                <a:srgbClr val="E1E5E9"/>
              </a:solidFill>
              <a:ln w="9525">
                <a:noFill/>
                <a:miter lim="800000"/>
                <a:headEnd/>
                <a:tailEnd/>
              </a:ln>
            </p:spPr>
            <p:txBody>
              <a:bodyPr/>
              <a:lstStyle/>
              <a:p>
                <a:endParaRPr lang="en-US"/>
              </a:p>
            </p:txBody>
          </p:sp>
          <p:sp>
            <p:nvSpPr>
              <p:cNvPr id="44067" name="Rectangle 37"/>
              <p:cNvSpPr>
                <a:spLocks noChangeArrowheads="1"/>
              </p:cNvSpPr>
              <p:nvPr/>
            </p:nvSpPr>
            <p:spPr bwMode="auto">
              <a:xfrm>
                <a:off x="2493" y="2514"/>
                <a:ext cx="971"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2. At exactly $4,</a:t>
                </a:r>
                <a:endParaRPr lang="en-US"/>
              </a:p>
            </p:txBody>
          </p:sp>
          <p:sp>
            <p:nvSpPr>
              <p:cNvPr id="44068" name="Rectangle 38"/>
              <p:cNvSpPr>
                <a:spLocks noChangeArrowheads="1"/>
              </p:cNvSpPr>
              <p:nvPr/>
            </p:nvSpPr>
            <p:spPr bwMode="auto">
              <a:xfrm>
                <a:off x="2493" y="2680"/>
                <a:ext cx="832"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producers will</a:t>
                </a:r>
                <a:endParaRPr lang="en-US"/>
              </a:p>
            </p:txBody>
          </p:sp>
          <p:sp>
            <p:nvSpPr>
              <p:cNvPr id="44069" name="Rectangle 39"/>
              <p:cNvSpPr>
                <a:spLocks noChangeArrowheads="1"/>
              </p:cNvSpPr>
              <p:nvPr/>
            </p:nvSpPr>
            <p:spPr bwMode="auto">
              <a:xfrm>
                <a:off x="2493" y="2847"/>
                <a:ext cx="1206"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supply any quantity.</a:t>
                </a:r>
                <a:endParaRPr lang="en-US"/>
              </a:p>
            </p:txBody>
          </p:sp>
        </p:grpSp>
      </p:grpSp>
      <p:grpSp>
        <p:nvGrpSpPr>
          <p:cNvPr id="8" name="Group 40"/>
          <p:cNvGrpSpPr>
            <a:grpSpLocks/>
          </p:cNvGrpSpPr>
          <p:nvPr/>
        </p:nvGrpSpPr>
        <p:grpSpPr bwMode="auto">
          <a:xfrm>
            <a:off x="2035175" y="2441575"/>
            <a:ext cx="2444750" cy="854075"/>
            <a:chOff x="1282" y="1538"/>
            <a:chExt cx="1540" cy="538"/>
          </a:xfrm>
        </p:grpSpPr>
        <p:sp>
          <p:nvSpPr>
            <p:cNvPr id="44058" name="Line 41"/>
            <p:cNvSpPr>
              <a:spLocks noChangeShapeType="1"/>
            </p:cNvSpPr>
            <p:nvPr/>
          </p:nvSpPr>
          <p:spPr bwMode="auto">
            <a:xfrm flipV="1">
              <a:off x="1282" y="1688"/>
              <a:ext cx="259" cy="63"/>
            </a:xfrm>
            <a:prstGeom prst="line">
              <a:avLst/>
            </a:prstGeom>
            <a:noFill/>
            <a:ln w="22225">
              <a:solidFill>
                <a:srgbClr val="000000"/>
              </a:solidFill>
              <a:round/>
              <a:headEnd/>
              <a:tailEnd/>
            </a:ln>
          </p:spPr>
          <p:txBody>
            <a:bodyPr/>
            <a:lstStyle/>
            <a:p>
              <a:endParaRPr lang="en-US"/>
            </a:p>
          </p:txBody>
        </p:sp>
        <p:grpSp>
          <p:nvGrpSpPr>
            <p:cNvPr id="9" name="Group 42"/>
            <p:cNvGrpSpPr>
              <a:grpSpLocks/>
            </p:cNvGrpSpPr>
            <p:nvPr/>
          </p:nvGrpSpPr>
          <p:grpSpPr bwMode="auto">
            <a:xfrm>
              <a:off x="1514" y="1538"/>
              <a:ext cx="1308" cy="538"/>
              <a:chOff x="1514" y="1538"/>
              <a:chExt cx="1308" cy="538"/>
            </a:xfrm>
          </p:grpSpPr>
          <p:sp>
            <p:nvSpPr>
              <p:cNvPr id="44060" name="Rectangle 43"/>
              <p:cNvSpPr>
                <a:spLocks noChangeArrowheads="1"/>
              </p:cNvSpPr>
              <p:nvPr/>
            </p:nvSpPr>
            <p:spPr bwMode="auto">
              <a:xfrm>
                <a:off x="1514" y="1538"/>
                <a:ext cx="1308" cy="538"/>
              </a:xfrm>
              <a:prstGeom prst="rect">
                <a:avLst/>
              </a:prstGeom>
              <a:solidFill>
                <a:srgbClr val="E1E5E9"/>
              </a:solidFill>
              <a:ln w="9525">
                <a:noFill/>
                <a:miter lim="800000"/>
                <a:headEnd/>
                <a:tailEnd/>
              </a:ln>
            </p:spPr>
            <p:txBody>
              <a:bodyPr/>
              <a:lstStyle/>
              <a:p>
                <a:endParaRPr lang="en-US"/>
              </a:p>
            </p:txBody>
          </p:sp>
          <p:sp>
            <p:nvSpPr>
              <p:cNvPr id="44061" name="Rectangle 44"/>
              <p:cNvSpPr>
                <a:spLocks noChangeArrowheads="1"/>
              </p:cNvSpPr>
              <p:nvPr/>
            </p:nvSpPr>
            <p:spPr bwMode="auto">
              <a:xfrm>
                <a:off x="1562" y="1569"/>
                <a:ext cx="872"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1. At any price</a:t>
                </a:r>
                <a:endParaRPr lang="en-US"/>
              </a:p>
            </p:txBody>
          </p:sp>
          <p:sp>
            <p:nvSpPr>
              <p:cNvPr id="44062" name="Rectangle 45"/>
              <p:cNvSpPr>
                <a:spLocks noChangeArrowheads="1"/>
              </p:cNvSpPr>
              <p:nvPr/>
            </p:nvSpPr>
            <p:spPr bwMode="auto">
              <a:xfrm>
                <a:off x="1562" y="1736"/>
                <a:ext cx="1116"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above $4, quantity</a:t>
                </a:r>
                <a:endParaRPr lang="en-US"/>
              </a:p>
            </p:txBody>
          </p:sp>
          <p:sp>
            <p:nvSpPr>
              <p:cNvPr id="44063" name="Rectangle 46"/>
              <p:cNvSpPr>
                <a:spLocks noChangeArrowheads="1"/>
              </p:cNvSpPr>
              <p:nvPr/>
            </p:nvSpPr>
            <p:spPr bwMode="auto">
              <a:xfrm>
                <a:off x="1562" y="1902"/>
                <a:ext cx="111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supplied is infinite.</a:t>
                </a:r>
                <a:endParaRPr lang="en-US"/>
              </a:p>
            </p:txBody>
          </p:sp>
        </p:grpSp>
      </p:grpSp>
      <p:sp>
        <p:nvSpPr>
          <p:cNvPr id="47" name="Slide Number Placeholder 46"/>
          <p:cNvSpPr>
            <a:spLocks noGrp="1"/>
          </p:cNvSpPr>
          <p:nvPr>
            <p:ph type="sldNum" sz="quarter" idx="12"/>
          </p:nvPr>
        </p:nvSpPr>
        <p:spPr/>
        <p:txBody>
          <a:bodyPr/>
          <a:lstStyle/>
          <a:p>
            <a:fld id="{B6F15528-21DE-4FAA-801E-634DDDAF4B2B}" type="slidenum">
              <a:rPr lang="en-US" smtClean="0"/>
              <a:pPr/>
              <a:t>165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l"/>
            <a:r>
              <a:rPr lang="en-US" sz="3200" smtClean="0">
                <a:solidFill>
                  <a:schemeClr val="bg1"/>
                </a:solidFill>
              </a:rPr>
              <a:t>Determinants of Elasticity of Supply</a:t>
            </a:r>
            <a:endParaRPr lang="en-US" smtClean="0"/>
          </a:p>
        </p:txBody>
      </p:sp>
      <p:sp>
        <p:nvSpPr>
          <p:cNvPr id="45059" name="Rectangle 3"/>
          <p:cNvSpPr>
            <a:spLocks noGrp="1" noChangeArrowheads="1"/>
          </p:cNvSpPr>
          <p:nvPr>
            <p:ph type="body" idx="1"/>
          </p:nvPr>
        </p:nvSpPr>
        <p:spPr/>
        <p:txBody>
          <a:bodyPr/>
          <a:lstStyle/>
          <a:p>
            <a:r>
              <a:rPr lang="en-US" smtClean="0"/>
              <a:t>Ability of sellers to change the amount of the good they produce.</a:t>
            </a:r>
          </a:p>
          <a:p>
            <a:pPr lvl="1"/>
            <a:r>
              <a:rPr lang="en-US" smtClean="0"/>
              <a:t>Beach-front land is inelastic.</a:t>
            </a:r>
          </a:p>
          <a:p>
            <a:pPr lvl="1"/>
            <a:r>
              <a:rPr lang="en-US" smtClean="0"/>
              <a:t>Books, cars, or manufactured goods are elastic.</a:t>
            </a:r>
          </a:p>
          <a:p>
            <a:r>
              <a:rPr lang="en-US" smtClean="0"/>
              <a:t>Time period. </a:t>
            </a:r>
          </a:p>
          <a:p>
            <a:pPr lvl="1"/>
            <a:r>
              <a:rPr lang="en-US" smtClean="0"/>
              <a:t>Supply is more elastic in the long run.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166</a:t>
            </a:fld>
            <a:endParaRPr lang="en-US"/>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algn="l"/>
            <a:r>
              <a:rPr lang="en-US" sz="3200" smtClean="0">
                <a:solidFill>
                  <a:schemeClr val="bg1"/>
                </a:solidFill>
              </a:rPr>
              <a:t>Computing the Price Elasticity of Supply</a:t>
            </a:r>
            <a:endParaRPr lang="en-US" smtClean="0"/>
          </a:p>
        </p:txBody>
      </p:sp>
      <p:sp>
        <p:nvSpPr>
          <p:cNvPr id="8196" name="Rectangle 3"/>
          <p:cNvSpPr>
            <a:spLocks noGrp="1" noChangeArrowheads="1"/>
          </p:cNvSpPr>
          <p:nvPr>
            <p:ph type="body" idx="1"/>
          </p:nvPr>
        </p:nvSpPr>
        <p:spPr/>
        <p:txBody>
          <a:bodyPr/>
          <a:lstStyle/>
          <a:p>
            <a:r>
              <a:rPr lang="en-US" smtClean="0"/>
              <a:t>The price elasticity of supply is computed as the percentage change in the quantity supplied divided by the percentage change in price.</a:t>
            </a:r>
          </a:p>
        </p:txBody>
      </p:sp>
      <p:graphicFrame>
        <p:nvGraphicFramePr>
          <p:cNvPr id="57349" name="Object 5"/>
          <p:cNvGraphicFramePr>
            <a:graphicFrameLocks noChangeAspect="1"/>
          </p:cNvGraphicFramePr>
          <p:nvPr/>
        </p:nvGraphicFramePr>
        <p:xfrm>
          <a:off x="762000" y="3276600"/>
          <a:ext cx="7391400" cy="1252538"/>
        </p:xfrm>
        <a:graphic>
          <a:graphicData uri="http://schemas.openxmlformats.org/presentationml/2006/ole">
            <mc:AlternateContent xmlns:mc="http://schemas.openxmlformats.org/markup-compatibility/2006">
              <mc:Choice xmlns:v="urn:schemas-microsoft-com:vml" Requires="v">
                <p:oleObj spid="_x0000_s48146" name="Equation" r:id="rId3" imgW="5016240" imgH="850680" progId="">
                  <p:embed/>
                </p:oleObj>
              </mc:Choice>
              <mc:Fallback>
                <p:oleObj name="Equation" r:id="rId3" imgW="5016240" imgH="850680" progId="">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276600"/>
                        <a:ext cx="7391400" cy="1252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167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7349"/>
                                        </p:tgtEl>
                                        <p:attrNameLst>
                                          <p:attrName>style.visibility</p:attrName>
                                        </p:attrNameLst>
                                      </p:cBhvr>
                                      <p:to>
                                        <p:strVal val="visible"/>
                                      </p:to>
                                    </p:set>
                                    <p:animEffect transition="in" filter="wipe(left)">
                                      <p:cBhvr>
                                        <p:cTn id="7" dur="500"/>
                                        <p:tgtEl>
                                          <p:spTgt spid="57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z="3600" smtClean="0"/>
              <a:t>APPLICATION of ELASTICITY</a:t>
            </a:r>
            <a:endParaRPr lang="en-US" smtClean="0"/>
          </a:p>
        </p:txBody>
      </p:sp>
      <p:sp>
        <p:nvSpPr>
          <p:cNvPr id="46083" name="Rectangle 3"/>
          <p:cNvSpPr>
            <a:spLocks noGrp="1" noChangeArrowheads="1"/>
          </p:cNvSpPr>
          <p:nvPr>
            <p:ph type="body" idx="1"/>
          </p:nvPr>
        </p:nvSpPr>
        <p:spPr/>
        <p:txBody>
          <a:bodyPr/>
          <a:lstStyle/>
          <a:p>
            <a:r>
              <a:rPr lang="en-US" smtClean="0"/>
              <a:t>Can good news for farming be bad news for farmers?</a:t>
            </a:r>
          </a:p>
          <a:p>
            <a:r>
              <a:rPr lang="en-US" smtClean="0"/>
              <a:t>What happens to wheat farmers and the market for wheat when university agronomists discover a new wheat hybrid that is more productive than existing varieties?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168</a:t>
            </a:fld>
            <a:endParaRPr lang="en-US"/>
          </a:p>
        </p:txBody>
      </p:sp>
    </p:spTree>
  </p:cSld>
  <p:clrMapOvr>
    <a:masterClrMapping/>
  </p:clrMapOvr>
  <p:transition>
    <p:zoom/>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r>
              <a:rPr lang="en-US" sz="3600" smtClean="0"/>
              <a:t>THE APPLICATION OF SUPPLY, DEMAND, AND ELASTICITY</a:t>
            </a:r>
          </a:p>
        </p:txBody>
      </p:sp>
      <p:sp>
        <p:nvSpPr>
          <p:cNvPr id="47107" name="Rectangle 3"/>
          <p:cNvSpPr>
            <a:spLocks noGrp="1" noChangeArrowheads="1"/>
          </p:cNvSpPr>
          <p:nvPr>
            <p:ph type="body" idx="1"/>
          </p:nvPr>
        </p:nvSpPr>
        <p:spPr/>
        <p:txBody>
          <a:bodyPr/>
          <a:lstStyle/>
          <a:p>
            <a:r>
              <a:rPr lang="en-US" smtClean="0"/>
              <a:t>Examine whether the supply or demand curve shifts.</a:t>
            </a:r>
          </a:p>
          <a:p>
            <a:r>
              <a:rPr lang="en-US" smtClean="0"/>
              <a:t>Determine the direction of the shift of the curve.</a:t>
            </a:r>
          </a:p>
          <a:p>
            <a:r>
              <a:rPr lang="en-US" smtClean="0"/>
              <a:t>Use the supply-and-demand diagram to see how the market equilibrium changes.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169</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Economics is Science or Arts?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
        <p:nvSpPr>
          <p:cNvPr id="5" name="Content Placeholder 4"/>
          <p:cNvSpPr>
            <a:spLocks noGrp="1"/>
          </p:cNvSpPr>
          <p:nvPr>
            <p:ph sz="quarter" idx="1"/>
          </p:nvPr>
        </p:nvSpPr>
        <p:spPr/>
        <p:txBody>
          <a:bodyPr>
            <a:normAutofit lnSpcReduction="10000"/>
          </a:bodyPr>
          <a:lstStyle/>
          <a:p>
            <a:pPr marL="609600" indent="-609600">
              <a:buFontTx/>
              <a:buNone/>
            </a:pPr>
            <a:r>
              <a:rPr lang="en-US" sz="2800" b="1" dirty="0" smtClean="0">
                <a:latin typeface="Times New Roman" pitchFamily="18" charset="0"/>
                <a:cs typeface="Times New Roman" pitchFamily="18" charset="0"/>
              </a:rPr>
              <a:t>Economics is a social science</a:t>
            </a:r>
            <a:r>
              <a:rPr lang="en-US" sz="2800" dirty="0" smtClean="0">
                <a:latin typeface="Times New Roman" pitchFamily="18" charset="0"/>
                <a:cs typeface="Times New Roman" pitchFamily="18" charset="0"/>
              </a:rPr>
              <a:t>: it is a social science because it is based on human behavior. Or in other words it studies human behavior in economic activities.</a:t>
            </a:r>
          </a:p>
          <a:p>
            <a:pPr marL="609600" indent="-609600">
              <a:buFontTx/>
              <a:buNone/>
            </a:pPr>
            <a:r>
              <a:rPr lang="en-US" sz="2800" b="1" dirty="0" smtClean="0">
                <a:latin typeface="Times New Roman" pitchFamily="18" charset="0"/>
                <a:cs typeface="Times New Roman" pitchFamily="18" charset="0"/>
              </a:rPr>
              <a:t>Is economics a science or an art</a:t>
            </a:r>
            <a:r>
              <a:rPr lang="en-US" sz="2800" dirty="0" smtClean="0">
                <a:latin typeface="Times New Roman" pitchFamily="18" charset="0"/>
                <a:cs typeface="Times New Roman" pitchFamily="18" charset="0"/>
              </a:rPr>
              <a:t>?  Economics is both a science and an art. It is a science because deals with the collection and experimentation  on empirical data. Like the recording of prices of a commodity on monthly or annually basis and finding the inflation rate in the economy. But when policies are used to control inflation then its an art.</a:t>
            </a:r>
          </a:p>
          <a:p>
            <a:endParaRPr lang="en-US" dirty="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E:\Mankiw\Mankiw PPT\narrow aqua button bckgrd.jpg"/>
          <p:cNvPicPr>
            <a:picLocks noChangeAspect="1" noChangeArrowheads="1"/>
          </p:cNvPicPr>
          <p:nvPr/>
        </p:nvPicPr>
        <p:blipFill>
          <a:blip r:embed="rId2"/>
          <a:srcRect r="1688"/>
          <a:stretch>
            <a:fillRect/>
          </a:stretch>
        </p:blipFill>
        <p:spPr bwMode="auto">
          <a:xfrm>
            <a:off x="0" y="0"/>
            <a:ext cx="9144000" cy="6858000"/>
          </a:xfrm>
          <a:prstGeom prst="rect">
            <a:avLst/>
          </a:prstGeom>
          <a:noFill/>
          <a:ln w="9525">
            <a:noFill/>
            <a:miter lim="800000"/>
            <a:headEnd/>
            <a:tailEnd/>
          </a:ln>
        </p:spPr>
      </p:pic>
      <p:sp>
        <p:nvSpPr>
          <p:cNvPr id="48131" name="Rectangle 3"/>
          <p:cNvSpPr>
            <a:spLocks noGrp="1" noChangeArrowheads="1"/>
          </p:cNvSpPr>
          <p:nvPr>
            <p:ph type="title"/>
          </p:nvPr>
        </p:nvSpPr>
        <p:spPr>
          <a:xfrm>
            <a:off x="609600" y="50800"/>
            <a:ext cx="8229600" cy="685800"/>
          </a:xfrm>
        </p:spPr>
        <p:txBody>
          <a:bodyPr/>
          <a:lstStyle/>
          <a:p>
            <a:pPr algn="l">
              <a:lnSpc>
                <a:spcPct val="80000"/>
              </a:lnSpc>
            </a:pPr>
            <a:r>
              <a:rPr lang="en-US" sz="2400" smtClean="0">
                <a:solidFill>
                  <a:schemeClr val="bg1"/>
                </a:solidFill>
              </a:rPr>
              <a:t>Figure 8 An Increase in Supply in the Market for Wheat</a:t>
            </a:r>
          </a:p>
        </p:txBody>
      </p:sp>
      <p:sp>
        <p:nvSpPr>
          <p:cNvPr id="48132" name="Text Box 4"/>
          <p:cNvSpPr txBox="1">
            <a:spLocks noChangeArrowheads="1"/>
          </p:cNvSpPr>
          <p:nvPr/>
        </p:nvSpPr>
        <p:spPr bwMode="auto">
          <a:xfrm>
            <a:off x="6564313" y="6680200"/>
            <a:ext cx="2641600" cy="214313"/>
          </a:xfrm>
          <a:prstGeom prst="rect">
            <a:avLst/>
          </a:prstGeom>
          <a:noFill/>
          <a:ln w="9525">
            <a:noFill/>
            <a:miter lim="800000"/>
            <a:headEnd/>
            <a:tailEnd/>
          </a:ln>
        </p:spPr>
        <p:txBody>
          <a:bodyPr wrap="none">
            <a:spAutoFit/>
          </a:bodyPr>
          <a:lstStyle/>
          <a:p>
            <a:r>
              <a:rPr lang="en-US" altLang="en-US" sz="800" b="1">
                <a:solidFill>
                  <a:schemeClr val="bg1"/>
                </a:solidFill>
                <a:latin typeface="Arial" charset="0"/>
              </a:rPr>
              <a:t>Copyright©2003  Southwestern/Thomson Learning</a:t>
            </a:r>
          </a:p>
        </p:txBody>
      </p:sp>
      <p:sp>
        <p:nvSpPr>
          <p:cNvPr id="48133" name="Rectangle 5"/>
          <p:cNvSpPr>
            <a:spLocks noChangeArrowheads="1"/>
          </p:cNvSpPr>
          <p:nvPr/>
        </p:nvSpPr>
        <p:spPr bwMode="auto">
          <a:xfrm>
            <a:off x="3109913" y="1274763"/>
            <a:ext cx="4576762" cy="3894137"/>
          </a:xfrm>
          <a:prstGeom prst="rect">
            <a:avLst/>
          </a:prstGeom>
          <a:solidFill>
            <a:srgbClr val="F3F6F9"/>
          </a:solidFill>
          <a:ln w="230188">
            <a:solidFill>
              <a:srgbClr val="F3F6F9"/>
            </a:solidFill>
            <a:miter lim="800000"/>
            <a:headEnd/>
            <a:tailEnd/>
          </a:ln>
        </p:spPr>
        <p:txBody>
          <a:bodyPr/>
          <a:lstStyle/>
          <a:p>
            <a:endParaRPr lang="en-US"/>
          </a:p>
        </p:txBody>
      </p:sp>
      <p:sp>
        <p:nvSpPr>
          <p:cNvPr id="48134" name="Rectangle 6"/>
          <p:cNvSpPr>
            <a:spLocks noChangeArrowheads="1"/>
          </p:cNvSpPr>
          <p:nvPr/>
        </p:nvSpPr>
        <p:spPr bwMode="auto">
          <a:xfrm>
            <a:off x="3109913" y="1274763"/>
            <a:ext cx="4576762" cy="3894137"/>
          </a:xfrm>
          <a:prstGeom prst="rect">
            <a:avLst/>
          </a:prstGeom>
          <a:solidFill>
            <a:srgbClr val="F2F4F8"/>
          </a:solidFill>
          <a:ln w="209550">
            <a:solidFill>
              <a:srgbClr val="F2F4F8"/>
            </a:solidFill>
            <a:miter lim="800000"/>
            <a:headEnd/>
            <a:tailEnd/>
          </a:ln>
        </p:spPr>
        <p:txBody>
          <a:bodyPr/>
          <a:lstStyle/>
          <a:p>
            <a:endParaRPr lang="en-US"/>
          </a:p>
        </p:txBody>
      </p:sp>
      <p:sp>
        <p:nvSpPr>
          <p:cNvPr id="48135" name="Rectangle 7"/>
          <p:cNvSpPr>
            <a:spLocks noChangeArrowheads="1"/>
          </p:cNvSpPr>
          <p:nvPr/>
        </p:nvSpPr>
        <p:spPr bwMode="auto">
          <a:xfrm>
            <a:off x="3109913" y="1274763"/>
            <a:ext cx="4576762" cy="3894137"/>
          </a:xfrm>
          <a:prstGeom prst="rect">
            <a:avLst/>
          </a:prstGeom>
          <a:solidFill>
            <a:srgbClr val="F1F4F7"/>
          </a:solidFill>
          <a:ln w="188913">
            <a:solidFill>
              <a:srgbClr val="F1F4F7"/>
            </a:solidFill>
            <a:miter lim="800000"/>
            <a:headEnd/>
            <a:tailEnd/>
          </a:ln>
        </p:spPr>
        <p:txBody>
          <a:bodyPr/>
          <a:lstStyle/>
          <a:p>
            <a:endParaRPr lang="en-US"/>
          </a:p>
        </p:txBody>
      </p:sp>
      <p:sp>
        <p:nvSpPr>
          <p:cNvPr id="48136" name="Rectangle 8"/>
          <p:cNvSpPr>
            <a:spLocks noChangeArrowheads="1"/>
          </p:cNvSpPr>
          <p:nvPr/>
        </p:nvSpPr>
        <p:spPr bwMode="auto">
          <a:xfrm>
            <a:off x="3109913" y="1274763"/>
            <a:ext cx="4576762" cy="3894137"/>
          </a:xfrm>
          <a:prstGeom prst="rect">
            <a:avLst/>
          </a:prstGeom>
          <a:solidFill>
            <a:srgbClr val="F0F2F5"/>
          </a:solidFill>
          <a:ln w="168275">
            <a:solidFill>
              <a:srgbClr val="F0F2F5"/>
            </a:solidFill>
            <a:miter lim="800000"/>
            <a:headEnd/>
            <a:tailEnd/>
          </a:ln>
        </p:spPr>
        <p:txBody>
          <a:bodyPr/>
          <a:lstStyle/>
          <a:p>
            <a:endParaRPr lang="en-US"/>
          </a:p>
        </p:txBody>
      </p:sp>
      <p:sp>
        <p:nvSpPr>
          <p:cNvPr id="48137" name="Rectangle 9"/>
          <p:cNvSpPr>
            <a:spLocks noChangeArrowheads="1"/>
          </p:cNvSpPr>
          <p:nvPr/>
        </p:nvSpPr>
        <p:spPr bwMode="auto">
          <a:xfrm>
            <a:off x="3109913" y="1274763"/>
            <a:ext cx="4576762" cy="3894137"/>
          </a:xfrm>
          <a:prstGeom prst="rect">
            <a:avLst/>
          </a:prstGeom>
          <a:solidFill>
            <a:srgbClr val="EEF1F4"/>
          </a:solidFill>
          <a:ln w="147638">
            <a:solidFill>
              <a:srgbClr val="EEF1F4"/>
            </a:solidFill>
            <a:miter lim="800000"/>
            <a:headEnd/>
            <a:tailEnd/>
          </a:ln>
        </p:spPr>
        <p:txBody>
          <a:bodyPr/>
          <a:lstStyle/>
          <a:p>
            <a:endParaRPr lang="en-US"/>
          </a:p>
        </p:txBody>
      </p:sp>
      <p:sp>
        <p:nvSpPr>
          <p:cNvPr id="48138" name="Rectangle 10"/>
          <p:cNvSpPr>
            <a:spLocks noChangeArrowheads="1"/>
          </p:cNvSpPr>
          <p:nvPr/>
        </p:nvSpPr>
        <p:spPr bwMode="auto">
          <a:xfrm>
            <a:off x="3109913" y="1274763"/>
            <a:ext cx="4576762" cy="3894137"/>
          </a:xfrm>
          <a:prstGeom prst="rect">
            <a:avLst/>
          </a:prstGeom>
          <a:solidFill>
            <a:srgbClr val="EDEFF3"/>
          </a:solidFill>
          <a:ln w="125413">
            <a:solidFill>
              <a:srgbClr val="EDEFF3"/>
            </a:solidFill>
            <a:miter lim="800000"/>
            <a:headEnd/>
            <a:tailEnd/>
          </a:ln>
        </p:spPr>
        <p:txBody>
          <a:bodyPr/>
          <a:lstStyle/>
          <a:p>
            <a:endParaRPr lang="en-US"/>
          </a:p>
        </p:txBody>
      </p:sp>
      <p:sp>
        <p:nvSpPr>
          <p:cNvPr id="48139" name="Rectangle 11"/>
          <p:cNvSpPr>
            <a:spLocks noChangeArrowheads="1"/>
          </p:cNvSpPr>
          <p:nvPr/>
        </p:nvSpPr>
        <p:spPr bwMode="auto">
          <a:xfrm>
            <a:off x="3109913" y="1274763"/>
            <a:ext cx="4576762" cy="3894137"/>
          </a:xfrm>
          <a:prstGeom prst="rect">
            <a:avLst/>
          </a:prstGeom>
          <a:solidFill>
            <a:srgbClr val="EBEEF2"/>
          </a:solidFill>
          <a:ln w="104775">
            <a:solidFill>
              <a:srgbClr val="EBEEF2"/>
            </a:solidFill>
            <a:miter lim="800000"/>
            <a:headEnd/>
            <a:tailEnd/>
          </a:ln>
        </p:spPr>
        <p:txBody>
          <a:bodyPr/>
          <a:lstStyle/>
          <a:p>
            <a:endParaRPr lang="en-US"/>
          </a:p>
        </p:txBody>
      </p:sp>
      <p:sp>
        <p:nvSpPr>
          <p:cNvPr id="48140" name="Rectangle 12"/>
          <p:cNvSpPr>
            <a:spLocks noChangeArrowheads="1"/>
          </p:cNvSpPr>
          <p:nvPr/>
        </p:nvSpPr>
        <p:spPr bwMode="auto">
          <a:xfrm>
            <a:off x="3109913" y="1274763"/>
            <a:ext cx="4576762" cy="3894137"/>
          </a:xfrm>
          <a:prstGeom prst="rect">
            <a:avLst/>
          </a:prstGeom>
          <a:solidFill>
            <a:srgbClr val="EAECF1"/>
          </a:solidFill>
          <a:ln w="84138">
            <a:solidFill>
              <a:srgbClr val="EAECF1"/>
            </a:solidFill>
            <a:miter lim="800000"/>
            <a:headEnd/>
            <a:tailEnd/>
          </a:ln>
        </p:spPr>
        <p:txBody>
          <a:bodyPr/>
          <a:lstStyle/>
          <a:p>
            <a:endParaRPr lang="en-US"/>
          </a:p>
        </p:txBody>
      </p:sp>
      <p:sp>
        <p:nvSpPr>
          <p:cNvPr id="48141" name="Rectangle 13"/>
          <p:cNvSpPr>
            <a:spLocks noChangeArrowheads="1"/>
          </p:cNvSpPr>
          <p:nvPr/>
        </p:nvSpPr>
        <p:spPr bwMode="auto">
          <a:xfrm>
            <a:off x="3109913" y="1274763"/>
            <a:ext cx="4576762" cy="3894137"/>
          </a:xfrm>
          <a:prstGeom prst="rect">
            <a:avLst/>
          </a:prstGeom>
          <a:solidFill>
            <a:srgbClr val="E9EBF0"/>
          </a:solidFill>
          <a:ln w="63500">
            <a:solidFill>
              <a:srgbClr val="E9EBF0"/>
            </a:solidFill>
            <a:miter lim="800000"/>
            <a:headEnd/>
            <a:tailEnd/>
          </a:ln>
        </p:spPr>
        <p:txBody>
          <a:bodyPr/>
          <a:lstStyle/>
          <a:p>
            <a:endParaRPr lang="en-US"/>
          </a:p>
        </p:txBody>
      </p:sp>
      <p:sp>
        <p:nvSpPr>
          <p:cNvPr id="48142" name="Rectangle 14"/>
          <p:cNvSpPr>
            <a:spLocks noChangeArrowheads="1"/>
          </p:cNvSpPr>
          <p:nvPr/>
        </p:nvSpPr>
        <p:spPr bwMode="auto">
          <a:xfrm>
            <a:off x="3109913" y="1274763"/>
            <a:ext cx="4576762" cy="3894137"/>
          </a:xfrm>
          <a:prstGeom prst="rect">
            <a:avLst/>
          </a:prstGeom>
          <a:solidFill>
            <a:srgbClr val="E7EAEF"/>
          </a:solidFill>
          <a:ln w="41275">
            <a:solidFill>
              <a:srgbClr val="E7EAEF"/>
            </a:solidFill>
            <a:miter lim="800000"/>
            <a:headEnd/>
            <a:tailEnd/>
          </a:ln>
        </p:spPr>
        <p:txBody>
          <a:bodyPr/>
          <a:lstStyle/>
          <a:p>
            <a:endParaRPr lang="en-US"/>
          </a:p>
        </p:txBody>
      </p:sp>
      <p:sp>
        <p:nvSpPr>
          <p:cNvPr id="48143" name="Rectangle 15"/>
          <p:cNvSpPr>
            <a:spLocks noChangeArrowheads="1"/>
          </p:cNvSpPr>
          <p:nvPr/>
        </p:nvSpPr>
        <p:spPr bwMode="auto">
          <a:xfrm>
            <a:off x="3109913" y="1274763"/>
            <a:ext cx="4576762" cy="3894137"/>
          </a:xfrm>
          <a:prstGeom prst="rect">
            <a:avLst/>
          </a:prstGeom>
          <a:solidFill>
            <a:srgbClr val="E6E9EF"/>
          </a:solidFill>
          <a:ln w="20638">
            <a:solidFill>
              <a:srgbClr val="E6E9EF"/>
            </a:solidFill>
            <a:miter lim="800000"/>
            <a:headEnd/>
            <a:tailEnd/>
          </a:ln>
        </p:spPr>
        <p:txBody>
          <a:bodyPr/>
          <a:lstStyle/>
          <a:p>
            <a:endParaRPr lang="en-US"/>
          </a:p>
        </p:txBody>
      </p:sp>
      <p:sp>
        <p:nvSpPr>
          <p:cNvPr id="48144" name="Rectangle 16"/>
          <p:cNvSpPr>
            <a:spLocks noChangeArrowheads="1"/>
          </p:cNvSpPr>
          <p:nvPr/>
        </p:nvSpPr>
        <p:spPr bwMode="auto">
          <a:xfrm>
            <a:off x="3005138" y="1169988"/>
            <a:ext cx="4598987" cy="3894137"/>
          </a:xfrm>
          <a:prstGeom prst="rect">
            <a:avLst/>
          </a:prstGeom>
          <a:solidFill>
            <a:srgbClr val="FFFFFF"/>
          </a:solidFill>
          <a:ln w="9525">
            <a:noFill/>
            <a:miter lim="800000"/>
            <a:headEnd/>
            <a:tailEnd/>
          </a:ln>
        </p:spPr>
        <p:txBody>
          <a:bodyPr/>
          <a:lstStyle/>
          <a:p>
            <a:endParaRPr lang="en-US"/>
          </a:p>
        </p:txBody>
      </p:sp>
      <p:sp>
        <p:nvSpPr>
          <p:cNvPr id="48145" name="Freeform 17"/>
          <p:cNvSpPr>
            <a:spLocks/>
          </p:cNvSpPr>
          <p:nvPr/>
        </p:nvSpPr>
        <p:spPr bwMode="auto">
          <a:xfrm>
            <a:off x="3005138" y="1169988"/>
            <a:ext cx="4598987" cy="3894137"/>
          </a:xfrm>
          <a:custGeom>
            <a:avLst/>
            <a:gdLst>
              <a:gd name="T0" fmla="*/ 0 w 2897"/>
              <a:gd name="T1" fmla="*/ 0 h 2453"/>
              <a:gd name="T2" fmla="*/ 0 w 2897"/>
              <a:gd name="T3" fmla="*/ 2147483647 h 2453"/>
              <a:gd name="T4" fmla="*/ 2147483647 w 2897"/>
              <a:gd name="T5" fmla="*/ 2147483647 h 2453"/>
              <a:gd name="T6" fmla="*/ 0 60000 65536"/>
              <a:gd name="T7" fmla="*/ 0 60000 65536"/>
              <a:gd name="T8" fmla="*/ 0 60000 65536"/>
              <a:gd name="T9" fmla="*/ 0 w 2897"/>
              <a:gd name="T10" fmla="*/ 0 h 2453"/>
              <a:gd name="T11" fmla="*/ 2897 w 2897"/>
              <a:gd name="T12" fmla="*/ 2453 h 2453"/>
            </a:gdLst>
            <a:ahLst/>
            <a:cxnLst>
              <a:cxn ang="T6">
                <a:pos x="T0" y="T1"/>
              </a:cxn>
              <a:cxn ang="T7">
                <a:pos x="T2" y="T3"/>
              </a:cxn>
              <a:cxn ang="T8">
                <a:pos x="T4" y="T5"/>
              </a:cxn>
            </a:cxnLst>
            <a:rect l="T9" t="T10" r="T11" b="T12"/>
            <a:pathLst>
              <a:path w="2897" h="2453">
                <a:moveTo>
                  <a:pt x="0" y="0"/>
                </a:moveTo>
                <a:lnTo>
                  <a:pt x="0" y="2453"/>
                </a:lnTo>
                <a:lnTo>
                  <a:pt x="2897" y="2453"/>
                </a:lnTo>
              </a:path>
            </a:pathLst>
          </a:custGeom>
          <a:noFill/>
          <a:ln w="20638">
            <a:solidFill>
              <a:srgbClr val="000000"/>
            </a:solidFill>
            <a:round/>
            <a:headEnd/>
            <a:tailEnd/>
          </a:ln>
        </p:spPr>
        <p:txBody>
          <a:bodyPr/>
          <a:lstStyle/>
          <a:p>
            <a:endParaRPr lang="en-US"/>
          </a:p>
        </p:txBody>
      </p:sp>
      <p:sp>
        <p:nvSpPr>
          <p:cNvPr id="75794" name="Line 18"/>
          <p:cNvSpPr>
            <a:spLocks noChangeShapeType="1"/>
          </p:cNvSpPr>
          <p:nvPr/>
        </p:nvSpPr>
        <p:spPr bwMode="auto">
          <a:xfrm flipV="1">
            <a:off x="2879725" y="2990850"/>
            <a:ext cx="1588" cy="422275"/>
          </a:xfrm>
          <a:prstGeom prst="line">
            <a:avLst/>
          </a:prstGeom>
          <a:noFill/>
          <a:ln w="22225">
            <a:solidFill>
              <a:srgbClr val="000000"/>
            </a:solidFill>
            <a:round/>
            <a:headEnd type="stealth" w="med" len="med"/>
            <a:tailEnd/>
          </a:ln>
        </p:spPr>
        <p:txBody>
          <a:bodyPr/>
          <a:lstStyle/>
          <a:p>
            <a:endParaRPr lang="en-US"/>
          </a:p>
        </p:txBody>
      </p:sp>
      <p:sp>
        <p:nvSpPr>
          <p:cNvPr id="75795" name="Line 19"/>
          <p:cNvSpPr>
            <a:spLocks noChangeShapeType="1"/>
          </p:cNvSpPr>
          <p:nvPr/>
        </p:nvSpPr>
        <p:spPr bwMode="auto">
          <a:xfrm flipH="1">
            <a:off x="5354638" y="5230813"/>
            <a:ext cx="214312" cy="3175"/>
          </a:xfrm>
          <a:prstGeom prst="line">
            <a:avLst/>
          </a:prstGeom>
          <a:noFill/>
          <a:ln w="22225">
            <a:solidFill>
              <a:srgbClr val="000000"/>
            </a:solidFill>
            <a:round/>
            <a:headEnd type="stealth" w="med" len="med"/>
            <a:tailEnd/>
          </a:ln>
        </p:spPr>
        <p:txBody>
          <a:bodyPr/>
          <a:lstStyle/>
          <a:p>
            <a:endParaRPr lang="en-US"/>
          </a:p>
        </p:txBody>
      </p:sp>
      <p:sp>
        <p:nvSpPr>
          <p:cNvPr id="75796" name="Line 20"/>
          <p:cNvSpPr>
            <a:spLocks noChangeShapeType="1"/>
          </p:cNvSpPr>
          <p:nvPr/>
        </p:nvSpPr>
        <p:spPr bwMode="auto">
          <a:xfrm rot="10800000">
            <a:off x="5503863" y="2635250"/>
            <a:ext cx="334962" cy="1588"/>
          </a:xfrm>
          <a:prstGeom prst="line">
            <a:avLst/>
          </a:prstGeom>
          <a:noFill/>
          <a:ln w="22225">
            <a:solidFill>
              <a:srgbClr val="000000"/>
            </a:solidFill>
            <a:round/>
            <a:headEnd type="stealth" w="med" len="med"/>
            <a:tailEnd/>
          </a:ln>
        </p:spPr>
        <p:txBody>
          <a:bodyPr/>
          <a:lstStyle/>
          <a:p>
            <a:endParaRPr lang="en-US"/>
          </a:p>
        </p:txBody>
      </p:sp>
      <p:sp>
        <p:nvSpPr>
          <p:cNvPr id="48149" name="Rectangle 21"/>
          <p:cNvSpPr>
            <a:spLocks noChangeArrowheads="1"/>
          </p:cNvSpPr>
          <p:nvPr/>
        </p:nvSpPr>
        <p:spPr bwMode="auto">
          <a:xfrm>
            <a:off x="6391275" y="5076825"/>
            <a:ext cx="1306513" cy="311150"/>
          </a:xfrm>
          <a:prstGeom prst="rect">
            <a:avLst/>
          </a:prstGeom>
          <a:noFill/>
          <a:ln w="9525">
            <a:noFill/>
            <a:miter lim="800000"/>
            <a:headEnd/>
            <a:tailEnd/>
          </a:ln>
        </p:spPr>
        <p:txBody>
          <a:bodyPr wrap="none" lIns="0" tIns="0" rIns="0" bIns="0">
            <a:spAutoFit/>
          </a:bodyPr>
          <a:lstStyle/>
          <a:p>
            <a:r>
              <a:rPr lang="en-US" sz="1700" b="1">
                <a:solidFill>
                  <a:srgbClr val="000000"/>
                </a:solidFill>
                <a:latin typeface="Arial" charset="0"/>
              </a:rPr>
              <a:t>Quantity of</a:t>
            </a:r>
            <a:endParaRPr lang="en-US"/>
          </a:p>
        </p:txBody>
      </p:sp>
      <p:sp>
        <p:nvSpPr>
          <p:cNvPr id="48150" name="Rectangle 22"/>
          <p:cNvSpPr>
            <a:spLocks noChangeArrowheads="1"/>
          </p:cNvSpPr>
          <p:nvPr/>
        </p:nvSpPr>
        <p:spPr bwMode="auto">
          <a:xfrm>
            <a:off x="6896100" y="5353050"/>
            <a:ext cx="788988" cy="311150"/>
          </a:xfrm>
          <a:prstGeom prst="rect">
            <a:avLst/>
          </a:prstGeom>
          <a:noFill/>
          <a:ln w="9525">
            <a:noFill/>
            <a:miter lim="800000"/>
            <a:headEnd/>
            <a:tailEnd/>
          </a:ln>
        </p:spPr>
        <p:txBody>
          <a:bodyPr wrap="none" lIns="0" tIns="0" rIns="0" bIns="0">
            <a:spAutoFit/>
          </a:bodyPr>
          <a:lstStyle/>
          <a:p>
            <a:r>
              <a:rPr lang="en-US" sz="1700" b="1">
                <a:solidFill>
                  <a:srgbClr val="000000"/>
                </a:solidFill>
                <a:latin typeface="Arial" charset="0"/>
              </a:rPr>
              <a:t>Wheat</a:t>
            </a:r>
            <a:endParaRPr lang="en-US"/>
          </a:p>
        </p:txBody>
      </p:sp>
      <p:sp>
        <p:nvSpPr>
          <p:cNvPr id="48151" name="Rectangle 23"/>
          <p:cNvSpPr>
            <a:spLocks noChangeArrowheads="1"/>
          </p:cNvSpPr>
          <p:nvPr/>
        </p:nvSpPr>
        <p:spPr bwMode="auto">
          <a:xfrm>
            <a:off x="2836863" y="5084763"/>
            <a:ext cx="228600" cy="311150"/>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0</a:t>
            </a:r>
            <a:endParaRPr lang="en-US"/>
          </a:p>
        </p:txBody>
      </p:sp>
      <p:sp>
        <p:nvSpPr>
          <p:cNvPr id="48152" name="Rectangle 24"/>
          <p:cNvSpPr>
            <a:spLocks noChangeArrowheads="1"/>
          </p:cNvSpPr>
          <p:nvPr/>
        </p:nvSpPr>
        <p:spPr bwMode="auto">
          <a:xfrm>
            <a:off x="2138363" y="1131888"/>
            <a:ext cx="933450" cy="311150"/>
          </a:xfrm>
          <a:prstGeom prst="rect">
            <a:avLst/>
          </a:prstGeom>
          <a:noFill/>
          <a:ln w="9525">
            <a:noFill/>
            <a:miter lim="800000"/>
            <a:headEnd/>
            <a:tailEnd/>
          </a:ln>
        </p:spPr>
        <p:txBody>
          <a:bodyPr wrap="none" lIns="0" tIns="0" rIns="0" bIns="0">
            <a:spAutoFit/>
          </a:bodyPr>
          <a:lstStyle/>
          <a:p>
            <a:r>
              <a:rPr lang="en-US" sz="1700" b="1">
                <a:solidFill>
                  <a:srgbClr val="000000"/>
                </a:solidFill>
                <a:latin typeface="Arial" charset="0"/>
              </a:rPr>
              <a:t>Price of</a:t>
            </a:r>
            <a:endParaRPr lang="en-US"/>
          </a:p>
        </p:txBody>
      </p:sp>
      <p:sp>
        <p:nvSpPr>
          <p:cNvPr id="48153" name="Rectangle 25"/>
          <p:cNvSpPr>
            <a:spLocks noChangeArrowheads="1"/>
          </p:cNvSpPr>
          <p:nvPr/>
        </p:nvSpPr>
        <p:spPr bwMode="auto">
          <a:xfrm>
            <a:off x="2282825" y="1409700"/>
            <a:ext cx="788988" cy="311150"/>
          </a:xfrm>
          <a:prstGeom prst="rect">
            <a:avLst/>
          </a:prstGeom>
          <a:noFill/>
          <a:ln w="9525">
            <a:noFill/>
            <a:miter lim="800000"/>
            <a:headEnd/>
            <a:tailEnd/>
          </a:ln>
        </p:spPr>
        <p:txBody>
          <a:bodyPr wrap="none" lIns="0" tIns="0" rIns="0" bIns="0">
            <a:spAutoFit/>
          </a:bodyPr>
          <a:lstStyle/>
          <a:p>
            <a:r>
              <a:rPr lang="en-US" sz="1700" b="1">
                <a:solidFill>
                  <a:srgbClr val="000000"/>
                </a:solidFill>
                <a:latin typeface="Arial" charset="0"/>
              </a:rPr>
              <a:t>Wheat</a:t>
            </a:r>
            <a:endParaRPr lang="en-US"/>
          </a:p>
        </p:txBody>
      </p:sp>
      <p:grpSp>
        <p:nvGrpSpPr>
          <p:cNvPr id="2" name="Group 26"/>
          <p:cNvGrpSpPr>
            <a:grpSpLocks/>
          </p:cNvGrpSpPr>
          <p:nvPr/>
        </p:nvGrpSpPr>
        <p:grpSpPr bwMode="auto">
          <a:xfrm>
            <a:off x="3382963" y="5294313"/>
            <a:ext cx="3948112" cy="1277937"/>
            <a:chOff x="2131" y="3335"/>
            <a:chExt cx="2487" cy="805"/>
          </a:xfrm>
        </p:grpSpPr>
        <p:sp>
          <p:nvSpPr>
            <p:cNvPr id="48191" name="Line 27"/>
            <p:cNvSpPr>
              <a:spLocks noChangeShapeType="1"/>
            </p:cNvSpPr>
            <p:nvPr/>
          </p:nvSpPr>
          <p:spPr bwMode="auto">
            <a:xfrm flipH="1">
              <a:off x="3229" y="3335"/>
              <a:ext cx="158" cy="251"/>
            </a:xfrm>
            <a:prstGeom prst="line">
              <a:avLst/>
            </a:prstGeom>
            <a:noFill/>
            <a:ln w="20638">
              <a:solidFill>
                <a:srgbClr val="000000"/>
              </a:solidFill>
              <a:round/>
              <a:headEnd/>
              <a:tailEnd/>
            </a:ln>
          </p:spPr>
          <p:txBody>
            <a:bodyPr/>
            <a:lstStyle/>
            <a:p>
              <a:endParaRPr lang="en-US"/>
            </a:p>
          </p:txBody>
        </p:sp>
        <p:grpSp>
          <p:nvGrpSpPr>
            <p:cNvPr id="3" name="Group 28"/>
            <p:cNvGrpSpPr>
              <a:grpSpLocks/>
            </p:cNvGrpSpPr>
            <p:nvPr/>
          </p:nvGrpSpPr>
          <p:grpSpPr bwMode="auto">
            <a:xfrm>
              <a:off x="2131" y="3546"/>
              <a:ext cx="2487" cy="594"/>
              <a:chOff x="2131" y="3546"/>
              <a:chExt cx="2487" cy="594"/>
            </a:xfrm>
          </p:grpSpPr>
          <p:sp>
            <p:nvSpPr>
              <p:cNvPr id="48193" name="Rectangle 29"/>
              <p:cNvSpPr>
                <a:spLocks noChangeArrowheads="1"/>
              </p:cNvSpPr>
              <p:nvPr/>
            </p:nvSpPr>
            <p:spPr bwMode="auto">
              <a:xfrm>
                <a:off x="2131" y="3546"/>
                <a:ext cx="2487" cy="594"/>
              </a:xfrm>
              <a:prstGeom prst="rect">
                <a:avLst/>
              </a:prstGeom>
              <a:solidFill>
                <a:srgbClr val="E1E5E9"/>
              </a:solidFill>
              <a:ln w="9525">
                <a:noFill/>
                <a:miter lim="800000"/>
                <a:headEnd/>
                <a:tailEnd/>
              </a:ln>
            </p:spPr>
            <p:txBody>
              <a:bodyPr/>
              <a:lstStyle/>
              <a:p>
                <a:endParaRPr lang="en-US"/>
              </a:p>
            </p:txBody>
          </p:sp>
          <p:sp>
            <p:nvSpPr>
              <p:cNvPr id="48194" name="Rectangle 30"/>
              <p:cNvSpPr>
                <a:spLocks noChangeArrowheads="1"/>
              </p:cNvSpPr>
              <p:nvPr/>
            </p:nvSpPr>
            <p:spPr bwMode="auto">
              <a:xfrm>
                <a:off x="2236" y="3578"/>
                <a:ext cx="2274" cy="196"/>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3.  . . . and a proportionately smaller</a:t>
                </a:r>
                <a:endParaRPr lang="en-US"/>
              </a:p>
            </p:txBody>
          </p:sp>
          <p:sp>
            <p:nvSpPr>
              <p:cNvPr id="48195" name="Rectangle 31"/>
              <p:cNvSpPr>
                <a:spLocks noChangeArrowheads="1"/>
              </p:cNvSpPr>
              <p:nvPr/>
            </p:nvSpPr>
            <p:spPr bwMode="auto">
              <a:xfrm>
                <a:off x="2236" y="3752"/>
                <a:ext cx="2343" cy="196"/>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increase in quantity sold. As a result,</a:t>
                </a:r>
                <a:endParaRPr lang="en-US"/>
              </a:p>
            </p:txBody>
          </p:sp>
          <p:sp>
            <p:nvSpPr>
              <p:cNvPr id="48196" name="Rectangle 32"/>
              <p:cNvSpPr>
                <a:spLocks noChangeArrowheads="1"/>
              </p:cNvSpPr>
              <p:nvPr/>
            </p:nvSpPr>
            <p:spPr bwMode="auto">
              <a:xfrm>
                <a:off x="2236" y="3926"/>
                <a:ext cx="2147" cy="196"/>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revenue falls from $300 to $220.  </a:t>
                </a:r>
                <a:endParaRPr lang="en-US"/>
              </a:p>
            </p:txBody>
          </p:sp>
        </p:grpSp>
      </p:grpSp>
      <p:grpSp>
        <p:nvGrpSpPr>
          <p:cNvPr id="4" name="Group 33"/>
          <p:cNvGrpSpPr>
            <a:grpSpLocks/>
          </p:cNvGrpSpPr>
          <p:nvPr/>
        </p:nvGrpSpPr>
        <p:grpSpPr bwMode="auto">
          <a:xfrm>
            <a:off x="5146675" y="2362200"/>
            <a:ext cx="1949450" cy="2508250"/>
            <a:chOff x="3242" y="1488"/>
            <a:chExt cx="1228" cy="1580"/>
          </a:xfrm>
        </p:grpSpPr>
        <p:sp>
          <p:nvSpPr>
            <p:cNvPr id="48189" name="Line 34"/>
            <p:cNvSpPr>
              <a:spLocks noChangeShapeType="1"/>
            </p:cNvSpPr>
            <p:nvPr/>
          </p:nvSpPr>
          <p:spPr bwMode="auto">
            <a:xfrm>
              <a:off x="3242" y="1488"/>
              <a:ext cx="595" cy="1517"/>
            </a:xfrm>
            <a:prstGeom prst="line">
              <a:avLst/>
            </a:prstGeom>
            <a:noFill/>
            <a:ln w="63500">
              <a:solidFill>
                <a:srgbClr val="004C9F"/>
              </a:solidFill>
              <a:round/>
              <a:headEnd/>
              <a:tailEnd/>
            </a:ln>
          </p:spPr>
          <p:txBody>
            <a:bodyPr/>
            <a:lstStyle/>
            <a:p>
              <a:endParaRPr lang="en-US"/>
            </a:p>
          </p:txBody>
        </p:sp>
        <p:sp>
          <p:nvSpPr>
            <p:cNvPr id="48190" name="Rectangle 35"/>
            <p:cNvSpPr>
              <a:spLocks noChangeArrowheads="1"/>
            </p:cNvSpPr>
            <p:nvPr/>
          </p:nvSpPr>
          <p:spPr bwMode="auto">
            <a:xfrm>
              <a:off x="3878" y="2872"/>
              <a:ext cx="592" cy="196"/>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Demand</a:t>
              </a:r>
              <a:endParaRPr lang="en-US"/>
            </a:p>
          </p:txBody>
        </p:sp>
      </p:grpSp>
      <p:grpSp>
        <p:nvGrpSpPr>
          <p:cNvPr id="5" name="Group 36"/>
          <p:cNvGrpSpPr>
            <a:grpSpLocks/>
          </p:cNvGrpSpPr>
          <p:nvPr/>
        </p:nvGrpSpPr>
        <p:grpSpPr bwMode="auto">
          <a:xfrm>
            <a:off x="4643438" y="2109788"/>
            <a:ext cx="1081087" cy="2514600"/>
            <a:chOff x="2925" y="1329"/>
            <a:chExt cx="681" cy="1584"/>
          </a:xfrm>
        </p:grpSpPr>
        <p:sp>
          <p:nvSpPr>
            <p:cNvPr id="48187" name="Line 37"/>
            <p:cNvSpPr>
              <a:spLocks noChangeShapeType="1"/>
            </p:cNvSpPr>
            <p:nvPr/>
          </p:nvSpPr>
          <p:spPr bwMode="auto">
            <a:xfrm flipH="1">
              <a:off x="2925" y="1475"/>
              <a:ext cx="555" cy="1438"/>
            </a:xfrm>
            <a:prstGeom prst="line">
              <a:avLst/>
            </a:prstGeom>
            <a:noFill/>
            <a:ln w="63500">
              <a:solidFill>
                <a:srgbClr val="004C9F"/>
              </a:solidFill>
              <a:round/>
              <a:headEnd/>
              <a:tailEnd/>
            </a:ln>
          </p:spPr>
          <p:txBody>
            <a:bodyPr/>
            <a:lstStyle/>
            <a:p>
              <a:endParaRPr lang="en-US"/>
            </a:p>
          </p:txBody>
        </p:sp>
        <p:sp>
          <p:nvSpPr>
            <p:cNvPr id="48188" name="Rectangle 38"/>
            <p:cNvSpPr>
              <a:spLocks noChangeArrowheads="1"/>
            </p:cNvSpPr>
            <p:nvPr/>
          </p:nvSpPr>
          <p:spPr bwMode="auto">
            <a:xfrm>
              <a:off x="3466" y="1329"/>
              <a:ext cx="140" cy="163"/>
            </a:xfrm>
            <a:prstGeom prst="rect">
              <a:avLst/>
            </a:prstGeom>
            <a:noFill/>
            <a:ln w="9525">
              <a:noFill/>
              <a:miter lim="800000"/>
              <a:headEnd/>
              <a:tailEnd/>
            </a:ln>
          </p:spPr>
          <p:txBody>
            <a:bodyPr wrap="none" lIns="0" tIns="0" rIns="0" bIns="0">
              <a:spAutoFit/>
            </a:bodyPr>
            <a:lstStyle/>
            <a:p>
              <a:r>
                <a:rPr lang="en-US" sz="1700" i="1">
                  <a:solidFill>
                    <a:srgbClr val="000000"/>
                  </a:solidFill>
                  <a:latin typeface="Arial" charset="0"/>
                </a:rPr>
                <a:t>S</a:t>
              </a:r>
              <a:r>
                <a:rPr lang="en-US" sz="1700" baseline="-25000">
                  <a:solidFill>
                    <a:srgbClr val="000000"/>
                  </a:solidFill>
                  <a:latin typeface="Arial" charset="0"/>
                </a:rPr>
                <a:t>1</a:t>
              </a:r>
              <a:endParaRPr lang="en-US"/>
            </a:p>
          </p:txBody>
        </p:sp>
      </p:grpSp>
      <p:grpSp>
        <p:nvGrpSpPr>
          <p:cNvPr id="6" name="Group 39"/>
          <p:cNvGrpSpPr>
            <a:grpSpLocks/>
          </p:cNvGrpSpPr>
          <p:nvPr/>
        </p:nvGrpSpPr>
        <p:grpSpPr bwMode="auto">
          <a:xfrm>
            <a:off x="5167313" y="2262188"/>
            <a:ext cx="1074737" cy="2508250"/>
            <a:chOff x="3255" y="1425"/>
            <a:chExt cx="677" cy="1580"/>
          </a:xfrm>
        </p:grpSpPr>
        <p:sp>
          <p:nvSpPr>
            <p:cNvPr id="48185" name="Line 40"/>
            <p:cNvSpPr>
              <a:spLocks noChangeShapeType="1"/>
            </p:cNvSpPr>
            <p:nvPr/>
          </p:nvSpPr>
          <p:spPr bwMode="auto">
            <a:xfrm flipH="1">
              <a:off x="3255" y="1581"/>
              <a:ext cx="556" cy="1424"/>
            </a:xfrm>
            <a:prstGeom prst="line">
              <a:avLst/>
            </a:prstGeom>
            <a:noFill/>
            <a:ln w="63500">
              <a:solidFill>
                <a:srgbClr val="5F161D"/>
              </a:solidFill>
              <a:round/>
              <a:headEnd/>
              <a:tailEnd/>
            </a:ln>
          </p:spPr>
          <p:txBody>
            <a:bodyPr/>
            <a:lstStyle/>
            <a:p>
              <a:endParaRPr lang="en-US"/>
            </a:p>
          </p:txBody>
        </p:sp>
        <p:sp>
          <p:nvSpPr>
            <p:cNvPr id="48186" name="Rectangle 41"/>
            <p:cNvSpPr>
              <a:spLocks noChangeArrowheads="1"/>
            </p:cNvSpPr>
            <p:nvPr/>
          </p:nvSpPr>
          <p:spPr bwMode="auto">
            <a:xfrm>
              <a:off x="3792" y="1425"/>
              <a:ext cx="140" cy="163"/>
            </a:xfrm>
            <a:prstGeom prst="rect">
              <a:avLst/>
            </a:prstGeom>
            <a:noFill/>
            <a:ln w="9525">
              <a:noFill/>
              <a:miter lim="800000"/>
              <a:headEnd/>
              <a:tailEnd/>
            </a:ln>
          </p:spPr>
          <p:txBody>
            <a:bodyPr wrap="none" lIns="0" tIns="0" rIns="0" bIns="0">
              <a:spAutoFit/>
            </a:bodyPr>
            <a:lstStyle/>
            <a:p>
              <a:r>
                <a:rPr lang="en-US" sz="1700" i="1">
                  <a:solidFill>
                    <a:srgbClr val="000000"/>
                  </a:solidFill>
                  <a:latin typeface="Arial" charset="0"/>
                </a:rPr>
                <a:t>S</a:t>
              </a:r>
              <a:r>
                <a:rPr lang="en-US" sz="1700" baseline="-25000">
                  <a:solidFill>
                    <a:srgbClr val="000000"/>
                  </a:solidFill>
                  <a:latin typeface="Arial" charset="0"/>
                </a:rPr>
                <a:t>2</a:t>
              </a:r>
              <a:endParaRPr lang="en-US"/>
            </a:p>
          </p:txBody>
        </p:sp>
      </p:grpSp>
      <p:grpSp>
        <p:nvGrpSpPr>
          <p:cNvPr id="7" name="Group 42"/>
          <p:cNvGrpSpPr>
            <a:grpSpLocks/>
          </p:cNvGrpSpPr>
          <p:nvPr/>
        </p:nvGrpSpPr>
        <p:grpSpPr bwMode="auto">
          <a:xfrm>
            <a:off x="1387475" y="1714500"/>
            <a:ext cx="1512888" cy="1465263"/>
            <a:chOff x="874" y="1080"/>
            <a:chExt cx="953" cy="923"/>
          </a:xfrm>
        </p:grpSpPr>
        <p:sp>
          <p:nvSpPr>
            <p:cNvPr id="48179" name="Line 43"/>
            <p:cNvSpPr>
              <a:spLocks noChangeShapeType="1"/>
            </p:cNvSpPr>
            <p:nvPr/>
          </p:nvSpPr>
          <p:spPr bwMode="auto">
            <a:xfrm>
              <a:off x="1443" y="1528"/>
              <a:ext cx="304" cy="475"/>
            </a:xfrm>
            <a:prstGeom prst="line">
              <a:avLst/>
            </a:prstGeom>
            <a:noFill/>
            <a:ln w="20638">
              <a:solidFill>
                <a:srgbClr val="000000"/>
              </a:solidFill>
              <a:round/>
              <a:headEnd/>
              <a:tailEnd/>
            </a:ln>
          </p:spPr>
          <p:txBody>
            <a:bodyPr/>
            <a:lstStyle/>
            <a:p>
              <a:endParaRPr lang="en-US"/>
            </a:p>
          </p:txBody>
        </p:sp>
        <p:grpSp>
          <p:nvGrpSpPr>
            <p:cNvPr id="8" name="Group 44"/>
            <p:cNvGrpSpPr>
              <a:grpSpLocks/>
            </p:cNvGrpSpPr>
            <p:nvPr/>
          </p:nvGrpSpPr>
          <p:grpSpPr bwMode="auto">
            <a:xfrm>
              <a:off x="874" y="1080"/>
              <a:ext cx="953" cy="606"/>
              <a:chOff x="874" y="1080"/>
              <a:chExt cx="953" cy="606"/>
            </a:xfrm>
          </p:grpSpPr>
          <p:sp>
            <p:nvSpPr>
              <p:cNvPr id="48181" name="Rectangle 45"/>
              <p:cNvSpPr>
                <a:spLocks noChangeArrowheads="1"/>
              </p:cNvSpPr>
              <p:nvPr/>
            </p:nvSpPr>
            <p:spPr bwMode="auto">
              <a:xfrm>
                <a:off x="874" y="1080"/>
                <a:ext cx="953" cy="606"/>
              </a:xfrm>
              <a:prstGeom prst="rect">
                <a:avLst/>
              </a:prstGeom>
              <a:solidFill>
                <a:srgbClr val="E1E5E9"/>
              </a:solidFill>
              <a:ln w="9525">
                <a:noFill/>
                <a:miter lim="800000"/>
                <a:headEnd/>
                <a:tailEnd/>
              </a:ln>
            </p:spPr>
            <p:txBody>
              <a:bodyPr/>
              <a:lstStyle/>
              <a:p>
                <a:endParaRPr lang="en-US"/>
              </a:p>
            </p:txBody>
          </p:sp>
          <p:sp>
            <p:nvSpPr>
              <p:cNvPr id="48182" name="Rectangle 46"/>
              <p:cNvSpPr>
                <a:spLocks noChangeArrowheads="1"/>
              </p:cNvSpPr>
              <p:nvPr/>
            </p:nvSpPr>
            <p:spPr bwMode="auto">
              <a:xfrm>
                <a:off x="968" y="1124"/>
                <a:ext cx="788" cy="196"/>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2. . . . leads</a:t>
                </a:r>
                <a:endParaRPr lang="en-US"/>
              </a:p>
            </p:txBody>
          </p:sp>
          <p:sp>
            <p:nvSpPr>
              <p:cNvPr id="48183" name="Rectangle 47"/>
              <p:cNvSpPr>
                <a:spLocks noChangeArrowheads="1"/>
              </p:cNvSpPr>
              <p:nvPr/>
            </p:nvSpPr>
            <p:spPr bwMode="auto">
              <a:xfrm>
                <a:off x="968" y="1298"/>
                <a:ext cx="854" cy="196"/>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to a large fall</a:t>
                </a:r>
                <a:endParaRPr lang="en-US"/>
              </a:p>
            </p:txBody>
          </p:sp>
          <p:sp>
            <p:nvSpPr>
              <p:cNvPr id="48184" name="Rectangle 48"/>
              <p:cNvSpPr>
                <a:spLocks noChangeArrowheads="1"/>
              </p:cNvSpPr>
              <p:nvPr/>
            </p:nvSpPr>
            <p:spPr bwMode="auto">
              <a:xfrm>
                <a:off x="968" y="1472"/>
                <a:ext cx="754" cy="196"/>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in price . . .</a:t>
                </a:r>
                <a:endParaRPr lang="en-US"/>
              </a:p>
            </p:txBody>
          </p:sp>
        </p:grpSp>
      </p:grpSp>
      <p:sp>
        <p:nvSpPr>
          <p:cNvPr id="48159" name="Rectangle 49"/>
          <p:cNvSpPr>
            <a:spLocks noChangeArrowheads="1"/>
          </p:cNvSpPr>
          <p:nvPr/>
        </p:nvSpPr>
        <p:spPr bwMode="auto">
          <a:xfrm>
            <a:off x="6577013" y="1722438"/>
            <a:ext cx="166687" cy="311150"/>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 </a:t>
            </a:r>
            <a:endParaRPr lang="en-US"/>
          </a:p>
        </p:txBody>
      </p:sp>
      <p:grpSp>
        <p:nvGrpSpPr>
          <p:cNvPr id="9" name="Group 50"/>
          <p:cNvGrpSpPr>
            <a:grpSpLocks/>
          </p:cNvGrpSpPr>
          <p:nvPr/>
        </p:nvGrpSpPr>
        <p:grpSpPr bwMode="auto">
          <a:xfrm>
            <a:off x="4432300" y="1357313"/>
            <a:ext cx="3038475" cy="1214437"/>
            <a:chOff x="2792" y="855"/>
            <a:chExt cx="1914" cy="765"/>
          </a:xfrm>
        </p:grpSpPr>
        <p:grpSp>
          <p:nvGrpSpPr>
            <p:cNvPr id="10" name="Group 51"/>
            <p:cNvGrpSpPr>
              <a:grpSpLocks/>
            </p:cNvGrpSpPr>
            <p:nvPr/>
          </p:nvGrpSpPr>
          <p:grpSpPr bwMode="auto">
            <a:xfrm>
              <a:off x="2792" y="855"/>
              <a:ext cx="1914" cy="765"/>
              <a:chOff x="2792" y="855"/>
              <a:chExt cx="1914" cy="765"/>
            </a:xfrm>
          </p:grpSpPr>
          <p:sp>
            <p:nvSpPr>
              <p:cNvPr id="48174" name="Line 52"/>
              <p:cNvSpPr>
                <a:spLocks noChangeShapeType="1"/>
              </p:cNvSpPr>
              <p:nvPr/>
            </p:nvSpPr>
            <p:spPr bwMode="auto">
              <a:xfrm flipV="1">
                <a:off x="3599" y="1211"/>
                <a:ext cx="66" cy="409"/>
              </a:xfrm>
              <a:prstGeom prst="line">
                <a:avLst/>
              </a:prstGeom>
              <a:noFill/>
              <a:ln w="20638">
                <a:solidFill>
                  <a:srgbClr val="000000"/>
                </a:solidFill>
                <a:round/>
                <a:headEnd/>
                <a:tailEnd/>
              </a:ln>
            </p:spPr>
            <p:txBody>
              <a:bodyPr/>
              <a:lstStyle/>
              <a:p>
                <a:endParaRPr lang="en-US"/>
              </a:p>
            </p:txBody>
          </p:sp>
          <p:grpSp>
            <p:nvGrpSpPr>
              <p:cNvPr id="11" name="Group 53"/>
              <p:cNvGrpSpPr>
                <a:grpSpLocks/>
              </p:cNvGrpSpPr>
              <p:nvPr/>
            </p:nvGrpSpPr>
            <p:grpSpPr bwMode="auto">
              <a:xfrm>
                <a:off x="2792" y="855"/>
                <a:ext cx="1914" cy="436"/>
                <a:chOff x="2792" y="855"/>
                <a:chExt cx="1914" cy="436"/>
              </a:xfrm>
            </p:grpSpPr>
            <p:sp>
              <p:nvSpPr>
                <p:cNvPr id="48176" name="Rectangle 54"/>
                <p:cNvSpPr>
                  <a:spLocks noChangeArrowheads="1"/>
                </p:cNvSpPr>
                <p:nvPr/>
              </p:nvSpPr>
              <p:spPr bwMode="auto">
                <a:xfrm>
                  <a:off x="2792" y="855"/>
                  <a:ext cx="1905" cy="436"/>
                </a:xfrm>
                <a:prstGeom prst="rect">
                  <a:avLst/>
                </a:prstGeom>
                <a:solidFill>
                  <a:srgbClr val="E1E5E9"/>
                </a:solidFill>
                <a:ln w="9525">
                  <a:noFill/>
                  <a:miter lim="800000"/>
                  <a:headEnd/>
                  <a:tailEnd/>
                </a:ln>
              </p:spPr>
              <p:txBody>
                <a:bodyPr/>
                <a:lstStyle/>
                <a:p>
                  <a:endParaRPr lang="en-US"/>
                </a:p>
              </p:txBody>
            </p:sp>
            <p:sp>
              <p:nvSpPr>
                <p:cNvPr id="48177" name="Rectangle 55"/>
                <p:cNvSpPr>
                  <a:spLocks noChangeArrowheads="1"/>
                </p:cNvSpPr>
                <p:nvPr/>
              </p:nvSpPr>
              <p:spPr bwMode="auto">
                <a:xfrm>
                  <a:off x="2837" y="910"/>
                  <a:ext cx="1869" cy="196"/>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1. When demand is inelastic,</a:t>
                  </a:r>
                  <a:endParaRPr lang="en-US"/>
                </a:p>
              </p:txBody>
            </p:sp>
            <p:sp>
              <p:nvSpPr>
                <p:cNvPr id="48178" name="Rectangle 56"/>
                <p:cNvSpPr>
                  <a:spLocks noChangeArrowheads="1"/>
                </p:cNvSpPr>
                <p:nvPr/>
              </p:nvSpPr>
              <p:spPr bwMode="auto">
                <a:xfrm>
                  <a:off x="2837" y="1085"/>
                  <a:ext cx="1376" cy="196"/>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an increase in supply</a:t>
                  </a:r>
                  <a:endParaRPr lang="en-US"/>
                </a:p>
              </p:txBody>
            </p:sp>
          </p:grpSp>
        </p:grpSp>
        <p:sp>
          <p:nvSpPr>
            <p:cNvPr id="48173" name="Rectangle 57"/>
            <p:cNvSpPr>
              <a:spLocks noChangeArrowheads="1"/>
            </p:cNvSpPr>
            <p:nvPr/>
          </p:nvSpPr>
          <p:spPr bwMode="auto">
            <a:xfrm>
              <a:off x="4191" y="1085"/>
              <a:ext cx="261" cy="196"/>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 . .</a:t>
              </a:r>
              <a:endParaRPr lang="en-US"/>
            </a:p>
          </p:txBody>
        </p:sp>
      </p:grpSp>
      <p:grpSp>
        <p:nvGrpSpPr>
          <p:cNvPr id="12" name="Group 58"/>
          <p:cNvGrpSpPr>
            <a:grpSpLocks/>
          </p:cNvGrpSpPr>
          <p:nvPr/>
        </p:nvGrpSpPr>
        <p:grpSpPr bwMode="auto">
          <a:xfrm>
            <a:off x="2822575" y="3459163"/>
            <a:ext cx="3278188" cy="1936750"/>
            <a:chOff x="1778" y="2179"/>
            <a:chExt cx="2065" cy="1220"/>
          </a:xfrm>
        </p:grpSpPr>
        <p:sp>
          <p:nvSpPr>
            <p:cNvPr id="48168" name="Freeform 59"/>
            <p:cNvSpPr>
              <a:spLocks/>
            </p:cNvSpPr>
            <p:nvPr/>
          </p:nvSpPr>
          <p:spPr bwMode="auto">
            <a:xfrm>
              <a:off x="1893" y="2254"/>
              <a:ext cx="1653" cy="936"/>
            </a:xfrm>
            <a:custGeom>
              <a:avLst/>
              <a:gdLst>
                <a:gd name="T0" fmla="*/ 1653 w 1653"/>
                <a:gd name="T1" fmla="*/ 936 h 936"/>
                <a:gd name="T2" fmla="*/ 1653 w 1653"/>
                <a:gd name="T3" fmla="*/ 0 h 936"/>
                <a:gd name="T4" fmla="*/ 0 w 1653"/>
                <a:gd name="T5" fmla="*/ 0 h 936"/>
                <a:gd name="T6" fmla="*/ 0 60000 65536"/>
                <a:gd name="T7" fmla="*/ 0 60000 65536"/>
                <a:gd name="T8" fmla="*/ 0 60000 65536"/>
                <a:gd name="T9" fmla="*/ 0 w 1653"/>
                <a:gd name="T10" fmla="*/ 0 h 936"/>
                <a:gd name="T11" fmla="*/ 1653 w 1653"/>
                <a:gd name="T12" fmla="*/ 936 h 936"/>
              </a:gdLst>
              <a:ahLst/>
              <a:cxnLst>
                <a:cxn ang="T6">
                  <a:pos x="T0" y="T1"/>
                </a:cxn>
                <a:cxn ang="T7">
                  <a:pos x="T2" y="T3"/>
                </a:cxn>
                <a:cxn ang="T8">
                  <a:pos x="T4" y="T5"/>
                </a:cxn>
              </a:cxnLst>
              <a:rect l="T9" t="T10" r="T11" b="T12"/>
              <a:pathLst>
                <a:path w="1653" h="936">
                  <a:moveTo>
                    <a:pt x="1653" y="936"/>
                  </a:moveTo>
                  <a:lnTo>
                    <a:pt x="1653" y="0"/>
                  </a:lnTo>
                  <a:lnTo>
                    <a:pt x="0" y="0"/>
                  </a:lnTo>
                </a:path>
              </a:pathLst>
            </a:custGeom>
            <a:noFill/>
            <a:ln w="20638">
              <a:solidFill>
                <a:schemeClr val="tx1"/>
              </a:solidFill>
              <a:prstDash val="sysDot"/>
              <a:round/>
              <a:headEnd/>
              <a:tailEnd/>
            </a:ln>
          </p:spPr>
          <p:txBody>
            <a:bodyPr/>
            <a:lstStyle/>
            <a:p>
              <a:endParaRPr lang="en-US"/>
            </a:p>
          </p:txBody>
        </p:sp>
        <p:sp>
          <p:nvSpPr>
            <p:cNvPr id="48169" name="Rectangle 60"/>
            <p:cNvSpPr>
              <a:spLocks noChangeArrowheads="1"/>
            </p:cNvSpPr>
            <p:nvPr/>
          </p:nvSpPr>
          <p:spPr bwMode="auto">
            <a:xfrm>
              <a:off x="1778" y="2179"/>
              <a:ext cx="144" cy="196"/>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2</a:t>
              </a:r>
              <a:endParaRPr lang="en-US"/>
            </a:p>
          </p:txBody>
        </p:sp>
        <p:sp>
          <p:nvSpPr>
            <p:cNvPr id="48170" name="Rectangle 61"/>
            <p:cNvSpPr>
              <a:spLocks noChangeArrowheads="1"/>
            </p:cNvSpPr>
            <p:nvPr/>
          </p:nvSpPr>
          <p:spPr bwMode="auto">
            <a:xfrm>
              <a:off x="3542" y="3203"/>
              <a:ext cx="301" cy="196"/>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110</a:t>
              </a:r>
              <a:endParaRPr lang="en-US"/>
            </a:p>
          </p:txBody>
        </p:sp>
        <p:sp>
          <p:nvSpPr>
            <p:cNvPr id="48171" name="Oval 62"/>
            <p:cNvSpPr>
              <a:spLocks noChangeArrowheads="1"/>
            </p:cNvSpPr>
            <p:nvPr/>
          </p:nvSpPr>
          <p:spPr bwMode="auto">
            <a:xfrm>
              <a:off x="3507" y="2227"/>
              <a:ext cx="79" cy="66"/>
            </a:xfrm>
            <a:prstGeom prst="ellipse">
              <a:avLst/>
            </a:prstGeom>
            <a:solidFill>
              <a:srgbClr val="000000"/>
            </a:solidFill>
            <a:ln w="9525">
              <a:noFill/>
              <a:round/>
              <a:headEnd/>
              <a:tailEnd/>
            </a:ln>
          </p:spPr>
          <p:txBody>
            <a:bodyPr/>
            <a:lstStyle/>
            <a:p>
              <a:endParaRPr lang="en-US"/>
            </a:p>
          </p:txBody>
        </p:sp>
      </p:grpSp>
      <p:grpSp>
        <p:nvGrpSpPr>
          <p:cNvPr id="13" name="Group 63"/>
          <p:cNvGrpSpPr>
            <a:grpSpLocks/>
          </p:cNvGrpSpPr>
          <p:nvPr/>
        </p:nvGrpSpPr>
        <p:grpSpPr bwMode="auto">
          <a:xfrm>
            <a:off x="2698750" y="2732088"/>
            <a:ext cx="2711450" cy="2663825"/>
            <a:chOff x="1700" y="1721"/>
            <a:chExt cx="1708" cy="1678"/>
          </a:xfrm>
        </p:grpSpPr>
        <p:sp>
          <p:nvSpPr>
            <p:cNvPr id="48163" name="Rectangle 64"/>
            <p:cNvSpPr>
              <a:spLocks noChangeArrowheads="1"/>
            </p:cNvSpPr>
            <p:nvPr/>
          </p:nvSpPr>
          <p:spPr bwMode="auto">
            <a:xfrm>
              <a:off x="1700" y="1721"/>
              <a:ext cx="222" cy="196"/>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$3</a:t>
              </a:r>
              <a:endParaRPr lang="en-US"/>
            </a:p>
          </p:txBody>
        </p:sp>
        <p:sp>
          <p:nvSpPr>
            <p:cNvPr id="48164" name="Rectangle 65"/>
            <p:cNvSpPr>
              <a:spLocks noChangeArrowheads="1"/>
            </p:cNvSpPr>
            <p:nvPr/>
          </p:nvSpPr>
          <p:spPr bwMode="auto">
            <a:xfrm>
              <a:off x="3107" y="3203"/>
              <a:ext cx="301" cy="196"/>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100</a:t>
              </a:r>
              <a:endParaRPr lang="en-US"/>
            </a:p>
          </p:txBody>
        </p:sp>
        <p:grpSp>
          <p:nvGrpSpPr>
            <p:cNvPr id="14" name="Group 66"/>
            <p:cNvGrpSpPr>
              <a:grpSpLocks/>
            </p:cNvGrpSpPr>
            <p:nvPr/>
          </p:nvGrpSpPr>
          <p:grpSpPr bwMode="auto">
            <a:xfrm>
              <a:off x="1893" y="1752"/>
              <a:ext cx="1508" cy="1438"/>
              <a:chOff x="1893" y="1752"/>
              <a:chExt cx="1508" cy="1438"/>
            </a:xfrm>
          </p:grpSpPr>
          <p:sp>
            <p:nvSpPr>
              <p:cNvPr id="48166" name="Freeform 67"/>
              <p:cNvSpPr>
                <a:spLocks/>
              </p:cNvSpPr>
              <p:nvPr/>
            </p:nvSpPr>
            <p:spPr bwMode="auto">
              <a:xfrm>
                <a:off x="1893" y="1792"/>
                <a:ext cx="1468" cy="1398"/>
              </a:xfrm>
              <a:custGeom>
                <a:avLst/>
                <a:gdLst>
                  <a:gd name="T0" fmla="*/ 1468 w 1468"/>
                  <a:gd name="T1" fmla="*/ 1398 h 1398"/>
                  <a:gd name="T2" fmla="*/ 1468 w 1468"/>
                  <a:gd name="T3" fmla="*/ 0 h 1398"/>
                  <a:gd name="T4" fmla="*/ 0 w 1468"/>
                  <a:gd name="T5" fmla="*/ 0 h 1398"/>
                  <a:gd name="T6" fmla="*/ 0 60000 65536"/>
                  <a:gd name="T7" fmla="*/ 0 60000 65536"/>
                  <a:gd name="T8" fmla="*/ 0 60000 65536"/>
                  <a:gd name="T9" fmla="*/ 0 w 1468"/>
                  <a:gd name="T10" fmla="*/ 0 h 1398"/>
                  <a:gd name="T11" fmla="*/ 1468 w 1468"/>
                  <a:gd name="T12" fmla="*/ 1398 h 1398"/>
                </a:gdLst>
                <a:ahLst/>
                <a:cxnLst>
                  <a:cxn ang="T6">
                    <a:pos x="T0" y="T1"/>
                  </a:cxn>
                  <a:cxn ang="T7">
                    <a:pos x="T2" y="T3"/>
                  </a:cxn>
                  <a:cxn ang="T8">
                    <a:pos x="T4" y="T5"/>
                  </a:cxn>
                </a:cxnLst>
                <a:rect l="T9" t="T10" r="T11" b="T12"/>
                <a:pathLst>
                  <a:path w="1468" h="1398">
                    <a:moveTo>
                      <a:pt x="1468" y="1398"/>
                    </a:moveTo>
                    <a:lnTo>
                      <a:pt x="1468" y="0"/>
                    </a:lnTo>
                    <a:lnTo>
                      <a:pt x="0" y="0"/>
                    </a:lnTo>
                  </a:path>
                </a:pathLst>
              </a:custGeom>
              <a:noFill/>
              <a:ln w="20638">
                <a:solidFill>
                  <a:schemeClr val="tx1"/>
                </a:solidFill>
                <a:prstDash val="sysDot"/>
                <a:round/>
                <a:headEnd/>
                <a:tailEnd/>
              </a:ln>
            </p:spPr>
            <p:txBody>
              <a:bodyPr/>
              <a:lstStyle/>
              <a:p>
                <a:endParaRPr lang="en-US"/>
              </a:p>
            </p:txBody>
          </p:sp>
          <p:sp>
            <p:nvSpPr>
              <p:cNvPr id="48167" name="Oval 68"/>
              <p:cNvSpPr>
                <a:spLocks noChangeArrowheads="1"/>
              </p:cNvSpPr>
              <p:nvPr/>
            </p:nvSpPr>
            <p:spPr bwMode="auto">
              <a:xfrm>
                <a:off x="3321" y="1752"/>
                <a:ext cx="80" cy="79"/>
              </a:xfrm>
              <a:prstGeom prst="ellipse">
                <a:avLst/>
              </a:prstGeom>
              <a:solidFill>
                <a:srgbClr val="000000"/>
              </a:solidFill>
              <a:ln w="9525">
                <a:noFill/>
                <a:round/>
                <a:headEnd/>
                <a:tailEnd/>
              </a:ln>
            </p:spPr>
            <p:txBody>
              <a:bodyPr/>
              <a:lstStyle/>
              <a:p>
                <a:endParaRPr lang="en-US"/>
              </a:p>
            </p:txBody>
          </p:sp>
        </p:grpSp>
      </p:grpSp>
      <p:sp>
        <p:nvSpPr>
          <p:cNvPr id="69" name="Slide Number Placeholder 68"/>
          <p:cNvSpPr>
            <a:spLocks noGrp="1"/>
          </p:cNvSpPr>
          <p:nvPr>
            <p:ph type="sldNum" sz="quarter" idx="12"/>
          </p:nvPr>
        </p:nvSpPr>
        <p:spPr/>
        <p:txBody>
          <a:bodyPr/>
          <a:lstStyle/>
          <a:p>
            <a:fld id="{B6F15528-21DE-4FAA-801E-634DDDAF4B2B}" type="slidenum">
              <a:rPr lang="en-US" smtClean="0"/>
              <a:pPr/>
              <a:t>170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upRigh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strips(upRigh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288" fill="hold" grpId="0" nodeType="clickEffect">
                                  <p:stCondLst>
                                    <p:cond delay="0"/>
                                  </p:stCondLst>
                                  <p:childTnLst>
                                    <p:set>
                                      <p:cBhvr>
                                        <p:cTn id="21" dur="1" fill="hold">
                                          <p:stCondLst>
                                            <p:cond delay="0"/>
                                          </p:stCondLst>
                                        </p:cTn>
                                        <p:tgtEl>
                                          <p:spTgt spid="75796"/>
                                        </p:tgtEl>
                                        <p:attrNameLst>
                                          <p:attrName>style.visibility</p:attrName>
                                        </p:attrNameLst>
                                      </p:cBhvr>
                                      <p:to>
                                        <p:strVal val="visible"/>
                                      </p:to>
                                    </p:set>
                                    <p:anim calcmode="lin" valueType="num">
                                      <p:cBhvr>
                                        <p:cTn id="22" dur="500" fill="hold"/>
                                        <p:tgtEl>
                                          <p:spTgt spid="75796"/>
                                        </p:tgtEl>
                                        <p:attrNameLst>
                                          <p:attrName>ppt_w</p:attrName>
                                        </p:attrNameLst>
                                      </p:cBhvr>
                                      <p:tavLst>
                                        <p:tav tm="0">
                                          <p:val>
                                            <p:strVal val="4/3*#ppt_w"/>
                                          </p:val>
                                        </p:tav>
                                        <p:tav tm="100000">
                                          <p:val>
                                            <p:strVal val="#ppt_w"/>
                                          </p:val>
                                        </p:tav>
                                      </p:tavLst>
                                    </p:anim>
                                    <p:anim calcmode="lin" valueType="num">
                                      <p:cBhvr>
                                        <p:cTn id="23" dur="500" fill="hold"/>
                                        <p:tgtEl>
                                          <p:spTgt spid="75796"/>
                                        </p:tgtEl>
                                        <p:attrNameLst>
                                          <p:attrName>ppt_h</p:attrName>
                                        </p:attrNameLst>
                                      </p:cBhvr>
                                      <p:tavLst>
                                        <p:tav tm="0">
                                          <p:val>
                                            <p:strVal val="4/3*#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288" fill="hold" grpId="0" nodeType="clickEffect">
                                  <p:stCondLst>
                                    <p:cond delay="0"/>
                                  </p:stCondLst>
                                  <p:childTnLst>
                                    <p:set>
                                      <p:cBhvr>
                                        <p:cTn id="37" dur="1" fill="hold">
                                          <p:stCondLst>
                                            <p:cond delay="0"/>
                                          </p:stCondLst>
                                        </p:cTn>
                                        <p:tgtEl>
                                          <p:spTgt spid="75794"/>
                                        </p:tgtEl>
                                        <p:attrNameLst>
                                          <p:attrName>style.visibility</p:attrName>
                                        </p:attrNameLst>
                                      </p:cBhvr>
                                      <p:to>
                                        <p:strVal val="visible"/>
                                      </p:to>
                                    </p:set>
                                    <p:anim calcmode="lin" valueType="num">
                                      <p:cBhvr>
                                        <p:cTn id="38" dur="500" fill="hold"/>
                                        <p:tgtEl>
                                          <p:spTgt spid="75794"/>
                                        </p:tgtEl>
                                        <p:attrNameLst>
                                          <p:attrName>ppt_w</p:attrName>
                                        </p:attrNameLst>
                                      </p:cBhvr>
                                      <p:tavLst>
                                        <p:tav tm="0">
                                          <p:val>
                                            <p:strVal val="4/3*#ppt_w"/>
                                          </p:val>
                                        </p:tav>
                                        <p:tav tm="100000">
                                          <p:val>
                                            <p:strVal val="#ppt_w"/>
                                          </p:val>
                                        </p:tav>
                                      </p:tavLst>
                                    </p:anim>
                                    <p:anim calcmode="lin" valueType="num">
                                      <p:cBhvr>
                                        <p:cTn id="39" dur="500" fill="hold"/>
                                        <p:tgtEl>
                                          <p:spTgt spid="75794"/>
                                        </p:tgtEl>
                                        <p:attrNameLst>
                                          <p:attrName>ppt_h</p:attrName>
                                        </p:attrNameLst>
                                      </p:cBhvr>
                                      <p:tavLst>
                                        <p:tav tm="0">
                                          <p:val>
                                            <p:strVal val="4/3*#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8" presetClass="entr" presetSubtype="3"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strips(upRight)">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down)">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23" presetClass="entr" presetSubtype="288" fill="hold" grpId="0" nodeType="clickEffect">
                                  <p:stCondLst>
                                    <p:cond delay="0"/>
                                  </p:stCondLst>
                                  <p:childTnLst>
                                    <p:set>
                                      <p:cBhvr>
                                        <p:cTn id="53" dur="1" fill="hold">
                                          <p:stCondLst>
                                            <p:cond delay="0"/>
                                          </p:stCondLst>
                                        </p:cTn>
                                        <p:tgtEl>
                                          <p:spTgt spid="75795"/>
                                        </p:tgtEl>
                                        <p:attrNameLst>
                                          <p:attrName>style.visibility</p:attrName>
                                        </p:attrNameLst>
                                      </p:cBhvr>
                                      <p:to>
                                        <p:strVal val="visible"/>
                                      </p:to>
                                    </p:set>
                                    <p:anim calcmode="lin" valueType="num">
                                      <p:cBhvr>
                                        <p:cTn id="54" dur="500" fill="hold"/>
                                        <p:tgtEl>
                                          <p:spTgt spid="75795"/>
                                        </p:tgtEl>
                                        <p:attrNameLst>
                                          <p:attrName>ppt_w</p:attrName>
                                        </p:attrNameLst>
                                      </p:cBhvr>
                                      <p:tavLst>
                                        <p:tav tm="0">
                                          <p:val>
                                            <p:strVal val="4/3*#ppt_w"/>
                                          </p:val>
                                        </p:tav>
                                        <p:tav tm="100000">
                                          <p:val>
                                            <p:strVal val="#ppt_w"/>
                                          </p:val>
                                        </p:tav>
                                      </p:tavLst>
                                    </p:anim>
                                    <p:anim calcmode="lin" valueType="num">
                                      <p:cBhvr>
                                        <p:cTn id="55" dur="500" fill="hold"/>
                                        <p:tgtEl>
                                          <p:spTgt spid="75795"/>
                                        </p:tgtEl>
                                        <p:attrNameLst>
                                          <p:attrName>ppt_h</p:attrName>
                                        </p:attrNameLst>
                                      </p:cBhvr>
                                      <p:tavLst>
                                        <p:tav tm="0">
                                          <p:val>
                                            <p:strVal val="4/3*#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wipe(up)">
                                      <p:cBhvr>
                                        <p:cTn id="6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94" grpId="0" animBg="1"/>
      <p:bldP spid="75795" grpId="0" animBg="1"/>
      <p:bldP spid="75796" grpId="0" animBg="1"/>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algn="l"/>
            <a:r>
              <a:rPr lang="en-US" sz="3200" smtClean="0">
                <a:solidFill>
                  <a:schemeClr val="bg1"/>
                </a:solidFill>
              </a:rPr>
              <a:t>Compute the Price Elasticity of Supply</a:t>
            </a:r>
          </a:p>
        </p:txBody>
      </p:sp>
      <p:graphicFrame>
        <p:nvGraphicFramePr>
          <p:cNvPr id="9218" name="Object 4"/>
          <p:cNvGraphicFramePr>
            <a:graphicFrameLocks noChangeAspect="1"/>
          </p:cNvGraphicFramePr>
          <p:nvPr/>
        </p:nvGraphicFramePr>
        <p:xfrm>
          <a:off x="990600" y="1447800"/>
          <a:ext cx="4754563" cy="4876800"/>
        </p:xfrm>
        <a:graphic>
          <a:graphicData uri="http://schemas.openxmlformats.org/presentationml/2006/ole">
            <mc:AlternateContent xmlns:mc="http://schemas.openxmlformats.org/markup-compatibility/2006">
              <mc:Choice xmlns:v="urn:schemas-microsoft-com:vml" Requires="v">
                <p:oleObj spid="_x0000_s49170" name="Equation" r:id="rId3" imgW="1993680" imgH="2044440" progId="">
                  <p:embed/>
                </p:oleObj>
              </mc:Choice>
              <mc:Fallback>
                <p:oleObj name="Equation" r:id="rId3" imgW="1993680" imgH="204444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447800"/>
                        <a:ext cx="4754563" cy="487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517" name="Text Box 5"/>
          <p:cNvSpPr txBox="1">
            <a:spLocks noChangeArrowheads="1"/>
          </p:cNvSpPr>
          <p:nvPr/>
        </p:nvSpPr>
        <p:spPr bwMode="auto">
          <a:xfrm>
            <a:off x="4114800" y="6049963"/>
            <a:ext cx="4648200" cy="579437"/>
          </a:xfrm>
          <a:prstGeom prst="rect">
            <a:avLst/>
          </a:prstGeom>
          <a:solidFill>
            <a:schemeClr val="bg1"/>
          </a:solidFill>
          <a:ln w="38100">
            <a:noFill/>
            <a:miter lim="800000"/>
            <a:headEnd type="none" w="sm" len="sm"/>
            <a:tailEnd type="none" w="sm" len="sm"/>
          </a:ln>
        </p:spPr>
        <p:txBody>
          <a:bodyPr>
            <a:spAutoFit/>
          </a:bodyPr>
          <a:lstStyle/>
          <a:p>
            <a:pPr algn="ctr">
              <a:spcBef>
                <a:spcPct val="50000"/>
              </a:spcBef>
            </a:pPr>
            <a:r>
              <a:rPr lang="en-US" altLang="en-US" sz="3200">
                <a:solidFill>
                  <a:srgbClr val="494076"/>
                </a:solidFill>
                <a:latin typeface="Arial" charset="0"/>
              </a:rPr>
              <a:t>Supply is inelastic</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171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4517"/>
                                        </p:tgtEl>
                                        <p:attrNameLst>
                                          <p:attrName>style.visibility</p:attrName>
                                        </p:attrNameLst>
                                      </p:cBhvr>
                                      <p:to>
                                        <p:strVal val="visible"/>
                                      </p:to>
                                    </p:set>
                                    <p:animEffect transition="in" filter="dissolve">
                                      <p:cBhvr>
                                        <p:cTn id="7" dur="500"/>
                                        <p:tgtEl>
                                          <p:spTgt spid="64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animBg="1" autoUpdateAnimBg="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mtClean="0"/>
              <a:t>Summary</a:t>
            </a:r>
          </a:p>
        </p:txBody>
      </p:sp>
      <p:sp>
        <p:nvSpPr>
          <p:cNvPr id="49155" name="Rectangle 3"/>
          <p:cNvSpPr>
            <a:spLocks noGrp="1" noChangeArrowheads="1"/>
          </p:cNvSpPr>
          <p:nvPr>
            <p:ph type="body" idx="1"/>
          </p:nvPr>
        </p:nvSpPr>
        <p:spPr/>
        <p:txBody>
          <a:bodyPr/>
          <a:lstStyle/>
          <a:p>
            <a:r>
              <a:rPr lang="en-US" smtClean="0"/>
              <a:t>Price elasticity of demand measures how much the quantity demanded responds to changes in the price. </a:t>
            </a:r>
          </a:p>
          <a:p>
            <a:r>
              <a:rPr lang="en-US" smtClean="0"/>
              <a:t>Price elasticity of demand is calculated as the percentage change in quantity demanded divided by the percentage change in price.</a:t>
            </a:r>
          </a:p>
          <a:p>
            <a:r>
              <a:rPr lang="en-US" smtClean="0"/>
              <a:t>If a demand curve is elastic, total revenue falls when the price rises. </a:t>
            </a:r>
          </a:p>
          <a:p>
            <a:r>
              <a:rPr lang="en-US" smtClean="0"/>
              <a:t>If it is inelastic, total revenue rises as the price rises. </a:t>
            </a:r>
          </a:p>
        </p:txBody>
      </p:sp>
      <p:sp>
        <p:nvSpPr>
          <p:cNvPr id="49156" name="Line 4"/>
          <p:cNvSpPr>
            <a:spLocks noChangeShapeType="1"/>
          </p:cNvSpPr>
          <p:nvPr/>
        </p:nvSpPr>
        <p:spPr bwMode="auto">
          <a:xfrm>
            <a:off x="473075" y="1108075"/>
            <a:ext cx="8293100" cy="0"/>
          </a:xfrm>
          <a:prstGeom prst="line">
            <a:avLst/>
          </a:prstGeom>
          <a:noFill/>
          <a:ln w="12700">
            <a:solidFill>
              <a:srgbClr val="FFFFCC"/>
            </a:solidFill>
            <a:round/>
            <a:headEnd type="none" w="sm" len="sm"/>
            <a:tailEnd type="none" w="sm" len="sm"/>
          </a:ln>
        </p:spPr>
        <p:txBody>
          <a:bodyPr wrap="none" anchor="ct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172</a:t>
            </a:fld>
            <a:endParaRPr lang="en-US"/>
          </a:p>
        </p:txBody>
      </p:sp>
    </p:spTree>
  </p:cSld>
  <p:clrMapOvr>
    <a:masterClrMapping/>
  </p:clrMapOvr>
  <p:transition>
    <p:zoom/>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mtClean="0"/>
              <a:t>Summary</a:t>
            </a:r>
          </a:p>
        </p:txBody>
      </p:sp>
      <p:sp>
        <p:nvSpPr>
          <p:cNvPr id="50179" name="Rectangle 3"/>
          <p:cNvSpPr>
            <a:spLocks noGrp="1" noChangeArrowheads="1"/>
          </p:cNvSpPr>
          <p:nvPr>
            <p:ph type="body" idx="1"/>
          </p:nvPr>
        </p:nvSpPr>
        <p:spPr/>
        <p:txBody>
          <a:bodyPr/>
          <a:lstStyle/>
          <a:p>
            <a:r>
              <a:rPr lang="en-US" smtClean="0"/>
              <a:t>The income elasticity of demand measures how much the quantity demanded responds to changes in consumers’ income.</a:t>
            </a:r>
          </a:p>
          <a:p>
            <a:r>
              <a:rPr lang="en-US" smtClean="0"/>
              <a:t>The cross-price elasticity of demand measures how much the quantity demanded of one good responds to the price of another good.</a:t>
            </a:r>
          </a:p>
          <a:p>
            <a:r>
              <a:rPr lang="en-US" smtClean="0"/>
              <a:t>The price elasticity of supply measures how much the quantity supplied responds to changes in the price. . </a:t>
            </a:r>
          </a:p>
        </p:txBody>
      </p:sp>
      <p:sp>
        <p:nvSpPr>
          <p:cNvPr id="50180" name="Line 4"/>
          <p:cNvSpPr>
            <a:spLocks noChangeShapeType="1"/>
          </p:cNvSpPr>
          <p:nvPr/>
        </p:nvSpPr>
        <p:spPr bwMode="auto">
          <a:xfrm>
            <a:off x="473075" y="1108075"/>
            <a:ext cx="8293100" cy="0"/>
          </a:xfrm>
          <a:prstGeom prst="line">
            <a:avLst/>
          </a:prstGeom>
          <a:noFill/>
          <a:ln w="12700">
            <a:solidFill>
              <a:srgbClr val="FFFFCC"/>
            </a:solidFill>
            <a:round/>
            <a:headEnd type="none" w="sm" len="sm"/>
            <a:tailEnd type="none" w="sm" len="sm"/>
          </a:ln>
        </p:spPr>
        <p:txBody>
          <a:bodyPr wrap="none" anchor="ct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173</a:t>
            </a:fld>
            <a:endParaRPr lang="en-US"/>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mtClean="0"/>
              <a:t>Summary</a:t>
            </a:r>
          </a:p>
        </p:txBody>
      </p:sp>
      <p:sp>
        <p:nvSpPr>
          <p:cNvPr id="51203" name="Rectangle 3"/>
          <p:cNvSpPr>
            <a:spLocks noGrp="1" noChangeArrowheads="1"/>
          </p:cNvSpPr>
          <p:nvPr>
            <p:ph type="body" idx="1"/>
          </p:nvPr>
        </p:nvSpPr>
        <p:spPr/>
        <p:txBody>
          <a:bodyPr/>
          <a:lstStyle/>
          <a:p>
            <a:r>
              <a:rPr lang="en-US" dirty="0" smtClean="0"/>
              <a:t>In most markets, supply is more elastic in the long run than in the short run. </a:t>
            </a:r>
          </a:p>
          <a:p>
            <a:r>
              <a:rPr lang="en-US" smtClean="0"/>
              <a:t>The price elasticity of supply is calculated as the percentage change in quantity supplied divided by the percentage change in price.</a:t>
            </a:r>
          </a:p>
          <a:p>
            <a:r>
              <a:rPr lang="en-US" dirty="0" smtClean="0"/>
              <a:t>The tools of supply and demand can be applied in many different types of markets.</a:t>
            </a:r>
          </a:p>
        </p:txBody>
      </p:sp>
      <p:sp>
        <p:nvSpPr>
          <p:cNvPr id="51204" name="Line 4"/>
          <p:cNvSpPr>
            <a:spLocks noChangeShapeType="1"/>
          </p:cNvSpPr>
          <p:nvPr/>
        </p:nvSpPr>
        <p:spPr bwMode="auto">
          <a:xfrm>
            <a:off x="473075" y="1108075"/>
            <a:ext cx="8293100" cy="0"/>
          </a:xfrm>
          <a:prstGeom prst="line">
            <a:avLst/>
          </a:prstGeom>
          <a:noFill/>
          <a:ln w="12700">
            <a:solidFill>
              <a:srgbClr val="FFFFCC"/>
            </a:solidFill>
            <a:round/>
            <a:headEnd type="none" w="sm" len="sm"/>
            <a:tailEnd type="none" w="sm" len="sm"/>
          </a:ln>
        </p:spPr>
        <p:txBody>
          <a:bodyPr wrap="none" anchor="ct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174</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p:txBody>
          <a:bodyPr/>
          <a:lstStyle/>
          <a:p>
            <a:r>
              <a:rPr lang="en-US" sz="2000">
                <a:latin typeface="Times New Roman" pitchFamily="18" charset="0"/>
                <a:cs typeface="Times New Roman" pitchFamily="18" charset="0"/>
              </a:rPr>
              <a:t>The basic questions of  what, How, and for whom ?</a:t>
            </a:r>
          </a:p>
        </p:txBody>
      </p:sp>
      <p:sp>
        <p:nvSpPr>
          <p:cNvPr id="364547" name="Rectangle 3"/>
          <p:cNvSpPr>
            <a:spLocks noGrp="1" noChangeArrowheads="1"/>
          </p:cNvSpPr>
          <p:nvPr>
            <p:ph type="body" idx="1"/>
          </p:nvPr>
        </p:nvSpPr>
        <p:spPr/>
        <p:txBody>
          <a:bodyPr/>
          <a:lstStyle/>
          <a:p>
            <a:pPr>
              <a:buFont typeface="Wingdings" pitchFamily="2" charset="2"/>
              <a:buNone/>
            </a:pPr>
            <a:r>
              <a:rPr lang="en-US" sz="1800" dirty="0">
                <a:latin typeface="Times New Roman" pitchFamily="18" charset="0"/>
                <a:cs typeface="Times New Roman" pitchFamily="18" charset="0"/>
              </a:rPr>
              <a:t>     The above three questioned are answered differently in these three economics system.</a:t>
            </a:r>
          </a:p>
          <a:p>
            <a:pPr>
              <a:buFont typeface="Wingdings" pitchFamily="2" charset="2"/>
              <a:buNone/>
            </a:pPr>
            <a:r>
              <a:rPr lang="en-US" sz="1800" dirty="0">
                <a:latin typeface="Times New Roman" pitchFamily="18" charset="0"/>
                <a:cs typeface="Times New Roman" pitchFamily="18" charset="0"/>
              </a:rPr>
              <a:t>     </a:t>
            </a:r>
            <a:r>
              <a:rPr lang="en-US" sz="1800" b="1" dirty="0">
                <a:latin typeface="Times New Roman" pitchFamily="18" charset="0"/>
                <a:cs typeface="Times New Roman" pitchFamily="18" charset="0"/>
              </a:rPr>
              <a:t>Market Economy.</a:t>
            </a:r>
          </a:p>
          <a:p>
            <a:pPr>
              <a:buFont typeface="Wingdings" pitchFamily="2" charset="2"/>
              <a:buNone/>
            </a:pPr>
            <a:r>
              <a:rPr lang="en-US" sz="1800" b="1" dirty="0">
                <a:latin typeface="Times New Roman" pitchFamily="18" charset="0"/>
                <a:cs typeface="Times New Roman" pitchFamily="18" charset="0"/>
              </a:rPr>
              <a:t>     </a:t>
            </a:r>
            <a:r>
              <a:rPr lang="en-US" sz="1800" dirty="0">
                <a:latin typeface="Times New Roman" pitchFamily="18" charset="0"/>
                <a:cs typeface="Times New Roman" pitchFamily="18" charset="0"/>
              </a:rPr>
              <a:t>A market economy is one in which individuals and private firms make their </a:t>
            </a:r>
          </a:p>
          <a:p>
            <a:pPr>
              <a:buFont typeface="Wingdings" pitchFamily="2" charset="2"/>
              <a:buNone/>
            </a:pPr>
            <a:r>
              <a:rPr lang="en-US" sz="1800" dirty="0">
                <a:latin typeface="Times New Roman" pitchFamily="18" charset="0"/>
                <a:cs typeface="Times New Roman" pitchFamily="18" charset="0"/>
              </a:rPr>
              <a:t>     major decisions about production and consumption.</a:t>
            </a:r>
          </a:p>
          <a:p>
            <a:pPr>
              <a:buFont typeface="Wingdings" pitchFamily="2" charset="2"/>
              <a:buNone/>
            </a:pPr>
            <a:r>
              <a:rPr lang="en-US" sz="1800" dirty="0">
                <a:latin typeface="Times New Roman" pitchFamily="18" charset="0"/>
                <a:cs typeface="Times New Roman" pitchFamily="18" charset="0"/>
              </a:rPr>
              <a:t>     Firm produces a commodity in which it has the highest profit.</a:t>
            </a:r>
            <a:r>
              <a:rPr lang="en-US" sz="1800" b="1" dirty="0">
                <a:latin typeface="Times New Roman" pitchFamily="18" charset="0"/>
                <a:cs typeface="Times New Roman" pitchFamily="18" charset="0"/>
              </a:rPr>
              <a:t> </a:t>
            </a:r>
            <a:r>
              <a:rPr lang="en-US" sz="1800" dirty="0">
                <a:latin typeface="Times New Roman" pitchFamily="18" charset="0"/>
                <a:cs typeface="Times New Roman" pitchFamily="18" charset="0"/>
              </a:rPr>
              <a:t>or the decision about what, how, and for whom to produce is taken by the private sector in the economy. </a:t>
            </a:r>
          </a:p>
          <a:p>
            <a:pPr>
              <a:buFont typeface="Wingdings" pitchFamily="2" charset="2"/>
              <a:buNone/>
            </a:pPr>
            <a:r>
              <a:rPr lang="en-US" sz="1800" dirty="0">
                <a:latin typeface="Times New Roman" pitchFamily="18" charset="0"/>
                <a:cs typeface="Times New Roman" pitchFamily="18" charset="0"/>
              </a:rPr>
              <a:t>     Similarly the consumption decision is also taken by the individual consumer in the economy. Like what to consume and at what price to buy etc.</a:t>
            </a:r>
          </a:p>
          <a:p>
            <a:pPr>
              <a:buFont typeface="Wingdings" pitchFamily="2" charset="2"/>
              <a:buNone/>
            </a:pPr>
            <a:r>
              <a:rPr lang="en-US" sz="1800" dirty="0">
                <a:latin typeface="Times New Roman" pitchFamily="18" charset="0"/>
                <a:cs typeface="Times New Roman" pitchFamily="18" charset="0"/>
              </a:rPr>
              <a:t>     In the extreme case of market economy </a:t>
            </a:r>
            <a:r>
              <a:rPr lang="en-US" sz="1800" dirty="0" err="1">
                <a:latin typeface="Times New Roman" pitchFamily="18" charset="0"/>
                <a:cs typeface="Times New Roman" pitchFamily="18" charset="0"/>
              </a:rPr>
              <a:t>Govt</a:t>
            </a:r>
            <a:r>
              <a:rPr lang="en-US" sz="1800" dirty="0">
                <a:latin typeface="Times New Roman" pitchFamily="18" charset="0"/>
                <a:cs typeface="Times New Roman" pitchFamily="18" charset="0"/>
              </a:rPr>
              <a:t> role is limited in decision about production which is known as laissez- faire.</a:t>
            </a:r>
            <a:endParaRPr lang="en-US" sz="1800" b="1" dirty="0">
              <a:latin typeface="Times New Roman" pitchFamily="18" charset="0"/>
              <a:cs typeface="Times New Roman" pitchFamily="18" charset="0"/>
            </a:endParaRPr>
          </a:p>
          <a:p>
            <a:pPr>
              <a:buFont typeface="Wingdings" pitchFamily="2" charset="2"/>
              <a:buNone/>
            </a:pPr>
            <a:r>
              <a:rPr lang="en-US" sz="1800" dirty="0">
                <a:latin typeface="Times New Roman" pitchFamily="18" charset="0"/>
                <a:cs typeface="Times New Roman" pitchFamily="18" charset="0"/>
              </a:rPr>
              <a:t>      this type of economy was existed in USA and other in other countries of the  west.</a:t>
            </a:r>
          </a:p>
        </p:txBody>
      </p:sp>
      <p:sp>
        <p:nvSpPr>
          <p:cNvPr id="2" name="Slide Number Placeholder 1"/>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p:txBody>
          <a:bodyPr/>
          <a:lstStyle/>
          <a:p>
            <a:r>
              <a:rPr lang="en-US" sz="2400">
                <a:latin typeface="Times New Roman" pitchFamily="18" charset="0"/>
                <a:cs typeface="Times New Roman" pitchFamily="18" charset="0"/>
              </a:rPr>
              <a:t>Command Economy</a:t>
            </a:r>
          </a:p>
        </p:txBody>
      </p:sp>
      <p:sp>
        <p:nvSpPr>
          <p:cNvPr id="365571" name="Rectangle 3"/>
          <p:cNvSpPr>
            <a:spLocks noGrp="1" noChangeArrowheads="1"/>
          </p:cNvSpPr>
          <p:nvPr>
            <p:ph type="body" idx="1"/>
          </p:nvPr>
        </p:nvSpPr>
        <p:spPr/>
        <p:txBody>
          <a:bodyPr/>
          <a:lstStyle/>
          <a:p>
            <a:r>
              <a:rPr lang="en-US" sz="2000" dirty="0">
                <a:latin typeface="Times New Roman" pitchFamily="18" charset="0"/>
                <a:cs typeface="Times New Roman" pitchFamily="18" charset="0"/>
              </a:rPr>
              <a:t>Command economy is at the opposite of market economy.</a:t>
            </a:r>
          </a:p>
          <a:p>
            <a:r>
              <a:rPr lang="en-US" sz="2000" dirty="0">
                <a:latin typeface="Times New Roman" pitchFamily="18" charset="0"/>
                <a:cs typeface="Times New Roman" pitchFamily="18" charset="0"/>
              </a:rPr>
              <a:t>In this type of economy </a:t>
            </a:r>
            <a:r>
              <a:rPr lang="en-US" sz="2000" dirty="0" err="1">
                <a:latin typeface="Times New Roman" pitchFamily="18" charset="0"/>
                <a:cs typeface="Times New Roman" pitchFamily="18" charset="0"/>
              </a:rPr>
              <a:t>Govt</a:t>
            </a:r>
            <a:r>
              <a:rPr lang="en-US" sz="2000" dirty="0">
                <a:latin typeface="Times New Roman" pitchFamily="18" charset="0"/>
                <a:cs typeface="Times New Roman" pitchFamily="18" charset="0"/>
              </a:rPr>
              <a:t> takes every decision regarding production and distribution. </a:t>
            </a:r>
          </a:p>
          <a:p>
            <a:r>
              <a:rPr lang="en-US" sz="2000" dirty="0">
                <a:latin typeface="Times New Roman" pitchFamily="18" charset="0"/>
                <a:cs typeface="Times New Roman" pitchFamily="18" charset="0"/>
              </a:rPr>
              <a:t>This type of economy was prevailed in the soviet Union during the twentieth century.</a:t>
            </a:r>
          </a:p>
          <a:p>
            <a:r>
              <a:rPr lang="en-US" sz="2000" dirty="0" err="1">
                <a:latin typeface="Times New Roman" pitchFamily="18" charset="0"/>
                <a:cs typeface="Times New Roman" pitchFamily="18" charset="0"/>
              </a:rPr>
              <a:t>Govt</a:t>
            </a:r>
            <a:r>
              <a:rPr lang="en-US" sz="2000" dirty="0">
                <a:latin typeface="Times New Roman" pitchFamily="18" charset="0"/>
                <a:cs typeface="Times New Roman" pitchFamily="18" charset="0"/>
              </a:rPr>
              <a:t> owns most of the resources of production like land and capital.</a:t>
            </a:r>
          </a:p>
          <a:p>
            <a:r>
              <a:rPr lang="en-US" sz="2000" dirty="0">
                <a:latin typeface="Times New Roman" pitchFamily="18" charset="0"/>
                <a:cs typeface="Times New Roman" pitchFamily="18" charset="0"/>
              </a:rPr>
              <a:t>Its owns the business firms and other institutions and runs the operation of these firms and institutions.</a:t>
            </a:r>
          </a:p>
          <a:p>
            <a:r>
              <a:rPr lang="en-US" sz="2000" dirty="0">
                <a:latin typeface="Times New Roman" pitchFamily="18" charset="0"/>
                <a:cs typeface="Times New Roman" pitchFamily="18" charset="0"/>
              </a:rPr>
              <a:t>It gives employment to most of the citizens and decides the type work for them.</a:t>
            </a:r>
          </a:p>
        </p:txBody>
      </p:sp>
      <p:sp>
        <p:nvSpPr>
          <p:cNvPr id="2" name="Slide Number Placeholder 1"/>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Microeconomics</a:t>
            </a:r>
            <a:endParaRPr lang="en-US" dirty="0"/>
          </a:p>
        </p:txBody>
      </p:sp>
      <p:sp>
        <p:nvSpPr>
          <p:cNvPr id="3" name="Content Placeholder 2"/>
          <p:cNvSpPr>
            <a:spLocks noGrp="1"/>
          </p:cNvSpPr>
          <p:nvPr>
            <p:ph sz="quarter" idx="1"/>
          </p:nvPr>
        </p:nvSpPr>
        <p:spPr/>
        <p:txBody>
          <a:bodyPr/>
          <a:lstStyle/>
          <a:p>
            <a:pPr marL="342900" indent="-342900">
              <a:buFontTx/>
              <a:buChar char="•"/>
              <a:defRPr/>
            </a:pPr>
            <a:r>
              <a:rPr lang="en-US" sz="2800" kern="0" dirty="0" smtClean="0"/>
              <a:t>Greek word :</a:t>
            </a:r>
          </a:p>
          <a:p>
            <a:pPr marL="342900" indent="-342900">
              <a:buNone/>
              <a:defRPr/>
            </a:pPr>
            <a:r>
              <a:rPr lang="en-US" sz="2800" kern="0" dirty="0" smtClean="0"/>
              <a:t>“</a:t>
            </a:r>
            <a:r>
              <a:rPr lang="en-US" sz="2800" kern="0" dirty="0" err="1" smtClean="0"/>
              <a:t>Oikonomos</a:t>
            </a:r>
            <a:r>
              <a:rPr lang="en-US" sz="2800" kern="0" dirty="0" smtClean="0"/>
              <a:t>” means to “</a:t>
            </a:r>
            <a:r>
              <a:rPr lang="en-US" sz="2800" b="1" kern="0" dirty="0" smtClean="0"/>
              <a:t>manage the house</a:t>
            </a:r>
            <a:r>
              <a:rPr lang="en-US" sz="2800" kern="0" dirty="0" smtClean="0"/>
              <a:t>”</a:t>
            </a:r>
          </a:p>
          <a:p>
            <a:pPr marL="342900" indent="-342900">
              <a:buNone/>
              <a:defRPr/>
            </a:pPr>
            <a:r>
              <a:rPr lang="en-US" sz="2800" kern="0" dirty="0" smtClean="0"/>
              <a:t>Or management of household especially in those matters which are relating to the income and expenses of the family.</a:t>
            </a:r>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p:txBody>
          <a:bodyPr/>
          <a:lstStyle/>
          <a:p>
            <a:r>
              <a:rPr lang="en-US" sz="4000">
                <a:latin typeface="Times New Roman" pitchFamily="18" charset="0"/>
                <a:cs typeface="Times New Roman" pitchFamily="18" charset="0"/>
              </a:rPr>
              <a:t>Mixed economy</a:t>
            </a:r>
          </a:p>
        </p:txBody>
      </p:sp>
      <p:sp>
        <p:nvSpPr>
          <p:cNvPr id="369667" name="Rectangle 3"/>
          <p:cNvSpPr>
            <a:spLocks noGrp="1" noChangeArrowheads="1"/>
          </p:cNvSpPr>
          <p:nvPr>
            <p:ph type="body" idx="1"/>
          </p:nvPr>
        </p:nvSpPr>
        <p:spPr/>
        <p:txBody>
          <a:bodyPr>
            <a:normAutofit lnSpcReduction="10000"/>
          </a:bodyPr>
          <a:lstStyle/>
          <a:p>
            <a:r>
              <a:rPr lang="en-US" sz="2800" dirty="0">
                <a:latin typeface="Times New Roman" pitchFamily="18" charset="0"/>
                <a:cs typeface="Times New Roman" pitchFamily="18" charset="0"/>
              </a:rPr>
              <a:t>Now a days the most common form of economy which prevails in most of the countries is mixed economy.</a:t>
            </a:r>
          </a:p>
          <a:p>
            <a:r>
              <a:rPr lang="en-US" sz="2800" dirty="0">
                <a:latin typeface="Times New Roman" pitchFamily="18" charset="0"/>
                <a:cs typeface="Times New Roman" pitchFamily="18" charset="0"/>
              </a:rPr>
              <a:t>This type of economy is the blend of both market and command economies.</a:t>
            </a:r>
          </a:p>
          <a:p>
            <a:r>
              <a:rPr lang="en-US" sz="2800" dirty="0">
                <a:latin typeface="Times New Roman" pitchFamily="18" charset="0"/>
                <a:cs typeface="Times New Roman" pitchFamily="18" charset="0"/>
              </a:rPr>
              <a:t>Most of the decision are made in the market place but the </a:t>
            </a:r>
            <a:r>
              <a:rPr lang="en-US" sz="2800" dirty="0" err="1">
                <a:latin typeface="Times New Roman" pitchFamily="18" charset="0"/>
                <a:cs typeface="Times New Roman" pitchFamily="18" charset="0"/>
              </a:rPr>
              <a:t>Govt</a:t>
            </a:r>
            <a:r>
              <a:rPr lang="en-US" sz="2800" dirty="0">
                <a:latin typeface="Times New Roman" pitchFamily="18" charset="0"/>
                <a:cs typeface="Times New Roman" pitchFamily="18" charset="0"/>
              </a:rPr>
              <a:t> plays an important role in overseeing the functioning of the market like </a:t>
            </a:r>
            <a:r>
              <a:rPr lang="en-US" sz="2800" dirty="0" err="1">
                <a:latin typeface="Times New Roman" pitchFamily="18" charset="0"/>
                <a:cs typeface="Times New Roman" pitchFamily="18" charset="0"/>
              </a:rPr>
              <a:t>Govt</a:t>
            </a:r>
            <a:r>
              <a:rPr lang="en-US" sz="2800" dirty="0">
                <a:latin typeface="Times New Roman" pitchFamily="18" charset="0"/>
                <a:cs typeface="Times New Roman" pitchFamily="18" charset="0"/>
              </a:rPr>
              <a:t> pass laws that regulate economic life, provide educational and police services, control pollution, providing subsidies and transfer payments to the people, create competition through giving incentives to various investors </a:t>
            </a:r>
            <a:r>
              <a:rPr lang="en-US" sz="2800" dirty="0" err="1">
                <a:latin typeface="Times New Roman" pitchFamily="18" charset="0"/>
                <a:cs typeface="Times New Roman" pitchFamily="18" charset="0"/>
              </a:rPr>
              <a:t>etc</a:t>
            </a:r>
            <a:endParaRPr lang="en-US" sz="2800" dirty="0">
              <a:latin typeface="Times New Roman" pitchFamily="18" charset="0"/>
              <a:cs typeface="Times New Roman" pitchFamily="18" charset="0"/>
            </a:endParaRPr>
          </a:p>
          <a:p>
            <a:pPr>
              <a:buFont typeface="Wingdings" pitchFamily="2" charset="2"/>
              <a:buNone/>
            </a:pPr>
            <a:endParaRPr lang="en-US" sz="1800" dirty="0">
              <a:latin typeface="Times New Roman" pitchFamily="18" charset="0"/>
              <a:cs typeface="Times New Roman" pitchFamily="18" charset="0"/>
            </a:endParaRPr>
          </a:p>
          <a:p>
            <a:pPr>
              <a:buFont typeface="Wingdings" pitchFamily="2" charset="2"/>
              <a:buNone/>
            </a:pPr>
            <a:endParaRPr lang="en-US" sz="1800"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p:txBody>
          <a:bodyPr/>
          <a:lstStyle/>
          <a:p>
            <a:r>
              <a:rPr lang="en-US" sz="4000">
                <a:latin typeface="Times New Roman" pitchFamily="18" charset="0"/>
                <a:cs typeface="Times New Roman" pitchFamily="18" charset="0"/>
              </a:rPr>
              <a:t>Inputs and outputs</a:t>
            </a:r>
          </a:p>
        </p:txBody>
      </p:sp>
      <p:sp>
        <p:nvSpPr>
          <p:cNvPr id="370691" name="Rectangle 3"/>
          <p:cNvSpPr>
            <a:spLocks noGrp="1" noChangeArrowheads="1"/>
          </p:cNvSpPr>
          <p:nvPr>
            <p:ph type="body" idx="1"/>
          </p:nvPr>
        </p:nvSpPr>
        <p:spPr/>
        <p:txBody>
          <a:bodyPr>
            <a:noAutofit/>
          </a:bodyPr>
          <a:lstStyle/>
          <a:p>
            <a:r>
              <a:rPr lang="en-US" sz="3200" dirty="0">
                <a:latin typeface="Times New Roman" pitchFamily="18" charset="0"/>
                <a:cs typeface="Times New Roman" pitchFamily="18" charset="0"/>
              </a:rPr>
              <a:t>Inputs</a:t>
            </a:r>
            <a:r>
              <a:rPr lang="en-US" sz="2800" dirty="0">
                <a:latin typeface="Times New Roman" pitchFamily="18" charset="0"/>
                <a:cs typeface="Times New Roman" pitchFamily="18" charset="0"/>
              </a:rPr>
              <a:t>: these are the resources that are used to produce goods and services. These are also known as factors of production like Land, labor capital and organization or entrepreneur. </a:t>
            </a:r>
          </a:p>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Output: output are the various goods and services which are produced by the factors of production. Like car  and banking services which are outputs. This car and banking services have been produced through the utilization of factors of production or inputs like land, labor, capital and management.</a:t>
            </a:r>
          </a:p>
        </p:txBody>
      </p:sp>
      <p:sp>
        <p:nvSpPr>
          <p:cNvPr id="2" name="Slide Number Placeholder 1"/>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p:txBody>
          <a:bodyPr/>
          <a:lstStyle/>
          <a:p>
            <a:r>
              <a:rPr lang="en-US" sz="4000">
                <a:latin typeface="Times New Roman" pitchFamily="18" charset="0"/>
                <a:cs typeface="Times New Roman" pitchFamily="18" charset="0"/>
              </a:rPr>
              <a:t>Opportunity Cost</a:t>
            </a:r>
          </a:p>
        </p:txBody>
      </p:sp>
      <p:sp>
        <p:nvSpPr>
          <p:cNvPr id="373763" name="Rectangle 3"/>
          <p:cNvSpPr>
            <a:spLocks noGrp="1" noChangeArrowheads="1"/>
          </p:cNvSpPr>
          <p:nvPr>
            <p:ph type="body" idx="1"/>
          </p:nvPr>
        </p:nvSpPr>
        <p:spPr/>
        <p:txBody>
          <a:bodyPr/>
          <a:lstStyle/>
          <a:p>
            <a:r>
              <a:rPr lang="en-US" sz="2000">
                <a:latin typeface="Times New Roman" pitchFamily="18" charset="0"/>
                <a:cs typeface="Times New Roman" pitchFamily="18" charset="0"/>
              </a:rPr>
              <a:t>The forgone activity for another activity is the opportunity cost. Life is full of wants while resources are scarce so in order to achieve one want we have to sacrifice the second want for this.  University lecture has the opportunity cost of forgoing the leisure. </a:t>
            </a:r>
          </a:p>
          <a:p>
            <a:endParaRPr lang="en-US" sz="2000">
              <a:latin typeface="Times New Roman" pitchFamily="18" charset="0"/>
              <a:cs typeface="Times New Roman" pitchFamily="18" charset="0"/>
            </a:endParaRPr>
          </a:p>
          <a:p>
            <a:r>
              <a:rPr lang="en-US" sz="2000">
                <a:latin typeface="Times New Roman" pitchFamily="18" charset="0"/>
                <a:cs typeface="Times New Roman" pitchFamily="18" charset="0"/>
              </a:rPr>
              <a:t>Efficiency: efficiency means that economy’s resources are being used as effectively as possible to satisfy people's needs and desires. </a:t>
            </a:r>
          </a:p>
          <a:p>
            <a:endParaRPr lang="en-US" sz="2000">
              <a:latin typeface="Times New Roman" pitchFamily="18" charset="0"/>
              <a:cs typeface="Times New Roman" pitchFamily="18" charset="0"/>
            </a:endParaRPr>
          </a:p>
          <a:p>
            <a:r>
              <a:rPr lang="en-US" sz="2000">
                <a:latin typeface="Times New Roman" pitchFamily="18" charset="0"/>
                <a:cs typeface="Times New Roman" pitchFamily="18" charset="0"/>
              </a:rPr>
              <a:t>Productive efficiency: productive efficiency occurs when an economy can not  produce more of one good without producing less of another good. This implies that economy is on its production possibility frontier.</a:t>
            </a:r>
          </a:p>
        </p:txBody>
      </p:sp>
      <p:sp>
        <p:nvSpPr>
          <p:cNvPr id="2" name="Slide Number Placeholder 1"/>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lstStyle/>
          <a:p>
            <a:r>
              <a:rPr lang="en-US"/>
              <a:t>Utility</a:t>
            </a:r>
          </a:p>
        </p:txBody>
      </p:sp>
      <p:sp>
        <p:nvSpPr>
          <p:cNvPr id="377859" name="Rectangle 3"/>
          <p:cNvSpPr>
            <a:spLocks noGrp="1" noChangeArrowheads="1"/>
          </p:cNvSpPr>
          <p:nvPr>
            <p:ph type="body" idx="1"/>
          </p:nvPr>
        </p:nvSpPr>
        <p:spPr/>
        <p:txBody>
          <a:bodyPr/>
          <a:lstStyle/>
          <a:p>
            <a:r>
              <a:rPr lang="en-US" sz="2200" dirty="0">
                <a:latin typeface="Times New Roman" pitchFamily="18" charset="0"/>
                <a:cs typeface="Times New Roman" pitchFamily="18" charset="0"/>
              </a:rPr>
              <a:t>It is the power of a product which satisfy human want. E.g. bread satisfies hunger , cloth satisfies the want for cloth and TV satisfy the want for entertainment.</a:t>
            </a:r>
          </a:p>
          <a:p>
            <a:r>
              <a:rPr lang="en-US" sz="2200" dirty="0">
                <a:latin typeface="Times New Roman" pitchFamily="18" charset="0"/>
                <a:cs typeface="Times New Roman" pitchFamily="18" charset="0"/>
              </a:rPr>
              <a:t>Total utility increases when the consumption of the product increases.</a:t>
            </a:r>
          </a:p>
          <a:p>
            <a:r>
              <a:rPr lang="en-US" sz="2200" dirty="0">
                <a:latin typeface="Times New Roman" pitchFamily="18" charset="0"/>
                <a:cs typeface="Times New Roman" pitchFamily="18" charset="0"/>
              </a:rPr>
              <a:t>But Marginal utility decreases as the consumption of the product increases.</a:t>
            </a:r>
          </a:p>
          <a:p>
            <a:r>
              <a:rPr lang="en-US" sz="2200" dirty="0">
                <a:latin typeface="Times New Roman" pitchFamily="18" charset="0"/>
                <a:cs typeface="Times New Roman" pitchFamily="18" charset="0"/>
              </a:rPr>
              <a:t>Marginal Utility is that utility which has been gained from the additional unit of a product.</a:t>
            </a:r>
          </a:p>
          <a:p>
            <a:r>
              <a:rPr lang="en-US" sz="2200" dirty="0">
                <a:latin typeface="Times New Roman" pitchFamily="18" charset="0"/>
                <a:cs typeface="Times New Roman" pitchFamily="18" charset="0"/>
              </a:rPr>
              <a:t>Total utility is the sum of all utilities of additional units of a product.</a:t>
            </a:r>
          </a:p>
          <a:p>
            <a:r>
              <a:rPr lang="en-US" sz="2200" dirty="0">
                <a:latin typeface="Times New Roman" pitchFamily="18" charset="0"/>
                <a:cs typeface="Times New Roman" pitchFamily="18" charset="0"/>
              </a:rPr>
              <a:t>Point of Satiety is that point at which marginal utility is zero.</a:t>
            </a:r>
          </a:p>
        </p:txBody>
      </p:sp>
      <p:sp>
        <p:nvSpPr>
          <p:cNvPr id="2" name="Slide Number Placeholder 1"/>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p:txBody>
          <a:bodyPr/>
          <a:lstStyle/>
          <a:p>
            <a:r>
              <a:rPr lang="en-US"/>
              <a:t>Total and Marginal utility</a:t>
            </a:r>
          </a:p>
        </p:txBody>
      </p:sp>
      <p:sp>
        <p:nvSpPr>
          <p:cNvPr id="378883" name="Rectangle 3"/>
          <p:cNvSpPr>
            <a:spLocks noGrp="1" noChangeArrowheads="1"/>
          </p:cNvSpPr>
          <p:nvPr>
            <p:ph type="body" idx="1"/>
          </p:nvPr>
        </p:nvSpPr>
        <p:spPr/>
        <p:txBody>
          <a:bodyPr/>
          <a:lstStyle/>
          <a:p>
            <a:pPr>
              <a:buFont typeface="Wingdings" pitchFamily="2" charset="2"/>
              <a:buNone/>
            </a:pPr>
            <a:r>
              <a:rPr lang="en-US"/>
              <a:t>     </a:t>
            </a:r>
            <a:r>
              <a:rPr lang="en-US" sz="2200">
                <a:latin typeface="Times New Roman" pitchFamily="18" charset="0"/>
                <a:cs typeface="Times New Roman" pitchFamily="18" charset="0"/>
              </a:rPr>
              <a:t>units of water</a:t>
            </a:r>
            <a:r>
              <a:rPr lang="en-US"/>
              <a:t>         </a:t>
            </a:r>
            <a:r>
              <a:rPr lang="en-US" sz="2200">
                <a:latin typeface="Times New Roman" pitchFamily="18" charset="0"/>
                <a:cs typeface="Times New Roman" pitchFamily="18" charset="0"/>
              </a:rPr>
              <a:t>Marginal Utility</a:t>
            </a:r>
            <a:r>
              <a:rPr lang="en-US"/>
              <a:t>         </a:t>
            </a:r>
            <a:r>
              <a:rPr lang="en-US" sz="2200">
                <a:latin typeface="Times New Roman" pitchFamily="18" charset="0"/>
                <a:cs typeface="Times New Roman" pitchFamily="18" charset="0"/>
              </a:rPr>
              <a:t>total utility</a:t>
            </a:r>
          </a:p>
          <a:p>
            <a:pPr>
              <a:buFont typeface="Wingdings" pitchFamily="2" charset="2"/>
              <a:buNone/>
            </a:pPr>
            <a:r>
              <a:rPr lang="en-US" sz="2200">
                <a:latin typeface="Times New Roman" pitchFamily="18" charset="0"/>
                <a:cs typeface="Times New Roman" pitchFamily="18" charset="0"/>
              </a:rPr>
              <a:t>               1                             8 positive utility                 8</a:t>
            </a:r>
          </a:p>
          <a:p>
            <a:pPr>
              <a:buFont typeface="Wingdings" pitchFamily="2" charset="2"/>
              <a:buNone/>
            </a:pPr>
            <a:r>
              <a:rPr lang="en-US" sz="2200">
                <a:latin typeface="Times New Roman" pitchFamily="18" charset="0"/>
                <a:cs typeface="Times New Roman" pitchFamily="18" charset="0"/>
              </a:rPr>
              <a:t>               2                             6 Positive utility               8+6=   14</a:t>
            </a:r>
          </a:p>
          <a:p>
            <a:pPr>
              <a:buFont typeface="Wingdings" pitchFamily="2" charset="2"/>
              <a:buNone/>
            </a:pPr>
            <a:r>
              <a:rPr lang="en-US" sz="2200">
                <a:latin typeface="Times New Roman" pitchFamily="18" charset="0"/>
                <a:cs typeface="Times New Roman" pitchFamily="18" charset="0"/>
              </a:rPr>
              <a:t>               3                             4 positive utility              14=4=  18</a:t>
            </a:r>
          </a:p>
          <a:p>
            <a:pPr>
              <a:buFont typeface="Wingdings" pitchFamily="2" charset="2"/>
              <a:buNone/>
            </a:pPr>
            <a:r>
              <a:rPr lang="en-US" sz="2200">
                <a:latin typeface="Times New Roman" pitchFamily="18" charset="0"/>
                <a:cs typeface="Times New Roman" pitchFamily="18" charset="0"/>
              </a:rPr>
              <a:t>               4                             2 positive utility              18+2=  20</a:t>
            </a:r>
          </a:p>
          <a:p>
            <a:pPr>
              <a:buFont typeface="Wingdings" pitchFamily="2" charset="2"/>
              <a:buNone/>
            </a:pPr>
            <a:r>
              <a:rPr lang="en-US" sz="2200">
                <a:latin typeface="Times New Roman" pitchFamily="18" charset="0"/>
                <a:cs typeface="Times New Roman" pitchFamily="18" charset="0"/>
              </a:rPr>
              <a:t>               5                             0     Zero utility               20+0=  20</a:t>
            </a:r>
          </a:p>
          <a:p>
            <a:pPr>
              <a:buFont typeface="Wingdings" pitchFamily="2" charset="2"/>
              <a:buNone/>
            </a:pPr>
            <a:r>
              <a:rPr lang="en-US" sz="2200">
                <a:latin typeface="Times New Roman" pitchFamily="18" charset="0"/>
                <a:cs typeface="Times New Roman" pitchFamily="18" charset="0"/>
              </a:rPr>
              <a:t>               6                            -2    Negative utility         20-2=  18</a:t>
            </a:r>
          </a:p>
          <a:p>
            <a:pPr>
              <a:buFont typeface="Wingdings" pitchFamily="2" charset="2"/>
              <a:buNone/>
            </a:pPr>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p:txBody>
          <a:bodyPr>
            <a:noAutofit/>
          </a:bodyPr>
          <a:lstStyle/>
          <a:p>
            <a:r>
              <a:rPr lang="en-US" sz="2800" dirty="0"/>
              <a:t>Graphical representation Marginal And total Utility</a:t>
            </a:r>
          </a:p>
        </p:txBody>
      </p:sp>
      <p:graphicFrame>
        <p:nvGraphicFramePr>
          <p:cNvPr id="379907" name="Object 3"/>
          <p:cNvGraphicFramePr>
            <a:graphicFrameLocks noGrp="1" noChangeAspect="1"/>
          </p:cNvGraphicFramePr>
          <p:nvPr>
            <p:ph idx="1"/>
          </p:nvPr>
        </p:nvGraphicFramePr>
        <p:xfrm>
          <a:off x="1547813" y="2111375"/>
          <a:ext cx="5724525" cy="3832225"/>
        </p:xfrm>
        <a:graphic>
          <a:graphicData uri="http://schemas.openxmlformats.org/presentationml/2006/ole">
            <mc:AlternateContent xmlns:mc="http://schemas.openxmlformats.org/markup-compatibility/2006">
              <mc:Choice xmlns:v="urn:schemas-microsoft-com:vml" Requires="v">
                <p:oleObj spid="_x0000_s1054" name="Chart" r:id="rId3" imgW="4990910" imgH="3343275" progId="Excel.Sheet.8">
                  <p:embed/>
                </p:oleObj>
              </mc:Choice>
              <mc:Fallback>
                <p:oleObj name="Chart" r:id="rId3" imgW="4990910" imgH="3343275" progId="Excel.Sheet.8">
                  <p:embed/>
                  <p:pic>
                    <p:nvPicPr>
                      <p:cNvPr id="0" name="Picture 1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2111375"/>
                        <a:ext cx="5724525" cy="383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p:txBody>
          <a:bodyPr/>
          <a:lstStyle/>
          <a:p>
            <a:r>
              <a:rPr lang="en-US"/>
              <a:t>Explanation of the graph</a:t>
            </a:r>
          </a:p>
        </p:txBody>
      </p:sp>
      <p:sp>
        <p:nvSpPr>
          <p:cNvPr id="380931" name="Rectangle 3"/>
          <p:cNvSpPr>
            <a:spLocks noGrp="1" noChangeArrowheads="1"/>
          </p:cNvSpPr>
          <p:nvPr>
            <p:ph type="body" idx="1"/>
          </p:nvPr>
        </p:nvSpPr>
        <p:spPr/>
        <p:txBody>
          <a:bodyPr/>
          <a:lstStyle/>
          <a:p>
            <a:r>
              <a:rPr lang="en-US" sz="2200" dirty="0">
                <a:latin typeface="Times New Roman" pitchFamily="18" charset="0"/>
                <a:cs typeface="Times New Roman" pitchFamily="18" charset="0"/>
              </a:rPr>
              <a:t>According to the diagram we have measured units of consumption water on horizontal axis and MU( marginal utility) and TU( total utility) on the vertical axis.</a:t>
            </a:r>
          </a:p>
          <a:p>
            <a:r>
              <a:rPr lang="en-US" sz="2200" dirty="0">
                <a:latin typeface="Times New Roman" pitchFamily="18" charset="0"/>
                <a:cs typeface="Times New Roman" pitchFamily="18" charset="0"/>
              </a:rPr>
              <a:t>We draw </a:t>
            </a:r>
            <a:r>
              <a:rPr lang="en-US" sz="2200" b="1" dirty="0">
                <a:latin typeface="Times New Roman" pitchFamily="18" charset="0"/>
                <a:cs typeface="Times New Roman" pitchFamily="18" charset="0"/>
              </a:rPr>
              <a:t>Marginal Utility</a:t>
            </a:r>
            <a:r>
              <a:rPr lang="en-US" sz="2200" dirty="0">
                <a:latin typeface="Times New Roman" pitchFamily="18" charset="0"/>
                <a:cs typeface="Times New Roman" pitchFamily="18" charset="0"/>
              </a:rPr>
              <a:t> curve by plotting points joining the units of consumption of water and their marginal utilities. Like 1 and 8, 2 and 6, 3 and 4 and so on.</a:t>
            </a:r>
          </a:p>
          <a:p>
            <a:r>
              <a:rPr lang="en-US" sz="2200" dirty="0">
                <a:latin typeface="Times New Roman" pitchFamily="18" charset="0"/>
                <a:cs typeface="Times New Roman" pitchFamily="18" charset="0"/>
              </a:rPr>
              <a:t>We get downward sloping marginal utility curve.</a:t>
            </a:r>
          </a:p>
          <a:p>
            <a:r>
              <a:rPr lang="en-US" sz="2200" dirty="0">
                <a:latin typeface="Times New Roman" pitchFamily="18" charset="0"/>
                <a:cs typeface="Times New Roman" pitchFamily="18" charset="0"/>
              </a:rPr>
              <a:t>Similarly we can plot total utilities against units of consumption of water like 1 and 8, 2 and 14, 3 18 and so on. We can get the TU curve. As shown in the graph  </a:t>
            </a:r>
          </a:p>
          <a:p>
            <a:r>
              <a:rPr lang="en-US" sz="2200" dirty="0">
                <a:latin typeface="Times New Roman" pitchFamily="18" charset="0"/>
                <a:cs typeface="Times New Roman" pitchFamily="18" charset="0"/>
              </a:rPr>
              <a:t>When the total utility is maximum marginal utility becomes zero. </a:t>
            </a:r>
          </a:p>
        </p:txBody>
      </p:sp>
      <p:sp>
        <p:nvSpPr>
          <p:cNvPr id="2" name="Slide Number Placeholder 1"/>
          <p:cNvSpPr>
            <a:spLocks noGrp="1"/>
          </p:cNvSpPr>
          <p:nvPr>
            <p:ph type="sldNum" sz="quarter" idx="12"/>
          </p:nvPr>
        </p:nvSpPr>
        <p:spPr/>
        <p:txBody>
          <a:bodyPr/>
          <a:lstStyle/>
          <a:p>
            <a:fld id="{B6F15528-21DE-4FAA-801E-634DDDAF4B2B}"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p:txBody>
          <a:bodyPr/>
          <a:lstStyle/>
          <a:p>
            <a:r>
              <a:rPr lang="en-US"/>
              <a:t>Law of Diminishing Marginal utility.</a:t>
            </a:r>
          </a:p>
        </p:txBody>
      </p:sp>
      <p:sp>
        <p:nvSpPr>
          <p:cNvPr id="381955" name="Rectangle 3"/>
          <p:cNvSpPr>
            <a:spLocks noGrp="1" noChangeArrowheads="1"/>
          </p:cNvSpPr>
          <p:nvPr>
            <p:ph type="body" idx="1"/>
          </p:nvPr>
        </p:nvSpPr>
        <p:spPr/>
        <p:txBody>
          <a:bodyPr/>
          <a:lstStyle/>
          <a:p>
            <a:r>
              <a:rPr lang="en-US" sz="2200" dirty="0">
                <a:latin typeface="Times New Roman" pitchFamily="18" charset="0"/>
                <a:cs typeface="Times New Roman" pitchFamily="18" charset="0"/>
              </a:rPr>
              <a:t>This law states that by consuming the additional units of the same product utility diminishes for successive units which is marginal utility. This principle was generalized for the consumption of almost every product. This is why this principle is considered as a law. The illustration of this law can be explained with the above example of water.</a:t>
            </a:r>
          </a:p>
          <a:p>
            <a:pPr>
              <a:buFont typeface="Wingdings" pitchFamily="2" charset="2"/>
              <a:buNone/>
            </a:pPr>
            <a:r>
              <a:rPr lang="en-US" sz="2200" dirty="0">
                <a:latin typeface="Times New Roman" pitchFamily="18" charset="0"/>
                <a:cs typeface="Times New Roman" pitchFamily="18" charset="0"/>
              </a:rPr>
              <a:t>Exception of the law: </a:t>
            </a:r>
          </a:p>
          <a:p>
            <a:pPr>
              <a:buFont typeface="Wingdings" pitchFamily="2" charset="2"/>
              <a:buNone/>
            </a:pPr>
            <a:r>
              <a:rPr lang="en-US" sz="2200" dirty="0">
                <a:latin typeface="Times New Roman" pitchFamily="18" charset="0"/>
                <a:cs typeface="Times New Roman" pitchFamily="18" charset="0"/>
              </a:rPr>
              <a:t>Oxygen</a:t>
            </a:r>
          </a:p>
          <a:p>
            <a:pPr>
              <a:buFont typeface="Wingdings" pitchFamily="2" charset="2"/>
              <a:buNone/>
            </a:pPr>
            <a:r>
              <a:rPr lang="en-US" sz="2200" dirty="0">
                <a:latin typeface="Times New Roman" pitchFamily="18" charset="0"/>
                <a:cs typeface="Times New Roman" pitchFamily="18" charset="0"/>
              </a:rPr>
              <a:t>Knowledge</a:t>
            </a:r>
          </a:p>
          <a:p>
            <a:pPr>
              <a:buFont typeface="Wingdings" pitchFamily="2" charset="2"/>
              <a:buNone/>
            </a:pPr>
            <a:r>
              <a:rPr lang="en-US" sz="2200" dirty="0">
                <a:latin typeface="Times New Roman" pitchFamily="18" charset="0"/>
                <a:cs typeface="Times New Roman" pitchFamily="18" charset="0"/>
              </a:rPr>
              <a:t>Money</a:t>
            </a:r>
          </a:p>
          <a:p>
            <a:pPr>
              <a:buFont typeface="Wingdings" pitchFamily="2" charset="2"/>
              <a:buNone/>
            </a:pPr>
            <a:r>
              <a:rPr lang="en-US" sz="2200" dirty="0">
                <a:latin typeface="Times New Roman" pitchFamily="18" charset="0"/>
                <a:cs typeface="Times New Roman" pitchFamily="18" charset="0"/>
              </a:rPr>
              <a:t>Power</a:t>
            </a:r>
          </a:p>
          <a:p>
            <a:pPr>
              <a:buFont typeface="Wingdings" pitchFamily="2" charset="2"/>
              <a:buNone/>
            </a:pPr>
            <a:r>
              <a:rPr lang="en-US" sz="2200" dirty="0">
                <a:latin typeface="Times New Roman" pitchFamily="18" charset="0"/>
                <a:cs typeface="Times New Roman" pitchFamily="18" charset="0"/>
              </a:rPr>
              <a:t>etc</a:t>
            </a:r>
          </a:p>
        </p:txBody>
      </p:sp>
      <p:sp>
        <p:nvSpPr>
          <p:cNvPr id="2" name="Slide Number Placeholder 1"/>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pPr>
              <a:defRPr/>
            </a:pPr>
            <a:r>
              <a:rPr lang="en-US" dirty="0" smtClean="0"/>
              <a:t>Chapter 2</a:t>
            </a:r>
            <a:endParaRPr lang="en-GB" dirty="0"/>
          </a:p>
        </p:txBody>
      </p:sp>
      <p:sp>
        <p:nvSpPr>
          <p:cNvPr id="55299" name="Title 4"/>
          <p:cNvSpPr>
            <a:spLocks noGrp="1"/>
          </p:cNvSpPr>
          <p:nvPr>
            <p:ph type="ctrTitle"/>
          </p:nvPr>
        </p:nvSpPr>
        <p:spPr/>
        <p:txBody>
          <a:bodyPr/>
          <a:lstStyle/>
          <a:p>
            <a:r>
              <a:rPr lang="en-US" dirty="0" smtClean="0"/>
              <a:t>THE MARKET FORCES OF</a:t>
            </a:r>
            <a:br>
              <a:rPr lang="en-US" dirty="0" smtClean="0"/>
            </a:br>
            <a:r>
              <a:rPr lang="en-US" dirty="0" smtClean="0"/>
              <a:t>SUPPLY AND DEMAND</a:t>
            </a:r>
            <a:endParaRPr lang="en-GB" dirty="0" smtClean="0"/>
          </a:p>
        </p:txBody>
      </p:sp>
      <p:sp>
        <p:nvSpPr>
          <p:cNvPr id="5" name="Slide Number Placeholder 4"/>
          <p:cNvSpPr>
            <a:spLocks noGrp="1"/>
          </p:cNvSpPr>
          <p:nvPr>
            <p:ph type="sldNum" sz="quarter" idx="12"/>
          </p:nvPr>
        </p:nvSpPr>
        <p:spPr/>
        <p:txBody>
          <a:bodyPr/>
          <a:lstStyle/>
          <a:p>
            <a:pPr>
              <a:defRPr/>
            </a:pPr>
            <a:fld id="{C0D4FBC8-B35A-4073-9441-979AE3F3C0C7}" type="slidenum">
              <a:rPr lang="en-US" smtClean="0"/>
              <a:pPr>
                <a:defRPr/>
              </a:pPr>
              <a:t>28</a:t>
            </a:fld>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defRPr/>
            </a:pPr>
            <a:r>
              <a:rPr lang="en-US" dirty="0"/>
              <a:t>Market</a:t>
            </a:r>
          </a:p>
        </p:txBody>
      </p:sp>
      <p:sp>
        <p:nvSpPr>
          <p:cNvPr id="56323" name="Rectangle 3"/>
          <p:cNvSpPr>
            <a:spLocks noGrp="1" noChangeArrowheads="1"/>
          </p:cNvSpPr>
          <p:nvPr>
            <p:ph type="body" idx="1"/>
          </p:nvPr>
        </p:nvSpPr>
        <p:spPr>
          <a:xfrm>
            <a:off x="301625" y="1527175"/>
            <a:ext cx="8504238" cy="4572000"/>
          </a:xfrm>
        </p:spPr>
        <p:txBody>
          <a:bodyPr/>
          <a:lstStyle/>
          <a:p>
            <a:r>
              <a:rPr lang="en-US" smtClean="0"/>
              <a:t>Market is a place were buyer and seller get together and exchange goods and services.</a:t>
            </a:r>
          </a:p>
          <a:p>
            <a:r>
              <a:rPr lang="en-US" smtClean="0"/>
              <a:t>Or market is a group of buyers and sellers of a particular commodity.</a:t>
            </a:r>
          </a:p>
          <a:p>
            <a:endParaRPr lang="en-US" smtClean="0"/>
          </a:p>
        </p:txBody>
      </p:sp>
      <p:sp>
        <p:nvSpPr>
          <p:cNvPr id="4" name="Slide Number Placeholder 3"/>
          <p:cNvSpPr>
            <a:spLocks noGrp="1"/>
          </p:cNvSpPr>
          <p:nvPr>
            <p:ph type="sldNum" sz="quarter" idx="12"/>
          </p:nvPr>
        </p:nvSpPr>
        <p:spPr/>
        <p:txBody>
          <a:bodyPr/>
          <a:lstStyle/>
          <a:p>
            <a:pPr>
              <a:defRPr/>
            </a:pPr>
            <a:fld id="{81CDE198-2851-4870-BB4F-EEE6F41D5DFB}" type="slidenum">
              <a:rPr lang="en-US" smtClean="0"/>
              <a:pP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solidFill>
                  <a:srgbClr val="FF0000"/>
                </a:solidFill>
                <a:latin typeface="Arial Black" pitchFamily="34" charset="0"/>
              </a:rPr>
              <a:t>Definition of Economics</a:t>
            </a:r>
            <a:endParaRPr lang="en-US" dirty="0"/>
          </a:p>
        </p:txBody>
      </p:sp>
      <p:sp>
        <p:nvSpPr>
          <p:cNvPr id="3" name="Content Placeholder 2"/>
          <p:cNvSpPr>
            <a:spLocks noGrp="1"/>
          </p:cNvSpPr>
          <p:nvPr>
            <p:ph sz="quarter" idx="1"/>
          </p:nvPr>
        </p:nvSpPr>
        <p:spPr/>
        <p:txBody>
          <a:bodyPr>
            <a:normAutofit/>
          </a:bodyPr>
          <a:lstStyle/>
          <a:p>
            <a:pPr marL="342900" indent="-342900">
              <a:tabLst>
                <a:tab pos="733425" algn="l"/>
              </a:tabLst>
              <a:defRPr/>
            </a:pPr>
            <a:r>
              <a:rPr lang="en-US" sz="2800" b="1" dirty="0" smtClean="0"/>
              <a:t>There are three broad groups to Define Economics.</a:t>
            </a:r>
          </a:p>
          <a:p>
            <a:pPr marL="342900" indent="-342900">
              <a:buNone/>
              <a:tabLst>
                <a:tab pos="733425" algn="l"/>
              </a:tabLst>
              <a:defRPr/>
            </a:pPr>
            <a:r>
              <a:rPr lang="en-US" sz="2800" dirty="0" smtClean="0">
                <a:solidFill>
                  <a:schemeClr val="accent2"/>
                </a:solidFill>
              </a:rPr>
              <a:t>	</a:t>
            </a:r>
          </a:p>
          <a:p>
            <a:pPr marL="457200" indent="-457200">
              <a:buFont typeface="+mj-lt"/>
              <a:buAutoNum type="arabicPeriod"/>
              <a:tabLst>
                <a:tab pos="733425" algn="l"/>
              </a:tabLst>
              <a:defRPr/>
            </a:pPr>
            <a:r>
              <a:rPr lang="en-US" sz="2800" b="1" dirty="0" smtClean="0">
                <a:solidFill>
                  <a:schemeClr val="accent2"/>
                </a:solidFill>
              </a:rPr>
              <a:t>Classical view………..........science of wealth</a:t>
            </a:r>
            <a:r>
              <a:rPr lang="en-US" sz="2800" b="1" dirty="0" smtClean="0">
                <a:solidFill>
                  <a:srgbClr val="CC0000"/>
                </a:solidFill>
              </a:rPr>
              <a:t>.</a:t>
            </a:r>
          </a:p>
          <a:p>
            <a:pPr marL="457200" indent="-457200">
              <a:buFont typeface="+mj-lt"/>
              <a:buAutoNum type="arabicPeriod"/>
              <a:tabLst>
                <a:tab pos="733425" algn="l"/>
              </a:tabLst>
              <a:defRPr/>
            </a:pPr>
            <a:r>
              <a:rPr lang="en-US" sz="2800" b="1" dirty="0" smtClean="0">
                <a:solidFill>
                  <a:srgbClr val="CC0000"/>
                </a:solidFill>
              </a:rPr>
              <a:t>Neo-classical view………..science of material welfare.</a:t>
            </a:r>
            <a:r>
              <a:rPr lang="en-US" sz="2800" b="1" dirty="0" smtClean="0">
                <a:solidFill>
                  <a:schemeClr val="accent5">
                    <a:lumMod val="75000"/>
                  </a:schemeClr>
                </a:solidFill>
              </a:rPr>
              <a:t>	</a:t>
            </a:r>
          </a:p>
          <a:p>
            <a:pPr marL="457200" indent="-457200">
              <a:buFont typeface="+mj-lt"/>
              <a:buAutoNum type="arabicPeriod"/>
              <a:tabLst>
                <a:tab pos="733425" algn="l"/>
              </a:tabLst>
              <a:defRPr/>
            </a:pPr>
            <a:r>
              <a:rPr lang="en-US" sz="2800" b="1" dirty="0" smtClean="0">
                <a:solidFill>
                  <a:schemeClr val="accent5">
                    <a:lumMod val="75000"/>
                  </a:schemeClr>
                </a:solidFill>
              </a:rPr>
              <a:t>Modern view………...........science of unlimited wants and limited resources </a:t>
            </a:r>
            <a:r>
              <a:rPr lang="en-US" sz="2800" dirty="0" smtClean="0">
                <a:solidFill>
                  <a:schemeClr val="accent5">
                    <a:lumMod val="75000"/>
                  </a:schemeClr>
                </a:solidFill>
              </a:rPr>
              <a:t> </a:t>
            </a:r>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defRPr/>
            </a:pPr>
            <a:r>
              <a:rPr lang="en-US" dirty="0"/>
              <a:t>Competitive Market</a:t>
            </a:r>
          </a:p>
        </p:txBody>
      </p:sp>
      <p:sp>
        <p:nvSpPr>
          <p:cNvPr id="57347" name="Rectangle 3"/>
          <p:cNvSpPr>
            <a:spLocks noGrp="1" noChangeArrowheads="1"/>
          </p:cNvSpPr>
          <p:nvPr>
            <p:ph type="body" idx="1"/>
          </p:nvPr>
        </p:nvSpPr>
        <p:spPr>
          <a:xfrm>
            <a:off x="301625" y="1527175"/>
            <a:ext cx="8504238" cy="4572000"/>
          </a:xfrm>
        </p:spPr>
        <p:txBody>
          <a:bodyPr/>
          <a:lstStyle/>
          <a:p>
            <a:pPr>
              <a:lnSpc>
                <a:spcPct val="90000"/>
              </a:lnSpc>
            </a:pPr>
            <a:r>
              <a:rPr lang="en-US" sz="2800" smtClean="0"/>
              <a:t>Competitive market is a market in which there are many buyers and many sellers so that each has a negligible impact on the market price.</a:t>
            </a:r>
          </a:p>
          <a:p>
            <a:pPr>
              <a:lnSpc>
                <a:spcPct val="90000"/>
              </a:lnSpc>
            </a:pPr>
            <a:r>
              <a:rPr lang="en-US" sz="2800" smtClean="0"/>
              <a:t>Example of competitive market is transportation of flying coach which takes Afs 10 per passenger.</a:t>
            </a:r>
          </a:p>
          <a:p>
            <a:pPr>
              <a:lnSpc>
                <a:spcPct val="90000"/>
              </a:lnSpc>
            </a:pPr>
            <a:r>
              <a:rPr lang="en-US" sz="2800" smtClean="0"/>
              <a:t>Another example is ice-cream business.</a:t>
            </a:r>
          </a:p>
        </p:txBody>
      </p:sp>
      <p:sp>
        <p:nvSpPr>
          <p:cNvPr id="4" name="Slide Number Placeholder 3"/>
          <p:cNvSpPr>
            <a:spLocks noGrp="1"/>
          </p:cNvSpPr>
          <p:nvPr>
            <p:ph type="sldNum" sz="quarter" idx="12"/>
          </p:nvPr>
        </p:nvSpPr>
        <p:spPr/>
        <p:txBody>
          <a:bodyPr/>
          <a:lstStyle/>
          <a:p>
            <a:pPr>
              <a:defRPr/>
            </a:pPr>
            <a:fld id="{7EADF7F2-3CF1-47CC-8B94-E674238E0EDC}" type="slidenum">
              <a:rPr lang="en-US" smtClean="0"/>
              <a:pPr>
                <a:defRPr/>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defRPr/>
            </a:pPr>
            <a:endParaRPr lang="en-US"/>
          </a:p>
        </p:txBody>
      </p:sp>
      <p:sp>
        <p:nvSpPr>
          <p:cNvPr id="58371" name="Rectangle 3"/>
          <p:cNvSpPr>
            <a:spLocks noGrp="1" noChangeArrowheads="1"/>
          </p:cNvSpPr>
          <p:nvPr>
            <p:ph type="body" idx="1"/>
          </p:nvPr>
        </p:nvSpPr>
        <p:spPr>
          <a:xfrm>
            <a:off x="301625" y="1527175"/>
            <a:ext cx="8504238" cy="4572000"/>
          </a:xfrm>
        </p:spPr>
        <p:txBody>
          <a:bodyPr/>
          <a:lstStyle/>
          <a:p>
            <a:r>
              <a:rPr lang="en-US" sz="2800" smtClean="0"/>
              <a:t>If a seller charges higher price, the buyer should have an opportunity to buy that from another seller.</a:t>
            </a:r>
          </a:p>
          <a:p>
            <a:r>
              <a:rPr lang="en-US" sz="2800" smtClean="0"/>
              <a:t>In the above example if a driver charges more that Afs 10, no one will go with them.</a:t>
            </a:r>
          </a:p>
          <a:p>
            <a:r>
              <a:rPr lang="en-US" sz="2800" smtClean="0"/>
              <a:t>While if a person gives him Afs 8, no driver will take him to his destination.</a:t>
            </a:r>
          </a:p>
        </p:txBody>
      </p:sp>
      <p:sp>
        <p:nvSpPr>
          <p:cNvPr id="4" name="Slide Number Placeholder 3"/>
          <p:cNvSpPr>
            <a:spLocks noGrp="1"/>
          </p:cNvSpPr>
          <p:nvPr>
            <p:ph type="sldNum" sz="quarter" idx="12"/>
          </p:nvPr>
        </p:nvSpPr>
        <p:spPr/>
        <p:txBody>
          <a:bodyPr/>
          <a:lstStyle/>
          <a:p>
            <a:pPr>
              <a:defRPr/>
            </a:pPr>
            <a:fld id="{35276360-F3DE-4042-9412-71F3EBDE6147}" type="slidenum">
              <a:rPr lang="en-US" smtClean="0"/>
              <a:pPr>
                <a:defRPr/>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defRPr/>
            </a:pPr>
            <a:r>
              <a:rPr lang="en-US" dirty="0"/>
              <a:t>Perfectively competitive market</a:t>
            </a:r>
          </a:p>
        </p:txBody>
      </p:sp>
      <p:sp>
        <p:nvSpPr>
          <p:cNvPr id="10243" name="Rectangle 3"/>
          <p:cNvSpPr>
            <a:spLocks noGrp="1" noChangeArrowheads="1"/>
          </p:cNvSpPr>
          <p:nvPr>
            <p:ph type="body" idx="1"/>
          </p:nvPr>
        </p:nvSpPr>
        <p:spPr>
          <a:xfrm>
            <a:off x="301625" y="1527175"/>
            <a:ext cx="8504238" cy="4572000"/>
          </a:xfrm>
        </p:spPr>
        <p:txBody>
          <a:bodyPr/>
          <a:lstStyle/>
          <a:p>
            <a:pPr>
              <a:lnSpc>
                <a:spcPct val="90000"/>
              </a:lnSpc>
              <a:defRPr/>
            </a:pPr>
            <a:r>
              <a:rPr lang="en-US" sz="2800" dirty="0"/>
              <a:t>Perfectively competitive market is that place where;</a:t>
            </a:r>
          </a:p>
          <a:p>
            <a:pPr marL="514350" indent="-514350">
              <a:lnSpc>
                <a:spcPct val="90000"/>
              </a:lnSpc>
              <a:buFont typeface="+mj-lt"/>
              <a:buAutoNum type="arabicPeriod"/>
              <a:defRPr/>
            </a:pPr>
            <a:r>
              <a:rPr lang="en-US" sz="2800" dirty="0" smtClean="0"/>
              <a:t>The </a:t>
            </a:r>
            <a:r>
              <a:rPr lang="en-US" sz="2800" dirty="0"/>
              <a:t>goods offered for sale are all same in quality and size.</a:t>
            </a:r>
          </a:p>
          <a:p>
            <a:pPr marL="514350" indent="-514350">
              <a:lnSpc>
                <a:spcPct val="90000"/>
              </a:lnSpc>
              <a:buFont typeface="+mj-lt"/>
              <a:buAutoNum type="arabicPeriod"/>
              <a:defRPr/>
            </a:pPr>
            <a:r>
              <a:rPr lang="en-US" sz="2800" dirty="0" smtClean="0"/>
              <a:t>The </a:t>
            </a:r>
            <a:r>
              <a:rPr lang="en-US" sz="2800" dirty="0"/>
              <a:t>buyers and sellers are huge in number</a:t>
            </a:r>
            <a:r>
              <a:rPr lang="en-US" sz="2800" dirty="0" smtClean="0"/>
              <a:t>.</a:t>
            </a:r>
          </a:p>
          <a:p>
            <a:pPr marL="514350" indent="-514350">
              <a:lnSpc>
                <a:spcPct val="90000"/>
              </a:lnSpc>
              <a:buFont typeface="Wingdings 2" pitchFamily="18" charset="2"/>
              <a:buNone/>
              <a:defRPr/>
            </a:pPr>
            <a:r>
              <a:rPr lang="en-US" sz="2800" dirty="0" smtClean="0"/>
              <a:t>3.	 Firms are price taker and not price maker.</a:t>
            </a:r>
          </a:p>
          <a:p>
            <a:pPr>
              <a:lnSpc>
                <a:spcPct val="90000"/>
              </a:lnSpc>
              <a:defRPr/>
            </a:pPr>
            <a:endParaRPr lang="en-US" sz="2800" dirty="0"/>
          </a:p>
        </p:txBody>
      </p:sp>
      <p:sp>
        <p:nvSpPr>
          <p:cNvPr id="4" name="Slide Number Placeholder 3"/>
          <p:cNvSpPr>
            <a:spLocks noGrp="1"/>
          </p:cNvSpPr>
          <p:nvPr>
            <p:ph type="sldNum" sz="quarter" idx="12"/>
          </p:nvPr>
        </p:nvSpPr>
        <p:spPr/>
        <p:txBody>
          <a:bodyPr/>
          <a:lstStyle/>
          <a:p>
            <a:pPr>
              <a:defRPr/>
            </a:pPr>
            <a:fld id="{D62ADFA4-64FD-4CCE-84E6-797C88FEB2DA}" type="slidenum">
              <a:rPr lang="en-US" smtClean="0"/>
              <a:pPr>
                <a:defRPr/>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defRPr/>
            </a:pPr>
            <a:endParaRPr lang="en-US"/>
          </a:p>
        </p:txBody>
      </p:sp>
      <p:sp>
        <p:nvSpPr>
          <p:cNvPr id="60419" name="Rectangle 3"/>
          <p:cNvSpPr>
            <a:spLocks noGrp="1" noChangeArrowheads="1"/>
          </p:cNvSpPr>
          <p:nvPr>
            <p:ph type="body" idx="1"/>
          </p:nvPr>
        </p:nvSpPr>
        <p:spPr>
          <a:xfrm>
            <a:off x="301625" y="1527175"/>
            <a:ext cx="8504238" cy="4572000"/>
          </a:xfrm>
        </p:spPr>
        <p:txBody>
          <a:bodyPr/>
          <a:lstStyle/>
          <a:p>
            <a:pPr marL="514350" indent="-514350">
              <a:buFont typeface="Wingdings 2" pitchFamily="18" charset="2"/>
              <a:buAutoNum type="arabicPeriod" startAt="4"/>
            </a:pPr>
            <a:r>
              <a:rPr lang="en-US" dirty="0" smtClean="0"/>
              <a:t>There is free entry and exit from the market.</a:t>
            </a:r>
          </a:p>
          <a:p>
            <a:pPr marL="514350" indent="-514350">
              <a:buFont typeface="Wingdings 2" pitchFamily="18" charset="2"/>
              <a:buAutoNum type="arabicPeriod" startAt="4"/>
            </a:pPr>
            <a:endParaRPr lang="en-US" dirty="0" smtClean="0"/>
          </a:p>
          <a:p>
            <a:pPr marL="514350" indent="-514350">
              <a:buFont typeface="Georgia" pitchFamily="18" charset="0"/>
              <a:buAutoNum type="arabicPeriod"/>
            </a:pPr>
            <a:endParaRPr lang="en-US" dirty="0" smtClean="0"/>
          </a:p>
        </p:txBody>
      </p:sp>
      <p:sp>
        <p:nvSpPr>
          <p:cNvPr id="4" name="Slide Number Placeholder 3"/>
          <p:cNvSpPr>
            <a:spLocks noGrp="1"/>
          </p:cNvSpPr>
          <p:nvPr>
            <p:ph type="sldNum" sz="quarter" idx="12"/>
          </p:nvPr>
        </p:nvSpPr>
        <p:spPr/>
        <p:txBody>
          <a:bodyPr/>
          <a:lstStyle/>
          <a:p>
            <a:pPr>
              <a:defRPr/>
            </a:pPr>
            <a:fld id="{AC39759B-AE20-4337-BB88-1144A87B34F6}" type="slidenum">
              <a:rPr lang="en-US" smtClean="0"/>
              <a:pPr>
                <a:defRPr/>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defRPr/>
            </a:pPr>
            <a:r>
              <a:rPr lang="en-US"/>
              <a:t>Other types of Market.</a:t>
            </a:r>
          </a:p>
        </p:txBody>
      </p:sp>
      <p:sp>
        <p:nvSpPr>
          <p:cNvPr id="61443" name="Rectangle 3"/>
          <p:cNvSpPr>
            <a:spLocks noGrp="1" noChangeArrowheads="1"/>
          </p:cNvSpPr>
          <p:nvPr>
            <p:ph type="body" idx="1"/>
          </p:nvPr>
        </p:nvSpPr>
        <p:spPr>
          <a:xfrm>
            <a:off x="301625" y="1527175"/>
            <a:ext cx="8504238" cy="4572000"/>
          </a:xfrm>
        </p:spPr>
        <p:txBody>
          <a:bodyPr/>
          <a:lstStyle/>
          <a:p>
            <a:r>
              <a:rPr lang="en-US" sz="4000" b="1" smtClean="0"/>
              <a:t>Monopoly:</a:t>
            </a:r>
          </a:p>
          <a:p>
            <a:r>
              <a:rPr lang="en-US" smtClean="0"/>
              <a:t>Such type of situation in which there is only one seller and many buyers is known as </a:t>
            </a:r>
            <a:r>
              <a:rPr lang="en-US" i="1" smtClean="0"/>
              <a:t>monopoly.</a:t>
            </a:r>
          </a:p>
          <a:p>
            <a:r>
              <a:rPr lang="en-US" smtClean="0"/>
              <a:t>Examples of monopoly are Railway, Gas company etc.</a:t>
            </a:r>
          </a:p>
          <a:p>
            <a:endParaRPr lang="en-US" smtClean="0"/>
          </a:p>
        </p:txBody>
      </p:sp>
      <p:sp>
        <p:nvSpPr>
          <p:cNvPr id="4" name="Slide Number Placeholder 3"/>
          <p:cNvSpPr>
            <a:spLocks noGrp="1"/>
          </p:cNvSpPr>
          <p:nvPr>
            <p:ph type="sldNum" sz="quarter" idx="12"/>
          </p:nvPr>
        </p:nvSpPr>
        <p:spPr/>
        <p:txBody>
          <a:bodyPr/>
          <a:lstStyle/>
          <a:p>
            <a:pPr>
              <a:defRPr/>
            </a:pPr>
            <a:fld id="{8C8B896C-6B89-400C-A5C5-94E5A67117C5}" type="slidenum">
              <a:rPr lang="en-US" smtClean="0"/>
              <a:pPr>
                <a:defRPr/>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defRPr/>
            </a:pPr>
            <a:r>
              <a:rPr lang="en-US" dirty="0"/>
              <a:t>Oligopoly</a:t>
            </a:r>
          </a:p>
        </p:txBody>
      </p:sp>
      <p:sp>
        <p:nvSpPr>
          <p:cNvPr id="62467" name="Rectangle 3"/>
          <p:cNvSpPr>
            <a:spLocks noGrp="1" noChangeArrowheads="1"/>
          </p:cNvSpPr>
          <p:nvPr>
            <p:ph type="body" idx="1"/>
          </p:nvPr>
        </p:nvSpPr>
        <p:spPr>
          <a:xfrm>
            <a:off x="301625" y="1527175"/>
            <a:ext cx="8504238" cy="4572000"/>
          </a:xfrm>
        </p:spPr>
        <p:txBody>
          <a:bodyPr/>
          <a:lstStyle/>
          <a:p>
            <a:pPr>
              <a:lnSpc>
                <a:spcPct val="80000"/>
              </a:lnSpc>
            </a:pPr>
            <a:r>
              <a:rPr lang="en-US" sz="2800" smtClean="0"/>
              <a:t>Some markets fall between perfect competition and monopoly.</a:t>
            </a:r>
          </a:p>
          <a:p>
            <a:pPr>
              <a:lnSpc>
                <a:spcPct val="80000"/>
              </a:lnSpc>
            </a:pPr>
            <a:r>
              <a:rPr lang="en-US" sz="2800" smtClean="0"/>
              <a:t>Oligopoly is such type of situation which has few sellers that do not always compete aggressively.</a:t>
            </a:r>
          </a:p>
          <a:p>
            <a:pPr>
              <a:lnSpc>
                <a:spcPct val="80000"/>
              </a:lnSpc>
            </a:pPr>
            <a:r>
              <a:rPr lang="en-US" sz="2800" smtClean="0"/>
              <a:t>For example if an airline rout between two routs is serviced by only two or three carriers, they earn abnormal profit by not competition with each other.</a:t>
            </a:r>
          </a:p>
          <a:p>
            <a:pPr>
              <a:lnSpc>
                <a:spcPct val="80000"/>
              </a:lnSpc>
            </a:pPr>
            <a:endParaRPr lang="en-US" sz="2800" smtClean="0"/>
          </a:p>
          <a:p>
            <a:pPr>
              <a:lnSpc>
                <a:spcPct val="80000"/>
              </a:lnSpc>
            </a:pPr>
            <a:endParaRPr lang="en-US" sz="2800" smtClean="0"/>
          </a:p>
        </p:txBody>
      </p:sp>
      <p:sp>
        <p:nvSpPr>
          <p:cNvPr id="4" name="Slide Number Placeholder 3"/>
          <p:cNvSpPr>
            <a:spLocks noGrp="1"/>
          </p:cNvSpPr>
          <p:nvPr>
            <p:ph type="sldNum" sz="quarter" idx="12"/>
          </p:nvPr>
        </p:nvSpPr>
        <p:spPr/>
        <p:txBody>
          <a:bodyPr/>
          <a:lstStyle/>
          <a:p>
            <a:pPr>
              <a:defRPr/>
            </a:pPr>
            <a:fld id="{68F54D69-43F2-4522-BBA8-9751F809DCBA}" type="slidenum">
              <a:rPr lang="en-US" smtClean="0"/>
              <a:pPr>
                <a:defRPr/>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00" y="228600"/>
            <a:ext cx="8534400" cy="758825"/>
          </a:xfrm>
        </p:spPr>
        <p:txBody>
          <a:bodyPr/>
          <a:lstStyle/>
          <a:p>
            <a:pPr>
              <a:defRPr/>
            </a:pPr>
            <a:r>
              <a:rPr lang="en-US" dirty="0"/>
              <a:t>Monopolistic Competition</a:t>
            </a:r>
          </a:p>
        </p:txBody>
      </p:sp>
      <p:sp>
        <p:nvSpPr>
          <p:cNvPr id="63491" name="Rectangle 3"/>
          <p:cNvSpPr>
            <a:spLocks noGrp="1" noChangeArrowheads="1"/>
          </p:cNvSpPr>
          <p:nvPr>
            <p:ph type="body" idx="1"/>
          </p:nvPr>
        </p:nvSpPr>
        <p:spPr>
          <a:xfrm>
            <a:off x="301625" y="1527175"/>
            <a:ext cx="8504238" cy="4572000"/>
          </a:xfrm>
        </p:spPr>
        <p:txBody>
          <a:bodyPr/>
          <a:lstStyle/>
          <a:p>
            <a:pPr>
              <a:lnSpc>
                <a:spcPct val="80000"/>
              </a:lnSpc>
            </a:pPr>
            <a:r>
              <a:rPr lang="en-US" sz="2800" smtClean="0"/>
              <a:t>Such type of situation in which there are many sellers, each offering a slightly different product and there is slight change in the quality of the product.</a:t>
            </a:r>
          </a:p>
          <a:p>
            <a:pPr>
              <a:lnSpc>
                <a:spcPct val="80000"/>
              </a:lnSpc>
            </a:pPr>
            <a:r>
              <a:rPr lang="en-US" sz="2800" smtClean="0"/>
              <a:t>Examples of monopolistic competition is cold drinks. There are many companies of cold drinks like Pepsi, Coca cola, 7up, sprite. Each give the product of cola drink but little bit and charges slightly different price.  </a:t>
            </a:r>
          </a:p>
        </p:txBody>
      </p:sp>
      <p:sp>
        <p:nvSpPr>
          <p:cNvPr id="4" name="Slide Number Placeholder 3"/>
          <p:cNvSpPr>
            <a:spLocks noGrp="1"/>
          </p:cNvSpPr>
          <p:nvPr>
            <p:ph type="sldNum" sz="quarter" idx="12"/>
          </p:nvPr>
        </p:nvSpPr>
        <p:spPr/>
        <p:txBody>
          <a:bodyPr/>
          <a:lstStyle/>
          <a:p>
            <a:pPr>
              <a:defRPr/>
            </a:pPr>
            <a:fld id="{29839409-37B8-49FA-8231-37E36FF40A51}" type="slidenum">
              <a:rPr lang="en-US" smtClean="0"/>
              <a:pPr>
                <a:defRPr/>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ctrTitle"/>
          </p:nvPr>
        </p:nvSpPr>
        <p:spPr/>
        <p:txBody>
          <a:bodyPr/>
          <a:lstStyle/>
          <a:p>
            <a:r>
              <a:rPr lang="en-US" dirty="0" smtClean="0"/>
              <a:t>Demand</a:t>
            </a:r>
          </a:p>
        </p:txBody>
      </p:sp>
      <p:sp>
        <p:nvSpPr>
          <p:cNvPr id="17413" name="Rectangle 5"/>
          <p:cNvSpPr>
            <a:spLocks noGrp="1" noChangeArrowheads="1"/>
          </p:cNvSpPr>
          <p:nvPr>
            <p:ph type="subTitle" idx="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E790D40-BCE7-45D5-B1ED-104B1B3EB0D0}" type="slidenum">
              <a:rPr lang="en-US" smtClean="0"/>
              <a:pPr>
                <a:defRPr/>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defRPr/>
            </a:pPr>
            <a:r>
              <a:rPr lang="en-US" dirty="0"/>
              <a:t>Definition of demand</a:t>
            </a:r>
          </a:p>
        </p:txBody>
      </p:sp>
      <p:sp>
        <p:nvSpPr>
          <p:cNvPr id="65539" name="Rectangle 3"/>
          <p:cNvSpPr>
            <a:spLocks noGrp="1" noChangeArrowheads="1"/>
          </p:cNvSpPr>
          <p:nvPr>
            <p:ph type="body" idx="1"/>
          </p:nvPr>
        </p:nvSpPr>
        <p:spPr>
          <a:xfrm>
            <a:off x="301625" y="1527175"/>
            <a:ext cx="8504238" cy="4572000"/>
          </a:xfrm>
        </p:spPr>
        <p:txBody>
          <a:bodyPr/>
          <a:lstStyle/>
          <a:p>
            <a:r>
              <a:rPr lang="en-US" smtClean="0"/>
              <a:t>Demand the is the amount of a good that buyers are willing and able to purchase;</a:t>
            </a:r>
          </a:p>
        </p:txBody>
      </p:sp>
      <p:sp>
        <p:nvSpPr>
          <p:cNvPr id="4" name="Slide Number Placeholder 3"/>
          <p:cNvSpPr>
            <a:spLocks noGrp="1"/>
          </p:cNvSpPr>
          <p:nvPr>
            <p:ph type="sldNum" sz="quarter" idx="12"/>
          </p:nvPr>
        </p:nvSpPr>
        <p:spPr/>
        <p:txBody>
          <a:bodyPr/>
          <a:lstStyle/>
          <a:p>
            <a:pPr>
              <a:defRPr/>
            </a:pPr>
            <a:fld id="{D8EF7524-17DF-4105-90F8-C2BAA67F8045}" type="slidenum">
              <a:rPr lang="en-US" smtClean="0"/>
              <a:pPr>
                <a:defRPr/>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defRPr/>
            </a:pPr>
            <a:r>
              <a:rPr lang="en-US"/>
              <a:t>Demand Analysis</a:t>
            </a:r>
          </a:p>
        </p:txBody>
      </p:sp>
      <p:sp>
        <p:nvSpPr>
          <p:cNvPr id="66563" name="Rectangle 3"/>
          <p:cNvSpPr>
            <a:spLocks noGrp="1" noChangeArrowheads="1"/>
          </p:cNvSpPr>
          <p:nvPr>
            <p:ph type="body" idx="1"/>
          </p:nvPr>
        </p:nvSpPr>
        <p:spPr>
          <a:xfrm>
            <a:off x="301625" y="1527175"/>
            <a:ext cx="8504238" cy="4572000"/>
          </a:xfrm>
        </p:spPr>
        <p:txBody>
          <a:bodyPr/>
          <a:lstStyle/>
          <a:p>
            <a:r>
              <a:rPr lang="en-US" smtClean="0"/>
              <a:t>Need</a:t>
            </a:r>
          </a:p>
          <a:p>
            <a:r>
              <a:rPr lang="en-US" smtClean="0"/>
              <a:t>Desire</a:t>
            </a:r>
          </a:p>
          <a:p>
            <a:r>
              <a:rPr lang="en-US" smtClean="0"/>
              <a:t>Demand </a:t>
            </a:r>
          </a:p>
          <a:p>
            <a:endParaRPr lang="en-US" smtClean="0"/>
          </a:p>
        </p:txBody>
      </p:sp>
      <p:sp>
        <p:nvSpPr>
          <p:cNvPr id="4" name="Slide Number Placeholder 3"/>
          <p:cNvSpPr>
            <a:spLocks noGrp="1"/>
          </p:cNvSpPr>
          <p:nvPr>
            <p:ph type="sldNum" sz="quarter" idx="12"/>
          </p:nvPr>
        </p:nvSpPr>
        <p:spPr/>
        <p:txBody>
          <a:bodyPr/>
          <a:lstStyle/>
          <a:p>
            <a:pPr>
              <a:defRPr/>
            </a:pPr>
            <a:fld id="{B7B36BDD-C2A0-4C28-9699-2D193A339E6F}" type="slidenum">
              <a:rPr lang="en-US" smtClean="0"/>
              <a:pPr>
                <a:defRPr/>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CLASSICAL VIEW</a:t>
            </a:r>
            <a:endParaRPr lang="en-US" dirty="0"/>
          </a:p>
        </p:txBody>
      </p:sp>
      <p:sp>
        <p:nvSpPr>
          <p:cNvPr id="3" name="Content Placeholder 2"/>
          <p:cNvSpPr>
            <a:spLocks noGrp="1"/>
          </p:cNvSpPr>
          <p:nvPr>
            <p:ph sz="half" idx="1"/>
          </p:nvPr>
        </p:nvSpPr>
        <p:spPr/>
        <p:txBody>
          <a:bodyPr/>
          <a:lstStyle/>
          <a:p>
            <a:pPr marL="342900" indent="-342900">
              <a:buFontTx/>
              <a:buChar char="•"/>
              <a:defRPr/>
            </a:pPr>
            <a:r>
              <a:rPr lang="en-US" sz="2400" b="1" kern="0" dirty="0" smtClean="0"/>
              <a:t>Western Philosophers</a:t>
            </a:r>
          </a:p>
          <a:p>
            <a:pPr marL="342900" indent="-342900">
              <a:buFontTx/>
              <a:buChar char="•"/>
              <a:defRPr/>
            </a:pPr>
            <a:r>
              <a:rPr lang="en-US" sz="2400" b="1" kern="0" dirty="0" smtClean="0"/>
              <a:t>18th century  </a:t>
            </a:r>
          </a:p>
          <a:p>
            <a:pPr marL="342900" indent="-342900">
              <a:buFontTx/>
              <a:buChar char="•"/>
              <a:defRPr/>
            </a:pPr>
            <a:r>
              <a:rPr lang="en-US" sz="2400" b="1" kern="0" dirty="0" smtClean="0"/>
              <a:t>Name: Adam Smith</a:t>
            </a:r>
          </a:p>
          <a:p>
            <a:pPr marL="342900" indent="-342900">
              <a:buFontTx/>
              <a:buChar char="•"/>
              <a:defRPr/>
            </a:pPr>
            <a:r>
              <a:rPr lang="en-US" sz="2400" b="1" kern="0" dirty="0" smtClean="0"/>
              <a:t>Birth: June 5, 1723  Scotland</a:t>
            </a:r>
          </a:p>
          <a:p>
            <a:pPr marL="342900" indent="-342900">
              <a:buFontTx/>
              <a:buChar char="•"/>
              <a:defRPr/>
            </a:pPr>
            <a:r>
              <a:rPr lang="en-US" sz="2400" b="1" kern="0" dirty="0" smtClean="0"/>
              <a:t>Death: July 17, 1790 (age 67)   Edinburgh, Scotland.</a:t>
            </a:r>
          </a:p>
          <a:p>
            <a:pPr marL="342900" indent="-342900">
              <a:buFontTx/>
              <a:buChar char="•"/>
              <a:defRPr/>
            </a:pPr>
            <a:r>
              <a:rPr lang="en-US" sz="2400" b="1" kern="0" dirty="0" smtClean="0"/>
              <a:t>Father of Economics</a:t>
            </a:r>
          </a:p>
          <a:p>
            <a:endParaRPr lang="en-US" dirty="0"/>
          </a:p>
        </p:txBody>
      </p:sp>
      <p:sp>
        <p:nvSpPr>
          <p:cNvPr id="5" name="Content Placeholder 4"/>
          <p:cNvSpPr>
            <a:spLocks noGrp="1"/>
          </p:cNvSpPr>
          <p:nvPr>
            <p:ph sz="half" idx="2"/>
          </p:nvPr>
        </p:nvSpPr>
        <p:spPr/>
        <p:txBody>
          <a:bodyPr/>
          <a:lstStyle/>
          <a:p>
            <a:endParaRPr lang="en-US"/>
          </a:p>
        </p:txBody>
      </p:sp>
      <p:pic>
        <p:nvPicPr>
          <p:cNvPr id="4" name="Picture 3" descr="402px-AdamSmith[1]"/>
          <p:cNvPicPr>
            <a:picLocks noChangeAspect="1" noChangeArrowheads="1"/>
          </p:cNvPicPr>
          <p:nvPr/>
        </p:nvPicPr>
        <p:blipFill>
          <a:blip r:embed="rId2"/>
          <a:srcRect r="11940" b="11000"/>
          <a:stretch>
            <a:fillRect/>
          </a:stretch>
        </p:blipFill>
        <p:spPr>
          <a:xfrm>
            <a:off x="4876800" y="1447800"/>
            <a:ext cx="3668713" cy="4800600"/>
          </a:xfrm>
          <a:prstGeom prst="rect">
            <a:avLst/>
          </a:prstGeom>
          <a:noFill/>
          <a:ln w="76200" cmpd="tri">
            <a:solidFill>
              <a:srgbClr val="800000"/>
            </a:solidFill>
          </a:ln>
        </p:spPr>
      </p:pic>
      <p:sp>
        <p:nvSpPr>
          <p:cNvPr id="7" name="Slide Number Placeholder 6"/>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ppt_y-#ppt_h/2"/>
                                          </p:val>
                                        </p:tav>
                                        <p:tav tm="100000">
                                          <p:val>
                                            <p:strVal val="#ppt_y"/>
                                          </p:val>
                                        </p:tav>
                                      </p:tavLst>
                                    </p:anim>
                                    <p:anim calcmode="lin" valueType="num">
                                      <p:cBhvr>
                                        <p:cTn id="9" dur="500" fill="hold"/>
                                        <p:tgtEl>
                                          <p:spTgt spid="4"/>
                                        </p:tgtEl>
                                        <p:attrNameLst>
                                          <p:attrName>ppt_w</p:attrName>
                                        </p:attrNameLst>
                                      </p:cBhvr>
                                      <p:tavLst>
                                        <p:tav tm="0">
                                          <p:val>
                                            <p:strVal val="#ppt_w"/>
                                          </p:val>
                                        </p:tav>
                                        <p:tav tm="100000">
                                          <p:val>
                                            <p:strVal val="#ppt_w"/>
                                          </p:val>
                                        </p:tav>
                                      </p:tavLst>
                                    </p:anim>
                                    <p:anim calcmode="lin" valueType="num">
                                      <p:cBhvr>
                                        <p:cTn id="10"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2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20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2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0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smtClean="0">
                <a:solidFill>
                  <a:srgbClr val="10253F"/>
                </a:solidFill>
              </a:rPr>
              <a:t>Demand analysis</a:t>
            </a:r>
          </a:p>
        </p:txBody>
      </p:sp>
      <p:sp>
        <p:nvSpPr>
          <p:cNvPr id="67587" name="Rectangle 3"/>
          <p:cNvSpPr>
            <a:spLocks noGrp="1" noChangeArrowheads="1"/>
          </p:cNvSpPr>
          <p:nvPr>
            <p:ph type="body" idx="1"/>
          </p:nvPr>
        </p:nvSpPr>
        <p:spPr>
          <a:xfrm>
            <a:off x="301625" y="1527175"/>
            <a:ext cx="8504238" cy="4572000"/>
          </a:xfrm>
        </p:spPr>
        <p:txBody>
          <a:bodyPr/>
          <a:lstStyle/>
          <a:p>
            <a:pPr>
              <a:lnSpc>
                <a:spcPct val="90000"/>
              </a:lnSpc>
              <a:buFontTx/>
              <a:buNone/>
            </a:pPr>
            <a:r>
              <a:rPr lang="en-US" sz="2600" smtClean="0">
                <a:solidFill>
                  <a:srgbClr val="10253F"/>
                </a:solidFill>
              </a:rPr>
              <a:t> NEED:</a:t>
            </a:r>
          </a:p>
          <a:p>
            <a:pPr>
              <a:lnSpc>
                <a:spcPct val="90000"/>
              </a:lnSpc>
              <a:buFont typeface="Wingdings" pitchFamily="2" charset="2"/>
              <a:buChar char="Ø"/>
            </a:pPr>
            <a:r>
              <a:rPr lang="en-US" sz="2600" smtClean="0"/>
              <a:t>It shows requisites of life without which living is impossible such as basic human needs are food, cloths, shelter etc.  </a:t>
            </a:r>
          </a:p>
          <a:p>
            <a:pPr>
              <a:lnSpc>
                <a:spcPct val="90000"/>
              </a:lnSpc>
              <a:buFont typeface="Wingdings" pitchFamily="2" charset="2"/>
              <a:buChar char="Ø"/>
            </a:pPr>
            <a:r>
              <a:rPr lang="en-US" sz="2600" smtClean="0">
                <a:solidFill>
                  <a:srgbClr val="10253F"/>
                </a:solidFill>
              </a:rPr>
              <a:t>Desire </a:t>
            </a:r>
            <a:r>
              <a:rPr lang="en-US" sz="2600" smtClean="0"/>
              <a:t>: It shows willingness for a commodity such as desire for purchasing a car/ house.</a:t>
            </a:r>
          </a:p>
          <a:p>
            <a:pPr>
              <a:lnSpc>
                <a:spcPct val="90000"/>
              </a:lnSpc>
              <a:buFont typeface="Wingdings" pitchFamily="2" charset="2"/>
              <a:buChar char="Ø"/>
            </a:pPr>
            <a:r>
              <a:rPr lang="en-US" sz="2600" smtClean="0">
                <a:solidFill>
                  <a:srgbClr val="10253F"/>
                </a:solidFill>
              </a:rPr>
              <a:t>DEMAND:</a:t>
            </a:r>
          </a:p>
          <a:p>
            <a:pPr>
              <a:lnSpc>
                <a:spcPct val="90000"/>
              </a:lnSpc>
              <a:buFont typeface="Wingdings" pitchFamily="2" charset="2"/>
              <a:buChar char="Ø"/>
            </a:pPr>
            <a:r>
              <a:rPr lang="en-US" sz="2600" smtClean="0"/>
              <a:t>   It shows willingness for a commodity and ability/ power to purchase a commodity. </a:t>
            </a:r>
          </a:p>
          <a:p>
            <a:pPr>
              <a:lnSpc>
                <a:spcPct val="90000"/>
              </a:lnSpc>
              <a:buFont typeface="Wingdings" pitchFamily="2" charset="2"/>
              <a:buChar char="Ø"/>
            </a:pPr>
            <a:endParaRPr lang="en-US" sz="2600" smtClean="0"/>
          </a:p>
          <a:p>
            <a:pPr>
              <a:buFont typeface="Wingdings" pitchFamily="2" charset="2"/>
              <a:buChar char="Ø"/>
            </a:pPr>
            <a:endParaRPr lang="en-US" sz="2800" smtClean="0"/>
          </a:p>
        </p:txBody>
      </p:sp>
      <p:sp>
        <p:nvSpPr>
          <p:cNvPr id="4" name="Slide Number Placeholder 3"/>
          <p:cNvSpPr>
            <a:spLocks noGrp="1"/>
          </p:cNvSpPr>
          <p:nvPr>
            <p:ph type="sldNum" sz="quarter" idx="12"/>
          </p:nvPr>
        </p:nvSpPr>
        <p:spPr/>
        <p:txBody>
          <a:bodyPr/>
          <a:lstStyle/>
          <a:p>
            <a:pPr>
              <a:defRPr/>
            </a:pPr>
            <a:fld id="{4E61F779-428B-4872-B8C1-312E8D05B934}" type="slidenum">
              <a:rPr lang="en-US" smtClean="0"/>
              <a:pPr>
                <a:defRPr/>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defRPr/>
            </a:pPr>
            <a:r>
              <a:rPr lang="en-US"/>
              <a:t>Meaning of demand.</a:t>
            </a:r>
          </a:p>
        </p:txBody>
      </p:sp>
      <p:sp>
        <p:nvSpPr>
          <p:cNvPr id="68611" name="Rectangle 3"/>
          <p:cNvSpPr>
            <a:spLocks noGrp="1" noChangeArrowheads="1"/>
          </p:cNvSpPr>
          <p:nvPr>
            <p:ph type="body" idx="1"/>
          </p:nvPr>
        </p:nvSpPr>
        <p:spPr>
          <a:xfrm>
            <a:off x="301625" y="1527175"/>
            <a:ext cx="8504238" cy="4572000"/>
          </a:xfrm>
        </p:spPr>
        <p:txBody>
          <a:bodyPr/>
          <a:lstStyle/>
          <a:p>
            <a:pPr>
              <a:buFont typeface="Wingdings" pitchFamily="2" charset="2"/>
              <a:buChar char="Ø"/>
            </a:pPr>
            <a:r>
              <a:rPr lang="en-US" sz="2800" smtClean="0"/>
              <a:t>Demand is an effective desire which is supported by willingness and ability to pay for it.</a:t>
            </a:r>
          </a:p>
          <a:p>
            <a:pPr>
              <a:buFont typeface="Wingdings" pitchFamily="2" charset="2"/>
              <a:buChar char="Ø"/>
            </a:pPr>
            <a:r>
              <a:rPr lang="en-US" sz="2800" smtClean="0"/>
              <a:t>The term demand has two components.</a:t>
            </a:r>
          </a:p>
          <a:p>
            <a:pPr>
              <a:buFont typeface="Arial" pitchFamily="34" charset="0"/>
              <a:buAutoNum type="arabicPeriod"/>
            </a:pPr>
            <a:r>
              <a:rPr lang="en-US" sz="2800" smtClean="0"/>
              <a:t>Willingness and</a:t>
            </a:r>
          </a:p>
          <a:p>
            <a:pPr>
              <a:buFont typeface="Arial" pitchFamily="34" charset="0"/>
              <a:buAutoNum type="arabicPeriod"/>
            </a:pPr>
            <a:r>
              <a:rPr lang="en-US" sz="2800" smtClean="0"/>
              <a:t>Ability to pay for or purchasing power.</a:t>
            </a:r>
          </a:p>
          <a:p>
            <a:pPr>
              <a:buFontTx/>
              <a:buNone/>
            </a:pPr>
            <a:endParaRPr lang="en-US" sz="2800" smtClean="0"/>
          </a:p>
          <a:p>
            <a:pPr>
              <a:buFont typeface="Wingdings 2" pitchFamily="18" charset="2"/>
              <a:buNone/>
            </a:pPr>
            <a:endParaRPr lang="en-US" sz="2800" smtClean="0"/>
          </a:p>
        </p:txBody>
      </p:sp>
      <p:sp>
        <p:nvSpPr>
          <p:cNvPr id="4" name="Slide Number Placeholder 3"/>
          <p:cNvSpPr>
            <a:spLocks noGrp="1"/>
          </p:cNvSpPr>
          <p:nvPr>
            <p:ph type="sldNum" sz="quarter" idx="12"/>
          </p:nvPr>
        </p:nvSpPr>
        <p:spPr/>
        <p:txBody>
          <a:bodyPr/>
          <a:lstStyle/>
          <a:p>
            <a:pPr>
              <a:defRPr/>
            </a:pPr>
            <a:fld id="{5EEF6CB3-B7D1-411F-B609-B705052C2CDC}" type="slidenum">
              <a:rPr lang="en-US" smtClean="0"/>
              <a:pPr>
                <a:defRPr/>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p:txBody>
          <a:bodyPr/>
          <a:lstStyle/>
          <a:p>
            <a:pPr>
              <a:defRPr/>
            </a:pPr>
            <a:r>
              <a:rPr lang="en-US" dirty="0"/>
              <a:t>What determines Demand</a:t>
            </a:r>
          </a:p>
        </p:txBody>
      </p:sp>
      <p:sp>
        <p:nvSpPr>
          <p:cNvPr id="69635" name="Rectangle 6"/>
          <p:cNvSpPr>
            <a:spLocks noGrp="1" noChangeArrowheads="1"/>
          </p:cNvSpPr>
          <p:nvPr>
            <p:ph type="body" idx="1"/>
          </p:nvPr>
        </p:nvSpPr>
        <p:spPr>
          <a:xfrm>
            <a:off x="301625" y="1527175"/>
            <a:ext cx="8504238" cy="4572000"/>
          </a:xfrm>
        </p:spPr>
        <p:txBody>
          <a:bodyPr/>
          <a:lstStyle/>
          <a:p>
            <a:r>
              <a:rPr lang="en-US" smtClean="0"/>
              <a:t>There are many factors which determines the price.</a:t>
            </a:r>
          </a:p>
          <a:p>
            <a:r>
              <a:rPr lang="en-US" smtClean="0"/>
              <a:t>Those are :</a:t>
            </a:r>
          </a:p>
          <a:p>
            <a:pPr>
              <a:buFontTx/>
              <a:buNone/>
            </a:pPr>
            <a:endParaRPr lang="en-US" smtClean="0"/>
          </a:p>
        </p:txBody>
      </p:sp>
      <p:sp>
        <p:nvSpPr>
          <p:cNvPr id="4" name="Slide Number Placeholder 3"/>
          <p:cNvSpPr>
            <a:spLocks noGrp="1"/>
          </p:cNvSpPr>
          <p:nvPr>
            <p:ph type="sldNum" sz="quarter" idx="12"/>
          </p:nvPr>
        </p:nvSpPr>
        <p:spPr/>
        <p:txBody>
          <a:bodyPr/>
          <a:lstStyle/>
          <a:p>
            <a:pPr>
              <a:defRPr/>
            </a:pPr>
            <a:fld id="{F742C2F8-C2FD-4278-815A-F0EED92EB1D5}" type="slidenum">
              <a:rPr lang="en-US" smtClean="0"/>
              <a:pPr>
                <a:defRPr/>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defRPr/>
            </a:pPr>
            <a:r>
              <a:rPr lang="en-US"/>
              <a:t>#1 Price</a:t>
            </a:r>
          </a:p>
        </p:txBody>
      </p:sp>
      <p:sp>
        <p:nvSpPr>
          <p:cNvPr id="70659" name="Rectangle 3"/>
          <p:cNvSpPr>
            <a:spLocks noGrp="1" noChangeArrowheads="1"/>
          </p:cNvSpPr>
          <p:nvPr>
            <p:ph type="body" idx="1"/>
          </p:nvPr>
        </p:nvSpPr>
        <p:spPr>
          <a:xfrm>
            <a:off x="301625" y="1527175"/>
            <a:ext cx="8504238" cy="4572000"/>
          </a:xfrm>
        </p:spPr>
        <p:txBody>
          <a:bodyPr/>
          <a:lstStyle/>
          <a:p>
            <a:r>
              <a:rPr lang="en-US" smtClean="0"/>
              <a:t> If price of a particular commodity rises, the demand will fall while if it falls, the quantity demanded increases. It means there is negative relationship between the price and quantity demand. On the base of this the law of demand is made.</a:t>
            </a:r>
          </a:p>
        </p:txBody>
      </p:sp>
      <p:sp>
        <p:nvSpPr>
          <p:cNvPr id="4" name="Slide Number Placeholder 3"/>
          <p:cNvSpPr>
            <a:spLocks noGrp="1"/>
          </p:cNvSpPr>
          <p:nvPr>
            <p:ph type="sldNum" sz="quarter" idx="12"/>
          </p:nvPr>
        </p:nvSpPr>
        <p:spPr/>
        <p:txBody>
          <a:bodyPr/>
          <a:lstStyle/>
          <a:p>
            <a:pPr>
              <a:defRPr/>
            </a:pPr>
            <a:fld id="{369690C1-4A70-4D31-A389-F2206F71BA2B}" type="slidenum">
              <a:rPr lang="en-US" smtClean="0"/>
              <a:pPr>
                <a:defRPr/>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defRPr/>
            </a:pPr>
            <a:r>
              <a:rPr lang="en-US" dirty="0" smtClean="0"/>
              <a:t>#2. Income</a:t>
            </a:r>
            <a:endParaRPr lang="en-US" dirty="0"/>
          </a:p>
        </p:txBody>
      </p:sp>
      <p:sp>
        <p:nvSpPr>
          <p:cNvPr id="71683" name="Rectangle 3"/>
          <p:cNvSpPr>
            <a:spLocks noGrp="1" noChangeArrowheads="1"/>
          </p:cNvSpPr>
          <p:nvPr>
            <p:ph type="body" idx="1"/>
          </p:nvPr>
        </p:nvSpPr>
        <p:spPr>
          <a:xfrm>
            <a:off x="301625" y="1527175"/>
            <a:ext cx="8504238" cy="4572000"/>
          </a:xfrm>
        </p:spPr>
        <p:txBody>
          <a:bodyPr/>
          <a:lstStyle/>
          <a:p>
            <a:r>
              <a:rPr lang="en-US" dirty="0" smtClean="0"/>
              <a:t>For a normal good if the income of a particular increases, the demand for that good also increases. It means there is positive relation between income of a consumer and demand of a good.</a:t>
            </a:r>
          </a:p>
          <a:p>
            <a:r>
              <a:rPr lang="en-US" dirty="0" smtClean="0"/>
              <a:t>Normal Good  Y		      D</a:t>
            </a:r>
          </a:p>
          <a:p>
            <a:r>
              <a:rPr lang="en-US" dirty="0" smtClean="0"/>
              <a:t>Inferior Good   Y    	       D </a:t>
            </a:r>
          </a:p>
          <a:p>
            <a:endParaRPr lang="en-US" dirty="0" smtClean="0"/>
          </a:p>
        </p:txBody>
      </p:sp>
      <p:cxnSp>
        <p:nvCxnSpPr>
          <p:cNvPr id="5" name="Straight Arrow Connector 4"/>
          <p:cNvCxnSpPr/>
          <p:nvPr/>
        </p:nvCxnSpPr>
        <p:spPr>
          <a:xfrm rot="5400000" flipH="1" flipV="1">
            <a:off x="3048794" y="3504406"/>
            <a:ext cx="304800" cy="1588"/>
          </a:xfrm>
          <a:prstGeom prst="straightConnector1">
            <a:avLst/>
          </a:prstGeom>
          <a:ln>
            <a:tailEnd type="arrow"/>
          </a:ln>
          <a:effectLst>
            <a:innerShdw blurRad="114300">
              <a:prstClr val="black"/>
            </a:innerShdw>
          </a:effectLst>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3429000" y="3581400"/>
            <a:ext cx="9906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rot="5400000" flipH="1" flipV="1">
            <a:off x="4725194" y="3504406"/>
            <a:ext cx="3048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a:off x="3505200" y="4038600"/>
            <a:ext cx="9906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rot="16200000" flipH="1">
            <a:off x="4801394" y="3961606"/>
            <a:ext cx="3048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 name="Slide Number Placeholder 13"/>
          <p:cNvSpPr>
            <a:spLocks noGrp="1"/>
          </p:cNvSpPr>
          <p:nvPr>
            <p:ph type="sldNum" sz="quarter" idx="12"/>
          </p:nvPr>
        </p:nvSpPr>
        <p:spPr/>
        <p:txBody>
          <a:bodyPr/>
          <a:lstStyle/>
          <a:p>
            <a:pPr>
              <a:defRPr/>
            </a:pPr>
            <a:fld id="{196B72B5-424C-424E-A86A-B3565839EC7B}" type="slidenum">
              <a:rPr lang="en-US" smtClean="0"/>
              <a:pPr>
                <a:defRPr/>
              </a:pPr>
              <a:t>44</a:t>
            </a:fld>
            <a:endParaRPr lang="en-US" dirty="0"/>
          </a:p>
        </p:txBody>
      </p:sp>
      <p:cxnSp>
        <p:nvCxnSpPr>
          <p:cNvPr id="15" name="Straight Arrow Connector 14"/>
          <p:cNvCxnSpPr/>
          <p:nvPr/>
        </p:nvCxnSpPr>
        <p:spPr>
          <a:xfrm rot="5400000" flipH="1" flipV="1">
            <a:off x="3183777" y="4037806"/>
            <a:ext cx="304800" cy="1588"/>
          </a:xfrm>
          <a:prstGeom prst="straightConnector1">
            <a:avLst/>
          </a:prstGeom>
          <a:ln>
            <a:tailEnd type="arrow"/>
          </a:ln>
          <a:effectLst>
            <a:innerShdw blurRad="114300">
              <a:prstClr val="black"/>
            </a:innerShdw>
          </a:effectLst>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5"/>
          <p:cNvSpPr>
            <a:spLocks noGrp="1" noChangeArrowheads="1"/>
          </p:cNvSpPr>
          <p:nvPr>
            <p:ph type="title"/>
          </p:nvPr>
        </p:nvSpPr>
        <p:spPr/>
        <p:txBody>
          <a:bodyPr/>
          <a:lstStyle/>
          <a:p>
            <a:pPr>
              <a:defRPr/>
            </a:pPr>
            <a:r>
              <a:rPr lang="en-US" dirty="0" smtClean="0"/>
              <a:t>Example of Inferior Goods</a:t>
            </a:r>
            <a:endParaRPr lang="en-US" dirty="0"/>
          </a:p>
        </p:txBody>
      </p:sp>
      <p:sp>
        <p:nvSpPr>
          <p:cNvPr id="72707" name="Rectangle 6"/>
          <p:cNvSpPr>
            <a:spLocks noGrp="1" noChangeArrowheads="1"/>
          </p:cNvSpPr>
          <p:nvPr>
            <p:ph type="body" idx="1"/>
          </p:nvPr>
        </p:nvSpPr>
        <p:spPr>
          <a:xfrm>
            <a:off x="301625" y="1527175"/>
            <a:ext cx="8504238" cy="4572000"/>
          </a:xfrm>
        </p:spPr>
        <p:txBody>
          <a:bodyPr/>
          <a:lstStyle/>
          <a:p>
            <a:r>
              <a:rPr lang="en-US" smtClean="0"/>
              <a:t>But those goods which are inferior, for that there is negative relation between the income and the demand of that commodity.</a:t>
            </a:r>
          </a:p>
          <a:p>
            <a:r>
              <a:rPr lang="en-US" smtClean="0"/>
              <a:t>Examples of inferior goods are bus drive, use of junk goods (second-hand goods) are inferior goods.</a:t>
            </a:r>
          </a:p>
        </p:txBody>
      </p:sp>
      <p:sp>
        <p:nvSpPr>
          <p:cNvPr id="4" name="Slide Number Placeholder 3"/>
          <p:cNvSpPr>
            <a:spLocks noGrp="1"/>
          </p:cNvSpPr>
          <p:nvPr>
            <p:ph type="sldNum" sz="quarter" idx="12"/>
          </p:nvPr>
        </p:nvSpPr>
        <p:spPr/>
        <p:txBody>
          <a:bodyPr/>
          <a:lstStyle/>
          <a:p>
            <a:pPr>
              <a:defRPr/>
            </a:pPr>
            <a:fld id="{0F837B75-C2DE-421F-821A-DD699EA255CB}" type="slidenum">
              <a:rPr lang="en-US" smtClean="0"/>
              <a:pPr>
                <a:defRPr/>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a:defRPr/>
            </a:pPr>
            <a:r>
              <a:rPr lang="en-US" sz="4000" dirty="0"/>
              <a:t/>
            </a:r>
            <a:br>
              <a:rPr lang="en-US" sz="4000" dirty="0"/>
            </a:br>
            <a:r>
              <a:rPr lang="en-US" sz="4000" dirty="0"/>
              <a:t># </a:t>
            </a:r>
            <a:r>
              <a:rPr lang="en-US" sz="4000" dirty="0" smtClean="0"/>
              <a:t>3. Price </a:t>
            </a:r>
            <a:r>
              <a:rPr lang="en-US" sz="4000" dirty="0"/>
              <a:t>of Related good</a:t>
            </a:r>
          </a:p>
        </p:txBody>
      </p:sp>
      <p:sp>
        <p:nvSpPr>
          <p:cNvPr id="73731" name="Rectangle 3"/>
          <p:cNvSpPr>
            <a:spLocks noGrp="1" noChangeArrowheads="1"/>
          </p:cNvSpPr>
          <p:nvPr>
            <p:ph type="body" idx="1"/>
          </p:nvPr>
        </p:nvSpPr>
        <p:spPr>
          <a:xfrm>
            <a:off x="301625" y="1527175"/>
            <a:ext cx="8504238" cy="4572000"/>
          </a:xfrm>
        </p:spPr>
        <p:txBody>
          <a:bodyPr/>
          <a:lstStyle/>
          <a:p>
            <a:pPr>
              <a:lnSpc>
                <a:spcPct val="90000"/>
              </a:lnSpc>
            </a:pPr>
            <a:r>
              <a:rPr lang="en-US" sz="2800" smtClean="0"/>
              <a:t>If the price of sugar rises, The demand of gur rises as well. This was only caused because of only rise in the price of sugar which is related commodity. </a:t>
            </a:r>
          </a:p>
          <a:p>
            <a:pPr>
              <a:lnSpc>
                <a:spcPct val="90000"/>
              </a:lnSpc>
            </a:pPr>
            <a:r>
              <a:rPr lang="en-US" sz="2800" smtClean="0"/>
              <a:t>Or when the price of one good falls, the demand of other good falls. </a:t>
            </a:r>
          </a:p>
          <a:p>
            <a:pPr>
              <a:lnSpc>
                <a:spcPct val="90000"/>
              </a:lnSpc>
            </a:pPr>
            <a:r>
              <a:rPr lang="en-US" sz="2800" smtClean="0"/>
              <a:t>For example if the price of gur falls the demand of sugar falls. </a:t>
            </a:r>
          </a:p>
        </p:txBody>
      </p:sp>
      <p:sp>
        <p:nvSpPr>
          <p:cNvPr id="4" name="Slide Number Placeholder 3"/>
          <p:cNvSpPr>
            <a:spLocks noGrp="1"/>
          </p:cNvSpPr>
          <p:nvPr>
            <p:ph type="sldNum" sz="quarter" idx="12"/>
          </p:nvPr>
        </p:nvSpPr>
        <p:spPr/>
        <p:txBody>
          <a:bodyPr/>
          <a:lstStyle/>
          <a:p>
            <a:pPr>
              <a:defRPr/>
            </a:pPr>
            <a:fld id="{859A9D8C-3231-4AA5-8ACF-AC8F7F73479F}" type="slidenum">
              <a:rPr lang="en-US" smtClean="0"/>
              <a:pPr>
                <a:defRPr/>
              </a:pPr>
              <a:t>46</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defRPr/>
            </a:pPr>
            <a:r>
              <a:rPr lang="en-US"/>
              <a:t># 4 Tastes</a:t>
            </a:r>
          </a:p>
        </p:txBody>
      </p:sp>
      <p:sp>
        <p:nvSpPr>
          <p:cNvPr id="74755" name="Rectangle 3"/>
          <p:cNvSpPr>
            <a:spLocks noGrp="1" noChangeArrowheads="1"/>
          </p:cNvSpPr>
          <p:nvPr>
            <p:ph type="body" idx="1"/>
          </p:nvPr>
        </p:nvSpPr>
        <p:spPr>
          <a:xfrm>
            <a:off x="301625" y="1527175"/>
            <a:ext cx="8504238" cy="4572000"/>
          </a:xfrm>
        </p:spPr>
        <p:txBody>
          <a:bodyPr/>
          <a:lstStyle/>
          <a:p>
            <a:pPr>
              <a:buFont typeface="Wingdings" pitchFamily="2" charset="2"/>
              <a:buChar char="Ø"/>
            </a:pPr>
            <a:r>
              <a:rPr lang="en-US" smtClean="0"/>
              <a:t>If something is in your taste, you will buy that irrespective of prices. </a:t>
            </a:r>
          </a:p>
          <a:p>
            <a:pPr>
              <a:buFont typeface="Wingdings" pitchFamily="2" charset="2"/>
              <a:buChar char="Ø"/>
            </a:pPr>
            <a:r>
              <a:rPr lang="en-US" smtClean="0"/>
              <a:t>Example of taste is Kabuli rice, irrespective of price you will buy that. Other example are some dress of women and Afghani Chappan. </a:t>
            </a:r>
          </a:p>
          <a:p>
            <a:endParaRPr lang="en-US" smtClean="0"/>
          </a:p>
        </p:txBody>
      </p:sp>
      <p:sp>
        <p:nvSpPr>
          <p:cNvPr id="4" name="Slide Number Placeholder 3"/>
          <p:cNvSpPr>
            <a:spLocks noGrp="1"/>
          </p:cNvSpPr>
          <p:nvPr>
            <p:ph type="sldNum" sz="quarter" idx="12"/>
          </p:nvPr>
        </p:nvSpPr>
        <p:spPr/>
        <p:txBody>
          <a:bodyPr/>
          <a:lstStyle/>
          <a:p>
            <a:pPr>
              <a:defRPr/>
            </a:pPr>
            <a:fld id="{26451E76-EB43-477A-9874-C285590868DB}" type="slidenum">
              <a:rPr lang="en-US" smtClean="0"/>
              <a:pPr>
                <a:defRPr/>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defRPr/>
            </a:pPr>
            <a:r>
              <a:rPr lang="en-US" dirty="0" smtClean="0"/>
              <a:t># </a:t>
            </a:r>
            <a:r>
              <a:rPr lang="en-US" dirty="0"/>
              <a:t>5 Expectations</a:t>
            </a:r>
          </a:p>
        </p:txBody>
      </p:sp>
      <p:sp>
        <p:nvSpPr>
          <p:cNvPr id="75779" name="Rectangle 3"/>
          <p:cNvSpPr>
            <a:spLocks noGrp="1" noChangeArrowheads="1"/>
          </p:cNvSpPr>
          <p:nvPr>
            <p:ph type="body" idx="1"/>
          </p:nvPr>
        </p:nvSpPr>
        <p:spPr>
          <a:xfrm>
            <a:off x="301625" y="1527175"/>
            <a:ext cx="8504238" cy="4572000"/>
          </a:xfrm>
        </p:spPr>
        <p:txBody>
          <a:bodyPr/>
          <a:lstStyle/>
          <a:p>
            <a:r>
              <a:rPr lang="en-US" smtClean="0"/>
              <a:t>The expectations about the future may affect your demand for a good or service today. </a:t>
            </a:r>
          </a:p>
          <a:p>
            <a:r>
              <a:rPr lang="en-US" smtClean="0"/>
              <a:t>For example if you expect to earn more income in future, you will spend  more money today using current saving.</a:t>
            </a:r>
          </a:p>
        </p:txBody>
      </p:sp>
      <p:sp>
        <p:nvSpPr>
          <p:cNvPr id="4" name="Slide Number Placeholder 3"/>
          <p:cNvSpPr>
            <a:spLocks noGrp="1"/>
          </p:cNvSpPr>
          <p:nvPr>
            <p:ph type="sldNum" sz="quarter" idx="12"/>
          </p:nvPr>
        </p:nvSpPr>
        <p:spPr/>
        <p:txBody>
          <a:bodyPr/>
          <a:lstStyle/>
          <a:p>
            <a:pPr>
              <a:defRPr/>
            </a:pPr>
            <a:fld id="{5D2C2072-D635-45F3-8FCD-AE87FB1626D0}" type="slidenum">
              <a:rPr lang="en-US" smtClean="0"/>
              <a:pPr>
                <a:defRPr/>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defRPr/>
            </a:pPr>
            <a:r>
              <a:rPr lang="en-US" dirty="0"/>
              <a:t>Law of Demand</a:t>
            </a:r>
          </a:p>
        </p:txBody>
      </p:sp>
      <p:sp>
        <p:nvSpPr>
          <p:cNvPr id="76803" name="Rectangle 3"/>
          <p:cNvSpPr>
            <a:spLocks noGrp="1" noChangeArrowheads="1"/>
          </p:cNvSpPr>
          <p:nvPr>
            <p:ph type="body" idx="1"/>
          </p:nvPr>
        </p:nvSpPr>
        <p:spPr>
          <a:xfrm>
            <a:off x="301625" y="1527175"/>
            <a:ext cx="8504238" cy="4572000"/>
          </a:xfrm>
        </p:spPr>
        <p:txBody>
          <a:bodyPr/>
          <a:lstStyle/>
          <a:p>
            <a:r>
              <a:rPr lang="en-US" smtClean="0"/>
              <a:t>Other things remaining the same, if the price of a commodity rises demand falls of that commodity and vice versa. </a:t>
            </a:r>
          </a:p>
        </p:txBody>
      </p:sp>
      <p:sp>
        <p:nvSpPr>
          <p:cNvPr id="4" name="Slide Number Placeholder 3"/>
          <p:cNvSpPr>
            <a:spLocks noGrp="1"/>
          </p:cNvSpPr>
          <p:nvPr>
            <p:ph type="sldNum" sz="quarter" idx="12"/>
          </p:nvPr>
        </p:nvSpPr>
        <p:spPr/>
        <p:txBody>
          <a:bodyPr/>
          <a:lstStyle/>
          <a:p>
            <a:pPr>
              <a:defRPr/>
            </a:pPr>
            <a:fld id="{0474FAD2-6D93-44CF-949F-2868EB51000B}" type="slidenum">
              <a:rPr lang="en-US" smtClean="0"/>
              <a:pPr>
                <a:defRPr/>
              </a:pPr>
              <a:t>49</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u="sng" dirty="0" smtClean="0">
                <a:solidFill>
                  <a:srgbClr val="FF0000"/>
                </a:solidFill>
                <a:latin typeface="Arial Black" pitchFamily="34" charset="0"/>
              </a:rPr>
              <a:t>The Classical view:</a:t>
            </a:r>
            <a:endParaRPr lang="en-US" dirty="0"/>
          </a:p>
        </p:txBody>
      </p:sp>
      <p:sp>
        <p:nvSpPr>
          <p:cNvPr id="6" name="Content Placeholder 5"/>
          <p:cNvSpPr>
            <a:spLocks noGrp="1"/>
          </p:cNvSpPr>
          <p:nvPr>
            <p:ph sz="quarter" idx="1"/>
          </p:nvPr>
        </p:nvSpPr>
        <p:spPr/>
        <p:txBody>
          <a:bodyPr>
            <a:normAutofit/>
          </a:bodyPr>
          <a:lstStyle/>
          <a:p>
            <a:pPr marL="342900" indent="-342900">
              <a:lnSpc>
                <a:spcPct val="80000"/>
              </a:lnSpc>
              <a:buFontTx/>
              <a:buChar char="•"/>
              <a:defRPr/>
            </a:pPr>
            <a:r>
              <a:rPr lang="en-US" kern="0" dirty="0" smtClean="0"/>
              <a:t>The classical economists beginning with </a:t>
            </a:r>
            <a:r>
              <a:rPr lang="en-US" sz="3600" kern="0" dirty="0" smtClean="0"/>
              <a:t>Adam smith</a:t>
            </a:r>
            <a:endParaRPr lang="en-US" kern="0" dirty="0" smtClean="0"/>
          </a:p>
          <a:p>
            <a:pPr marL="342900" indent="-342900">
              <a:lnSpc>
                <a:spcPct val="80000"/>
              </a:lnSpc>
              <a:buFontTx/>
              <a:buChar char="•"/>
              <a:defRPr/>
            </a:pPr>
            <a:r>
              <a:rPr lang="en-US" kern="0" dirty="0" smtClean="0"/>
              <a:t>who is called the founder of economics, wrote a book</a:t>
            </a:r>
          </a:p>
          <a:p>
            <a:pPr marL="342900" indent="-342900">
              <a:lnSpc>
                <a:spcPct val="80000"/>
              </a:lnSpc>
              <a:buFontTx/>
              <a:buChar char="•"/>
              <a:defRPr/>
            </a:pPr>
            <a:r>
              <a:rPr lang="en-US" kern="0" dirty="0" smtClean="0"/>
              <a:t>entitled </a:t>
            </a:r>
            <a:r>
              <a:rPr lang="en-US" sz="3600" kern="0" dirty="0" smtClean="0"/>
              <a:t>“Nature and causes of wealth of nation” </a:t>
            </a:r>
            <a:r>
              <a:rPr lang="en-US" kern="0" dirty="0" smtClean="0"/>
              <a:t>in </a:t>
            </a:r>
            <a:r>
              <a:rPr lang="en-US" sz="3600" kern="0" dirty="0" smtClean="0"/>
              <a:t>1776</a:t>
            </a:r>
            <a:r>
              <a:rPr lang="en-US" kern="0" dirty="0" smtClean="0"/>
              <a:t>.</a:t>
            </a:r>
          </a:p>
          <a:p>
            <a:pPr marL="342900" indent="-342900">
              <a:lnSpc>
                <a:spcPct val="80000"/>
              </a:lnSpc>
              <a:buFontTx/>
              <a:buChar char="•"/>
              <a:defRPr/>
            </a:pPr>
            <a:r>
              <a:rPr lang="en-US" kern="0" dirty="0" smtClean="0"/>
              <a:t>He define economics as, </a:t>
            </a:r>
            <a:r>
              <a:rPr lang="en-US" sz="3600" kern="0" dirty="0" smtClean="0"/>
              <a:t>“Economics is a science of wealth”</a:t>
            </a:r>
            <a:r>
              <a:rPr lang="en-US" kern="0" dirty="0" smtClean="0"/>
              <a:t>.</a:t>
            </a:r>
          </a:p>
          <a:p>
            <a:endParaRPr lang="en-US"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defRPr/>
            </a:pPr>
            <a:r>
              <a:rPr lang="en-US"/>
              <a:t>Normal good</a:t>
            </a:r>
          </a:p>
        </p:txBody>
      </p:sp>
      <p:sp>
        <p:nvSpPr>
          <p:cNvPr id="77827" name="Rectangle 3"/>
          <p:cNvSpPr>
            <a:spLocks noGrp="1" noChangeArrowheads="1"/>
          </p:cNvSpPr>
          <p:nvPr>
            <p:ph type="body" idx="1"/>
          </p:nvPr>
        </p:nvSpPr>
        <p:spPr>
          <a:xfrm>
            <a:off x="301625" y="1527175"/>
            <a:ext cx="8504238" cy="4572000"/>
          </a:xfrm>
        </p:spPr>
        <p:txBody>
          <a:bodyPr/>
          <a:lstStyle/>
          <a:p>
            <a:r>
              <a:rPr lang="en-US" dirty="0" smtClean="0"/>
              <a:t>Normal good is a good for which the, other things equal, an increase in income leads to an increase in demand.</a:t>
            </a:r>
          </a:p>
        </p:txBody>
      </p:sp>
      <p:sp>
        <p:nvSpPr>
          <p:cNvPr id="4" name="Slide Number Placeholder 3"/>
          <p:cNvSpPr>
            <a:spLocks noGrp="1"/>
          </p:cNvSpPr>
          <p:nvPr>
            <p:ph type="sldNum" sz="quarter" idx="12"/>
          </p:nvPr>
        </p:nvSpPr>
        <p:spPr/>
        <p:txBody>
          <a:bodyPr/>
          <a:lstStyle/>
          <a:p>
            <a:pPr>
              <a:defRPr/>
            </a:pPr>
            <a:fld id="{4DA3BAAA-A28F-4605-B8F7-0BF87E4301F2}" type="slidenum">
              <a:rPr lang="en-US" smtClean="0"/>
              <a:pPr>
                <a:defRPr/>
              </a:pPr>
              <a:t>50</a:t>
            </a:fld>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defRPr/>
            </a:pPr>
            <a:r>
              <a:rPr lang="en-US"/>
              <a:t>Substitutes goods</a:t>
            </a:r>
          </a:p>
        </p:txBody>
      </p:sp>
      <p:sp>
        <p:nvSpPr>
          <p:cNvPr id="78851" name="Rectangle 3"/>
          <p:cNvSpPr>
            <a:spLocks noGrp="1" noChangeArrowheads="1"/>
          </p:cNvSpPr>
          <p:nvPr>
            <p:ph type="body" idx="1"/>
          </p:nvPr>
        </p:nvSpPr>
        <p:spPr>
          <a:xfrm>
            <a:off x="301625" y="1527175"/>
            <a:ext cx="8504238" cy="4572000"/>
          </a:xfrm>
        </p:spPr>
        <p:txBody>
          <a:bodyPr/>
          <a:lstStyle/>
          <a:p>
            <a:r>
              <a:rPr lang="en-US" smtClean="0"/>
              <a:t>Two goods for which an increase in the price of one leads to an increase in the demand for the other.</a:t>
            </a:r>
          </a:p>
          <a:p>
            <a:r>
              <a:rPr lang="en-US" dirty="0" err="1" smtClean="0"/>
              <a:t>Gur</a:t>
            </a:r>
            <a:r>
              <a:rPr lang="en-US" dirty="0" smtClean="0"/>
              <a:t> is the substitute of Sugar.</a:t>
            </a:r>
          </a:p>
          <a:p>
            <a:r>
              <a:rPr lang="en-US" dirty="0" smtClean="0"/>
              <a:t>Whiteboard is the substitute of blackboard.</a:t>
            </a:r>
          </a:p>
          <a:p>
            <a:endParaRPr lang="en-US" dirty="0" smtClean="0"/>
          </a:p>
          <a:p>
            <a:endParaRPr lang="en-US" dirty="0" smtClean="0"/>
          </a:p>
        </p:txBody>
      </p:sp>
      <p:sp>
        <p:nvSpPr>
          <p:cNvPr id="4" name="Slide Number Placeholder 3"/>
          <p:cNvSpPr>
            <a:spLocks noGrp="1"/>
          </p:cNvSpPr>
          <p:nvPr>
            <p:ph type="sldNum" sz="quarter" idx="12"/>
          </p:nvPr>
        </p:nvSpPr>
        <p:spPr/>
        <p:txBody>
          <a:bodyPr/>
          <a:lstStyle/>
          <a:p>
            <a:pPr>
              <a:defRPr/>
            </a:pPr>
            <a:fld id="{8CB9B0EA-82ED-4439-98C8-D895F832666B}" type="slidenum">
              <a:rPr lang="en-US" smtClean="0"/>
              <a:pPr>
                <a:defRPr/>
              </a:pPr>
              <a:t>51</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defRPr/>
            </a:pPr>
            <a:r>
              <a:rPr lang="en-US"/>
              <a:t>Complements</a:t>
            </a:r>
          </a:p>
        </p:txBody>
      </p:sp>
      <p:sp>
        <p:nvSpPr>
          <p:cNvPr id="79875" name="Rectangle 3"/>
          <p:cNvSpPr>
            <a:spLocks noGrp="1" noChangeArrowheads="1"/>
          </p:cNvSpPr>
          <p:nvPr>
            <p:ph type="body" idx="1"/>
          </p:nvPr>
        </p:nvSpPr>
        <p:spPr>
          <a:xfrm>
            <a:off x="301625" y="1527175"/>
            <a:ext cx="8504238" cy="4572000"/>
          </a:xfrm>
        </p:spPr>
        <p:txBody>
          <a:bodyPr/>
          <a:lstStyle/>
          <a:p>
            <a:r>
              <a:rPr lang="en-US" sz="2800" smtClean="0"/>
              <a:t>Two goods for which an increase in the price of one leads to a decrease in the demand for the other.</a:t>
            </a:r>
          </a:p>
          <a:p>
            <a:r>
              <a:rPr lang="en-US" sz="2800" smtClean="0"/>
              <a:t>Tire is the complement of motor car.</a:t>
            </a:r>
          </a:p>
          <a:p>
            <a:r>
              <a:rPr lang="en-US" sz="2800" smtClean="0"/>
              <a:t>Keyboard is the complement of computer. </a:t>
            </a:r>
          </a:p>
          <a:p>
            <a:r>
              <a:rPr lang="en-US" sz="2800" smtClean="0"/>
              <a:t>So if the price if cars increases, the demand for tires fall.</a:t>
            </a:r>
          </a:p>
        </p:txBody>
      </p:sp>
      <p:sp>
        <p:nvSpPr>
          <p:cNvPr id="4" name="Slide Number Placeholder 3"/>
          <p:cNvSpPr>
            <a:spLocks noGrp="1"/>
          </p:cNvSpPr>
          <p:nvPr>
            <p:ph type="sldNum" sz="quarter" idx="12"/>
          </p:nvPr>
        </p:nvSpPr>
        <p:spPr/>
        <p:txBody>
          <a:bodyPr/>
          <a:lstStyle/>
          <a:p>
            <a:pPr>
              <a:defRPr/>
            </a:pPr>
            <a:fld id="{3D3301C4-4DE8-4C88-A99F-653CDF89D250}" type="slidenum">
              <a:rPr lang="en-US" smtClean="0"/>
              <a:pPr>
                <a:defRPr/>
              </a:pPr>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4"/>
          <p:cNvSpPr>
            <a:spLocks noGrp="1" noChangeArrowheads="1"/>
          </p:cNvSpPr>
          <p:nvPr>
            <p:ph type="ctrTitle"/>
          </p:nvPr>
        </p:nvSpPr>
        <p:spPr/>
        <p:txBody>
          <a:bodyPr/>
          <a:lstStyle/>
          <a:p>
            <a:r>
              <a:rPr lang="en-US" smtClean="0"/>
              <a:t>Law of Demand</a:t>
            </a:r>
          </a:p>
        </p:txBody>
      </p:sp>
      <p:sp>
        <p:nvSpPr>
          <p:cNvPr id="57349" name="Rectangle 5"/>
          <p:cNvSpPr>
            <a:spLocks noGrp="1" noChangeArrowheads="1"/>
          </p:cNvSpPr>
          <p:nvPr>
            <p:ph type="subTitle" idx="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22723B4E-3B96-4B12-853A-A85CFDD55D7A}" type="slidenum">
              <a:rPr lang="en-US" smtClean="0"/>
              <a:pPr>
                <a:defRPr/>
              </a:pPr>
              <a:t>53</a:t>
            </a:fld>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defRPr/>
            </a:pPr>
            <a:r>
              <a:rPr lang="en-US"/>
              <a:t>Law of Demand</a:t>
            </a:r>
          </a:p>
        </p:txBody>
      </p:sp>
      <p:sp>
        <p:nvSpPr>
          <p:cNvPr id="81923" name="Rectangle 3"/>
          <p:cNvSpPr>
            <a:spLocks noGrp="1" noChangeArrowheads="1"/>
          </p:cNvSpPr>
          <p:nvPr>
            <p:ph type="body" idx="1"/>
          </p:nvPr>
        </p:nvSpPr>
        <p:spPr>
          <a:xfrm>
            <a:off x="301625" y="1527175"/>
            <a:ext cx="8504238" cy="4572000"/>
          </a:xfrm>
        </p:spPr>
        <p:txBody>
          <a:bodyPr/>
          <a:lstStyle/>
          <a:p>
            <a:r>
              <a:rPr lang="en-US" smtClean="0"/>
              <a:t>According to the law of demand, other things remaining the same, if the price of a commodity rises, the demand will fall for that normal commodity. While on the other hand it the price falls, demand will rise.</a:t>
            </a:r>
          </a:p>
        </p:txBody>
      </p:sp>
      <p:sp>
        <p:nvSpPr>
          <p:cNvPr id="4" name="Slide Number Placeholder 3"/>
          <p:cNvSpPr>
            <a:spLocks noGrp="1"/>
          </p:cNvSpPr>
          <p:nvPr>
            <p:ph type="sldNum" sz="quarter" idx="12"/>
          </p:nvPr>
        </p:nvSpPr>
        <p:spPr/>
        <p:txBody>
          <a:bodyPr/>
          <a:lstStyle/>
          <a:p>
            <a:pPr>
              <a:defRPr/>
            </a:pPr>
            <a:fld id="{07F60BB3-3F29-4DCC-B1A0-82F16452528F}" type="slidenum">
              <a:rPr lang="en-US" smtClean="0"/>
              <a:pPr>
                <a:defRPr/>
              </a:pPr>
              <a:t>54</a:t>
            </a:fld>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a:srcRect/>
          <a:stretch>
            <a:fillRect/>
          </a:stretch>
        </p:blipFill>
        <p:spPr bwMode="auto">
          <a:xfrm>
            <a:off x="173038" y="685800"/>
            <a:ext cx="8970962" cy="5334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60480D45-2428-4FDF-BF8F-2863DCAA2EA5}" type="slidenum">
              <a:rPr lang="en-US" smtClean="0"/>
              <a:pPr>
                <a:defRPr/>
              </a:pPr>
              <a:t>55</a:t>
            </a:fld>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3"/>
          <p:cNvPicPr>
            <a:picLocks noChangeAspect="1" noChangeArrowheads="1"/>
          </p:cNvPicPr>
          <p:nvPr/>
        </p:nvPicPr>
        <p:blipFill>
          <a:blip r:embed="rId2"/>
          <a:srcRect/>
          <a:stretch>
            <a:fillRect/>
          </a:stretch>
        </p:blipFill>
        <p:spPr bwMode="auto">
          <a:xfrm>
            <a:off x="228600" y="182563"/>
            <a:ext cx="8915400" cy="6294437"/>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691FC032-D8E6-43EA-ABAA-BC63A9E9411F}" type="slidenum">
              <a:rPr lang="en-US" smtClean="0"/>
              <a:pPr>
                <a:defRPr/>
              </a:pPr>
              <a:t>56</a:t>
            </a:fld>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a:defRPr/>
            </a:pPr>
            <a:r>
              <a:rPr lang="en-US"/>
              <a:t>Explanation of Table and Diagram</a:t>
            </a:r>
          </a:p>
        </p:txBody>
      </p:sp>
      <p:sp>
        <p:nvSpPr>
          <p:cNvPr id="84995" name="Rectangle 3"/>
          <p:cNvSpPr>
            <a:spLocks noGrp="1" noChangeArrowheads="1"/>
          </p:cNvSpPr>
          <p:nvPr>
            <p:ph type="body" idx="1"/>
          </p:nvPr>
        </p:nvSpPr>
        <p:spPr>
          <a:xfrm>
            <a:off x="301625" y="1527175"/>
            <a:ext cx="8504238" cy="4572000"/>
          </a:xfrm>
        </p:spPr>
        <p:txBody>
          <a:bodyPr/>
          <a:lstStyle/>
          <a:p>
            <a:r>
              <a:rPr lang="en-US" sz="2800" smtClean="0"/>
              <a:t>The above table shows the relationship between the price of a good and the quantity demanded. We see that when price is $0, demand is 12 cones. </a:t>
            </a:r>
          </a:p>
          <a:p>
            <a:r>
              <a:rPr lang="en-US" sz="2800" smtClean="0"/>
              <a:t>The price rises and demand falls. While when price rises to $3, the demand is nothing. </a:t>
            </a:r>
          </a:p>
        </p:txBody>
      </p:sp>
      <p:sp>
        <p:nvSpPr>
          <p:cNvPr id="4" name="Slide Number Placeholder 3"/>
          <p:cNvSpPr>
            <a:spLocks noGrp="1"/>
          </p:cNvSpPr>
          <p:nvPr>
            <p:ph type="sldNum" sz="quarter" idx="12"/>
          </p:nvPr>
        </p:nvSpPr>
        <p:spPr/>
        <p:txBody>
          <a:bodyPr/>
          <a:lstStyle/>
          <a:p>
            <a:pPr>
              <a:defRPr/>
            </a:pPr>
            <a:fld id="{06DCC76E-ABF9-4981-8626-84D90EFF68EF}" type="slidenum">
              <a:rPr lang="en-US" smtClean="0"/>
              <a:pPr>
                <a:defRPr/>
              </a:pPr>
              <a:t>57</a:t>
            </a:fld>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defRPr/>
            </a:pPr>
            <a:r>
              <a:rPr lang="en-US"/>
              <a:t>Explanation of Diagram</a:t>
            </a:r>
          </a:p>
        </p:txBody>
      </p:sp>
      <p:sp>
        <p:nvSpPr>
          <p:cNvPr id="86019" name="Rectangle 3"/>
          <p:cNvSpPr>
            <a:spLocks noGrp="1" noChangeArrowheads="1"/>
          </p:cNvSpPr>
          <p:nvPr>
            <p:ph type="body" idx="1"/>
          </p:nvPr>
        </p:nvSpPr>
        <p:spPr>
          <a:xfrm>
            <a:off x="301625" y="1527175"/>
            <a:ext cx="8504238" cy="4572000"/>
          </a:xfrm>
        </p:spPr>
        <p:txBody>
          <a:bodyPr/>
          <a:lstStyle/>
          <a:p>
            <a:r>
              <a:rPr lang="en-US" sz="2800" smtClean="0"/>
              <a:t>This demand curve which graphs the demand schedule shows the quantity demanded on horizontal axis while the price is shown on vertical axis.</a:t>
            </a:r>
          </a:p>
          <a:p>
            <a:r>
              <a:rPr lang="en-US" sz="2800" smtClean="0"/>
              <a:t>This curve fall down negatively from left to right  which shows negative relation between the price and demand.</a:t>
            </a:r>
          </a:p>
        </p:txBody>
      </p:sp>
      <p:sp>
        <p:nvSpPr>
          <p:cNvPr id="4" name="Slide Number Placeholder 3"/>
          <p:cNvSpPr>
            <a:spLocks noGrp="1"/>
          </p:cNvSpPr>
          <p:nvPr>
            <p:ph type="sldNum" sz="quarter" idx="12"/>
          </p:nvPr>
        </p:nvSpPr>
        <p:spPr/>
        <p:txBody>
          <a:bodyPr/>
          <a:lstStyle/>
          <a:p>
            <a:pPr>
              <a:defRPr/>
            </a:pPr>
            <a:fld id="{1792C81C-1F83-4010-8B0B-FFF37A04DB80}" type="slidenum">
              <a:rPr lang="en-US" smtClean="0"/>
              <a:pPr>
                <a:defRPr/>
              </a:pPr>
              <a:t>58</a:t>
            </a:fld>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a:defRPr/>
            </a:pPr>
            <a:r>
              <a:rPr lang="en-US"/>
              <a:t>Ceteris Paribus</a:t>
            </a:r>
          </a:p>
        </p:txBody>
      </p:sp>
      <p:sp>
        <p:nvSpPr>
          <p:cNvPr id="87043" name="Rectangle 3"/>
          <p:cNvSpPr>
            <a:spLocks noGrp="1" noChangeArrowheads="1"/>
          </p:cNvSpPr>
          <p:nvPr>
            <p:ph type="body" idx="1"/>
          </p:nvPr>
        </p:nvSpPr>
        <p:spPr>
          <a:xfrm>
            <a:off x="301625" y="1527175"/>
            <a:ext cx="8504238" cy="4572000"/>
          </a:xfrm>
        </p:spPr>
        <p:txBody>
          <a:bodyPr/>
          <a:lstStyle/>
          <a:p>
            <a:r>
              <a:rPr lang="en-US" smtClean="0"/>
              <a:t>Ceteris Paribas is a Latin phrase, translated as” other things being equal.” this is used as a reminder that all the other variables are assumed to be constant.</a:t>
            </a:r>
          </a:p>
        </p:txBody>
      </p:sp>
      <p:sp>
        <p:nvSpPr>
          <p:cNvPr id="4" name="Slide Number Placeholder 3"/>
          <p:cNvSpPr>
            <a:spLocks noGrp="1"/>
          </p:cNvSpPr>
          <p:nvPr>
            <p:ph type="sldNum" sz="quarter" idx="12"/>
          </p:nvPr>
        </p:nvSpPr>
        <p:spPr/>
        <p:txBody>
          <a:bodyPr/>
          <a:lstStyle/>
          <a:p>
            <a:pPr>
              <a:defRPr/>
            </a:pPr>
            <a:fld id="{77D20C85-B714-4260-8A49-521B42FAD65B}" type="slidenum">
              <a:rPr lang="en-US" smtClean="0"/>
              <a:pPr>
                <a:defRPr/>
              </a:pPr>
              <a:t>59</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Classical View</a:t>
            </a:r>
            <a:endParaRPr lang="en-US" dirty="0"/>
          </a:p>
        </p:txBody>
      </p:sp>
      <p:sp>
        <p:nvSpPr>
          <p:cNvPr id="3" name="Content Placeholder 2"/>
          <p:cNvSpPr>
            <a:spLocks noGrp="1"/>
          </p:cNvSpPr>
          <p:nvPr>
            <p:ph sz="quarter" idx="1"/>
          </p:nvPr>
        </p:nvSpPr>
        <p:spPr/>
        <p:txBody>
          <a:bodyPr>
            <a:normAutofit fontScale="62500" lnSpcReduction="20000"/>
          </a:bodyPr>
          <a:lstStyle/>
          <a:p>
            <a:pPr algn="just"/>
            <a:r>
              <a:rPr lang="en-US" sz="2800" b="1" dirty="0" smtClean="0"/>
              <a:t>Production of  Wealth</a:t>
            </a:r>
            <a:r>
              <a:rPr lang="en-US" sz="2800" dirty="0" smtClean="0"/>
              <a:t>. it deals with how a nation increases his wealth ?  Here </a:t>
            </a:r>
          </a:p>
          <a:p>
            <a:pPr algn="just">
              <a:buFont typeface="Wingdings" pitchFamily="2" charset="2"/>
              <a:buNone/>
            </a:pPr>
            <a:r>
              <a:rPr lang="en-US" sz="2800" dirty="0" smtClean="0"/>
              <a:t>       we have simple equation </a:t>
            </a:r>
          </a:p>
          <a:p>
            <a:pPr algn="just">
              <a:buFont typeface="Wingdings" pitchFamily="2" charset="2"/>
              <a:buNone/>
            </a:pPr>
            <a:r>
              <a:rPr lang="en-US" sz="2800" dirty="0" smtClean="0"/>
              <a:t>                         </a:t>
            </a:r>
            <a:r>
              <a:rPr lang="en-US" sz="2800" dirty="0" smtClean="0">
                <a:solidFill>
                  <a:srgbClr val="FF0000"/>
                </a:solidFill>
              </a:rPr>
              <a:t>Wealth=f (land, labor, capital, organization)</a:t>
            </a:r>
          </a:p>
          <a:p>
            <a:pPr algn="just"/>
            <a:r>
              <a:rPr lang="en-US" sz="2800" b="1" dirty="0" smtClean="0"/>
              <a:t>Distribution of Wealth</a:t>
            </a:r>
            <a:r>
              <a:rPr lang="en-US" sz="2800" dirty="0" smtClean="0"/>
              <a:t>. it deals with distribution process  i.e.  How we </a:t>
            </a:r>
          </a:p>
          <a:p>
            <a:pPr algn="just">
              <a:buFont typeface="Wingdings" pitchFamily="2" charset="2"/>
              <a:buNone/>
            </a:pPr>
            <a:r>
              <a:rPr lang="en-US" sz="2800" dirty="0" smtClean="0"/>
              <a:t>       shall distribute  the produced wealth among four factors of production?</a:t>
            </a:r>
          </a:p>
          <a:p>
            <a:pPr algn="just">
              <a:buFont typeface="Wingdings" pitchFamily="2" charset="2"/>
              <a:buNone/>
            </a:pPr>
            <a:endParaRPr lang="en-US" sz="2800" dirty="0" smtClean="0"/>
          </a:p>
          <a:p>
            <a:pPr algn="just"/>
            <a:r>
              <a:rPr lang="en-US" sz="2800" b="1" dirty="0" smtClean="0"/>
              <a:t>Exchange of Wealth</a:t>
            </a:r>
            <a:r>
              <a:rPr lang="en-US" sz="2800" dirty="0" smtClean="0"/>
              <a:t>. it deals with  exchange of wealth how can we exchange</a:t>
            </a:r>
          </a:p>
          <a:p>
            <a:pPr algn="just">
              <a:buFont typeface="Wingdings" pitchFamily="2" charset="2"/>
              <a:buNone/>
            </a:pPr>
            <a:r>
              <a:rPr lang="en-US" sz="2800" dirty="0" smtClean="0"/>
              <a:t>      the wealth for goods and services ?</a:t>
            </a:r>
          </a:p>
          <a:p>
            <a:pPr algn="just">
              <a:buFont typeface="Wingdings" pitchFamily="2" charset="2"/>
              <a:buNone/>
            </a:pPr>
            <a:endParaRPr lang="en-US" sz="2800" dirty="0" smtClean="0"/>
          </a:p>
          <a:p>
            <a:pPr algn="just"/>
            <a:r>
              <a:rPr lang="en-US" sz="2800" b="1" dirty="0" smtClean="0"/>
              <a:t>Consumption of wealth</a:t>
            </a:r>
            <a:r>
              <a:rPr lang="en-US" sz="2800" dirty="0" smtClean="0"/>
              <a:t>: it deals with consumption pattern of individual i.e.</a:t>
            </a:r>
          </a:p>
          <a:p>
            <a:pPr algn="just">
              <a:buFont typeface="Wingdings" pitchFamily="2" charset="2"/>
              <a:buNone/>
            </a:pPr>
            <a:r>
              <a:rPr lang="en-US" sz="2800" dirty="0" smtClean="0"/>
              <a:t>       how wealth people consume the wealth ?</a:t>
            </a:r>
          </a:p>
        </p:txBody>
      </p:sp>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a:defRPr/>
            </a:pPr>
            <a:r>
              <a:rPr lang="en-US" dirty="0"/>
              <a:t>All those other things (Assumptions)</a:t>
            </a:r>
          </a:p>
        </p:txBody>
      </p:sp>
      <p:sp>
        <p:nvSpPr>
          <p:cNvPr id="88067" name="Rectangle 3"/>
          <p:cNvSpPr>
            <a:spLocks noGrp="1" noChangeArrowheads="1"/>
          </p:cNvSpPr>
          <p:nvPr>
            <p:ph type="body" idx="1"/>
          </p:nvPr>
        </p:nvSpPr>
        <p:spPr>
          <a:xfrm>
            <a:off x="301625" y="1527175"/>
            <a:ext cx="8504238" cy="4572000"/>
          </a:xfrm>
        </p:spPr>
        <p:txBody>
          <a:bodyPr/>
          <a:lstStyle/>
          <a:p>
            <a:pPr marL="609600" indent="-609600">
              <a:lnSpc>
                <a:spcPct val="80000"/>
              </a:lnSpc>
              <a:buFontTx/>
              <a:buAutoNum type="arabicPeriod"/>
            </a:pPr>
            <a:r>
              <a:rPr lang="en-US" sz="2400" smtClean="0"/>
              <a:t>No change in taste and fashion.</a:t>
            </a:r>
          </a:p>
          <a:p>
            <a:pPr marL="609600" indent="-609600">
              <a:lnSpc>
                <a:spcPct val="80000"/>
              </a:lnSpc>
              <a:buFontTx/>
              <a:buAutoNum type="arabicPeriod"/>
            </a:pPr>
            <a:r>
              <a:rPr lang="en-US" sz="2400" smtClean="0"/>
              <a:t>No change in weather.</a:t>
            </a:r>
          </a:p>
          <a:p>
            <a:pPr marL="609600" indent="-609600">
              <a:lnSpc>
                <a:spcPct val="80000"/>
              </a:lnSpc>
              <a:buFontTx/>
              <a:buAutoNum type="arabicPeriod"/>
            </a:pPr>
            <a:r>
              <a:rPr lang="en-US" sz="2400" smtClean="0"/>
              <a:t>There should be no change in population.</a:t>
            </a:r>
          </a:p>
          <a:p>
            <a:pPr marL="609600" indent="-609600">
              <a:lnSpc>
                <a:spcPct val="80000"/>
              </a:lnSpc>
              <a:buFontTx/>
              <a:buAutoNum type="arabicPeriod"/>
            </a:pPr>
            <a:r>
              <a:rPr lang="en-US" sz="2400" smtClean="0"/>
              <a:t>No change in the amount of money.</a:t>
            </a:r>
          </a:p>
          <a:p>
            <a:pPr marL="609600" indent="-609600">
              <a:lnSpc>
                <a:spcPct val="80000"/>
              </a:lnSpc>
              <a:buFontTx/>
              <a:buAutoNum type="arabicPeriod"/>
            </a:pPr>
            <a:r>
              <a:rPr lang="en-US" sz="2400" smtClean="0"/>
              <a:t>No change in real income.</a:t>
            </a:r>
          </a:p>
          <a:p>
            <a:pPr marL="609600" indent="-609600">
              <a:lnSpc>
                <a:spcPct val="80000"/>
              </a:lnSpc>
              <a:buFontTx/>
              <a:buAutoNum type="arabicPeriod"/>
            </a:pPr>
            <a:r>
              <a:rPr lang="en-US" sz="2400" smtClean="0"/>
              <a:t>No change in wealth distribution.</a:t>
            </a:r>
          </a:p>
          <a:p>
            <a:pPr marL="609600" indent="-609600">
              <a:lnSpc>
                <a:spcPct val="80000"/>
              </a:lnSpc>
              <a:buFontTx/>
              <a:buAutoNum type="arabicPeriod"/>
            </a:pPr>
            <a:r>
              <a:rPr lang="en-US" sz="2400" smtClean="0"/>
              <a:t>No change in the political conditions.</a:t>
            </a:r>
          </a:p>
          <a:p>
            <a:pPr marL="609600" indent="-609600">
              <a:lnSpc>
                <a:spcPct val="80000"/>
              </a:lnSpc>
              <a:buFontTx/>
              <a:buAutoNum type="arabicPeriod"/>
            </a:pPr>
            <a:r>
              <a:rPr lang="en-US" sz="2400" smtClean="0"/>
              <a:t>No change in the price of substitute.</a:t>
            </a:r>
          </a:p>
          <a:p>
            <a:pPr marL="609600" indent="-609600">
              <a:lnSpc>
                <a:spcPct val="80000"/>
              </a:lnSpc>
              <a:buFontTx/>
              <a:buAutoNum type="arabicPeriod"/>
            </a:pPr>
            <a:r>
              <a:rPr lang="en-US" sz="2400" smtClean="0"/>
              <a:t>There is no change in the price of complementary.</a:t>
            </a:r>
          </a:p>
        </p:txBody>
      </p:sp>
      <p:sp>
        <p:nvSpPr>
          <p:cNvPr id="4" name="Slide Number Placeholder 3"/>
          <p:cNvSpPr>
            <a:spLocks noGrp="1"/>
          </p:cNvSpPr>
          <p:nvPr>
            <p:ph type="sldNum" sz="quarter" idx="12"/>
          </p:nvPr>
        </p:nvSpPr>
        <p:spPr/>
        <p:txBody>
          <a:bodyPr/>
          <a:lstStyle/>
          <a:p>
            <a:pPr>
              <a:defRPr/>
            </a:pPr>
            <a:fld id="{A09DAD5E-7FDB-4032-87A0-EB339016DD6E}" type="slidenum">
              <a:rPr lang="en-US" smtClean="0"/>
              <a:pPr>
                <a:defRPr/>
              </a:pPr>
              <a:t>60</a:t>
            </a:fld>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4"/>
          <p:cNvSpPr>
            <a:spLocks noGrp="1" noChangeArrowheads="1"/>
          </p:cNvSpPr>
          <p:nvPr>
            <p:ph type="ctrTitle"/>
          </p:nvPr>
        </p:nvSpPr>
        <p:spPr/>
        <p:txBody>
          <a:bodyPr/>
          <a:lstStyle/>
          <a:p>
            <a:r>
              <a:rPr lang="en-US" smtClean="0"/>
              <a:t>Market Demand versus Individual Demand</a:t>
            </a:r>
          </a:p>
        </p:txBody>
      </p:sp>
      <p:sp>
        <p:nvSpPr>
          <p:cNvPr id="74757" name="Rectangle 5"/>
          <p:cNvSpPr>
            <a:spLocks noGrp="1" noChangeArrowheads="1"/>
          </p:cNvSpPr>
          <p:nvPr>
            <p:ph type="subTitle" idx="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E5A00F6-8C08-4D98-B301-7AE338267ECF}" type="slidenum">
              <a:rPr lang="en-US" smtClean="0"/>
              <a:pPr>
                <a:defRPr/>
              </a:pPr>
              <a:t>61</a:t>
            </a:fld>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a:defRPr/>
            </a:pPr>
            <a:r>
              <a:rPr lang="en-US"/>
              <a:t>Definition</a:t>
            </a:r>
          </a:p>
        </p:txBody>
      </p:sp>
      <p:sp>
        <p:nvSpPr>
          <p:cNvPr id="90115" name="Rectangle 3"/>
          <p:cNvSpPr>
            <a:spLocks noGrp="1" noChangeArrowheads="1"/>
          </p:cNvSpPr>
          <p:nvPr>
            <p:ph type="body" idx="1"/>
          </p:nvPr>
        </p:nvSpPr>
        <p:spPr>
          <a:xfrm>
            <a:off x="301625" y="1527175"/>
            <a:ext cx="8504238" cy="4572000"/>
          </a:xfrm>
        </p:spPr>
        <p:txBody>
          <a:bodyPr/>
          <a:lstStyle/>
          <a:p>
            <a:r>
              <a:rPr lang="en-US" smtClean="0"/>
              <a:t>Market demand is the total demand of all individual demands in the market for  a commodity. </a:t>
            </a:r>
          </a:p>
          <a:p>
            <a:r>
              <a:rPr lang="en-US" smtClean="0"/>
              <a:t>While individual demand is the demand for a commodity by one person in the market.</a:t>
            </a:r>
          </a:p>
        </p:txBody>
      </p:sp>
      <p:sp>
        <p:nvSpPr>
          <p:cNvPr id="4" name="Slide Number Placeholder 3"/>
          <p:cNvSpPr>
            <a:spLocks noGrp="1"/>
          </p:cNvSpPr>
          <p:nvPr>
            <p:ph type="sldNum" sz="quarter" idx="12"/>
          </p:nvPr>
        </p:nvSpPr>
        <p:spPr/>
        <p:txBody>
          <a:bodyPr/>
          <a:lstStyle/>
          <a:p>
            <a:pPr>
              <a:defRPr/>
            </a:pPr>
            <a:fld id="{05B42F52-3A3B-4ACE-AC42-AE9BC15BF53F}" type="slidenum">
              <a:rPr lang="en-US" smtClean="0"/>
              <a:pPr>
                <a:defRPr/>
              </a:pPr>
              <a:t>62</a:t>
            </a:fld>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Market Demand Table</a:t>
            </a:r>
            <a:endParaRPr lang="en-GB" dirty="0"/>
          </a:p>
        </p:txBody>
      </p:sp>
      <p:pic>
        <p:nvPicPr>
          <p:cNvPr id="91139" name="Picture 2"/>
          <p:cNvPicPr>
            <a:picLocks noGrp="1" noChangeAspect="1" noChangeArrowheads="1"/>
          </p:cNvPicPr>
          <p:nvPr>
            <p:ph sz="quarter" idx="1"/>
          </p:nvPr>
        </p:nvPicPr>
        <p:blipFill>
          <a:blip r:embed="rId2"/>
          <a:srcRect/>
          <a:stretch>
            <a:fillRect/>
          </a:stretch>
        </p:blipFill>
        <p:spPr>
          <a:xfrm>
            <a:off x="228600" y="1447800"/>
            <a:ext cx="8788400" cy="4876800"/>
          </a:xfrm>
          <a:noFill/>
        </p:spPr>
      </p:pic>
      <p:sp>
        <p:nvSpPr>
          <p:cNvPr id="5" name="Slide Number Placeholder 4"/>
          <p:cNvSpPr>
            <a:spLocks noGrp="1"/>
          </p:cNvSpPr>
          <p:nvPr>
            <p:ph type="sldNum" sz="quarter" idx="12"/>
          </p:nvPr>
        </p:nvSpPr>
        <p:spPr/>
        <p:txBody>
          <a:bodyPr/>
          <a:lstStyle/>
          <a:p>
            <a:pPr>
              <a:defRPr/>
            </a:pPr>
            <a:fld id="{DA2DE9C5-FFF9-4170-8617-48D972CD17D0}" type="slidenum">
              <a:rPr lang="en-US" smtClean="0"/>
              <a:pPr>
                <a:defRPr/>
              </a:pPr>
              <a:t>63</a:t>
            </a:fld>
            <a:endParaRPr lang="en-US" dirty="0"/>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3"/>
          <p:cNvPicPr>
            <a:picLocks noChangeAspect="1" noChangeArrowheads="1"/>
          </p:cNvPicPr>
          <p:nvPr/>
        </p:nvPicPr>
        <p:blipFill>
          <a:blip r:embed="rId2"/>
          <a:srcRect/>
          <a:stretch>
            <a:fillRect/>
          </a:stretch>
        </p:blipFill>
        <p:spPr bwMode="auto">
          <a:xfrm>
            <a:off x="152400" y="228600"/>
            <a:ext cx="8763000" cy="61722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0784269E-983E-4AAE-96D8-98C3088ABB95}" type="slidenum">
              <a:rPr lang="en-US" smtClean="0"/>
              <a:pPr>
                <a:defRPr/>
              </a:pPr>
              <a:t>64</a:t>
            </a:fld>
            <a:endParaRPr lang="en-US" dirty="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a:defRPr/>
            </a:pPr>
            <a:r>
              <a:rPr lang="en-US" dirty="0" smtClean="0"/>
              <a:t>Explanation of the Two Diagrams</a:t>
            </a:r>
            <a:endParaRPr lang="en-US" dirty="0"/>
          </a:p>
        </p:txBody>
      </p:sp>
      <p:sp>
        <p:nvSpPr>
          <p:cNvPr id="93187" name="Rectangle 3"/>
          <p:cNvSpPr>
            <a:spLocks noGrp="1" noChangeArrowheads="1"/>
          </p:cNvSpPr>
          <p:nvPr>
            <p:ph type="body" idx="1"/>
          </p:nvPr>
        </p:nvSpPr>
        <p:spPr>
          <a:xfrm>
            <a:off x="301625" y="1527175"/>
            <a:ext cx="8504238" cy="4572000"/>
          </a:xfrm>
        </p:spPr>
        <p:txBody>
          <a:bodyPr/>
          <a:lstStyle/>
          <a:p>
            <a:pPr>
              <a:lnSpc>
                <a:spcPct val="90000"/>
              </a:lnSpc>
            </a:pPr>
            <a:r>
              <a:rPr lang="en-US" sz="2800" smtClean="0"/>
              <a:t>Above we have seen two demands one was of Catherine’s and the other was of Nicholas’ Demand. We assumed that there are only two consumers in the market. </a:t>
            </a:r>
          </a:p>
          <a:p>
            <a:pPr>
              <a:lnSpc>
                <a:spcPct val="90000"/>
              </a:lnSpc>
            </a:pPr>
            <a:r>
              <a:rPr lang="en-US" sz="2800" smtClean="0"/>
              <a:t>So market demand is the Demand of all consumers for a commodity in the market. </a:t>
            </a:r>
          </a:p>
          <a:p>
            <a:pPr>
              <a:lnSpc>
                <a:spcPct val="90000"/>
              </a:lnSpc>
            </a:pPr>
            <a:r>
              <a:rPr lang="en-US" sz="2800" smtClean="0"/>
              <a:t>For market demand we added the demand of both the consumers.</a:t>
            </a:r>
          </a:p>
        </p:txBody>
      </p:sp>
      <p:sp>
        <p:nvSpPr>
          <p:cNvPr id="4" name="Slide Number Placeholder 3"/>
          <p:cNvSpPr>
            <a:spLocks noGrp="1"/>
          </p:cNvSpPr>
          <p:nvPr>
            <p:ph type="sldNum" sz="quarter" idx="12"/>
          </p:nvPr>
        </p:nvSpPr>
        <p:spPr/>
        <p:txBody>
          <a:bodyPr/>
          <a:lstStyle/>
          <a:p>
            <a:pPr>
              <a:defRPr/>
            </a:pPr>
            <a:fld id="{A888781D-B947-4BBD-8C12-D3CF6D036255}" type="slidenum">
              <a:rPr lang="en-US" smtClean="0"/>
              <a:pPr>
                <a:defRPr/>
              </a:pPr>
              <a:t>65</a:t>
            </a:fld>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2"/>
          <a:srcRect/>
          <a:stretch>
            <a:fillRect/>
          </a:stretch>
        </p:blipFill>
        <p:spPr bwMode="auto">
          <a:xfrm>
            <a:off x="163513" y="152400"/>
            <a:ext cx="8828087" cy="627062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6B3C2ACC-D8FB-44BE-B37E-017766DF3331}" type="slidenum">
              <a:rPr lang="en-US" smtClean="0"/>
              <a:pPr>
                <a:defRPr/>
              </a:pPr>
              <a:t>66</a:t>
            </a:fld>
            <a:endParaRPr lang="en-US" dirty="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a:defRPr/>
            </a:pPr>
            <a:r>
              <a:rPr lang="en-US"/>
              <a:t>Explanation</a:t>
            </a:r>
          </a:p>
        </p:txBody>
      </p:sp>
      <p:sp>
        <p:nvSpPr>
          <p:cNvPr id="95235" name="Rectangle 3"/>
          <p:cNvSpPr>
            <a:spLocks noGrp="1" noChangeArrowheads="1"/>
          </p:cNvSpPr>
          <p:nvPr>
            <p:ph type="body" idx="1"/>
          </p:nvPr>
        </p:nvSpPr>
        <p:spPr>
          <a:xfrm>
            <a:off x="301625" y="1527175"/>
            <a:ext cx="8504238" cy="4572000"/>
          </a:xfrm>
        </p:spPr>
        <p:txBody>
          <a:bodyPr/>
          <a:lstStyle/>
          <a:p>
            <a:r>
              <a:rPr lang="en-US" sz="2800" smtClean="0"/>
              <a:t>We can see in table that when we add the demand of both of the consumers, we get the demand of market. </a:t>
            </a:r>
          </a:p>
          <a:p>
            <a:r>
              <a:rPr lang="en-US" sz="2800" smtClean="0"/>
              <a:t>Same is the case with the diagram. In the diagram we added the demand of both of consumers and receives the total demand of the market and that is 19 ice-creams.</a:t>
            </a:r>
          </a:p>
        </p:txBody>
      </p:sp>
      <p:sp>
        <p:nvSpPr>
          <p:cNvPr id="4" name="Slide Number Placeholder 3"/>
          <p:cNvSpPr>
            <a:spLocks noGrp="1"/>
          </p:cNvSpPr>
          <p:nvPr>
            <p:ph type="sldNum" sz="quarter" idx="12"/>
          </p:nvPr>
        </p:nvSpPr>
        <p:spPr/>
        <p:txBody>
          <a:bodyPr/>
          <a:lstStyle/>
          <a:p>
            <a:pPr>
              <a:defRPr/>
            </a:pPr>
            <a:fld id="{3002EBC9-C9E6-4EB4-A9A6-4A63C04F0F91}" type="slidenum">
              <a:rPr lang="en-US" smtClean="0"/>
              <a:pPr>
                <a:defRPr/>
              </a:pPr>
              <a:t>67</a:t>
            </a:fld>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defRPr/>
            </a:pPr>
            <a:r>
              <a:rPr lang="en-US"/>
              <a:t>Shifts in the Demand curve</a:t>
            </a:r>
          </a:p>
        </p:txBody>
      </p:sp>
      <p:sp>
        <p:nvSpPr>
          <p:cNvPr id="96259" name="Rectangle 3"/>
          <p:cNvSpPr>
            <a:spLocks noGrp="1" noChangeArrowheads="1"/>
          </p:cNvSpPr>
          <p:nvPr>
            <p:ph type="body" idx="1"/>
          </p:nvPr>
        </p:nvSpPr>
        <p:spPr>
          <a:xfrm>
            <a:off x="301625" y="1527175"/>
            <a:ext cx="8504238" cy="4572000"/>
          </a:xfrm>
        </p:spPr>
        <p:txBody>
          <a:bodyPr/>
          <a:lstStyle/>
          <a:p>
            <a:r>
              <a:rPr lang="en-US" smtClean="0"/>
              <a:t>If doctor tells to the people that ice-cream is better for your health in the summer season, most of people will buy that and the demand curve will shift the right hand side. As is shown below. Demand shifts from D1 to D2.</a:t>
            </a:r>
          </a:p>
        </p:txBody>
      </p:sp>
      <p:sp>
        <p:nvSpPr>
          <p:cNvPr id="4" name="Slide Number Placeholder 3"/>
          <p:cNvSpPr>
            <a:spLocks noGrp="1"/>
          </p:cNvSpPr>
          <p:nvPr>
            <p:ph type="sldNum" sz="quarter" idx="12"/>
          </p:nvPr>
        </p:nvSpPr>
        <p:spPr/>
        <p:txBody>
          <a:bodyPr/>
          <a:lstStyle/>
          <a:p>
            <a:pPr>
              <a:defRPr/>
            </a:pPr>
            <a:fld id="{FEF03FD7-CBB0-4CC8-9EC7-5152BDF8E9A5}" type="slidenum">
              <a:rPr lang="en-US" smtClean="0"/>
              <a:pPr>
                <a:defRPr/>
              </a:pPr>
              <a:t>68</a:t>
            </a:fld>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2"/>
          <a:srcRect/>
          <a:stretch>
            <a:fillRect/>
          </a:stretch>
        </p:blipFill>
        <p:spPr bwMode="auto">
          <a:xfrm>
            <a:off x="82550" y="457200"/>
            <a:ext cx="8978900" cy="59436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413C8F12-EF59-405B-BC16-BC39EC7FA2A7}" type="slidenum">
              <a:rPr lang="en-US" smtClean="0"/>
              <a:pPr>
                <a:defRPr/>
              </a:pPr>
              <a:t>69</a:t>
            </a:fld>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Criticism</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
        <p:nvSpPr>
          <p:cNvPr id="5" name="Content Placeholder 4"/>
          <p:cNvSpPr>
            <a:spLocks noGrp="1"/>
          </p:cNvSpPr>
          <p:nvPr>
            <p:ph sz="quarter" idx="1"/>
          </p:nvPr>
        </p:nvSpPr>
        <p:spPr/>
        <p:txBody>
          <a:bodyPr>
            <a:normAutofit lnSpcReduction="10000"/>
          </a:bodyPr>
          <a:lstStyle/>
          <a:p>
            <a:r>
              <a:rPr lang="en-US" sz="2400" dirty="0" smtClean="0"/>
              <a:t>Ruskin and Carlyle two social reformers of the time criticize Economics. According to them if we people are studying Economics, we must become selfish and Greedy. That’s why we must avoid the study of Economics.</a:t>
            </a:r>
          </a:p>
          <a:p>
            <a:r>
              <a:rPr lang="en-US" dirty="0" smtClean="0"/>
              <a:t>We have some criticisms from Prof. Alfred Marshal as well. According to him basically </a:t>
            </a:r>
          </a:p>
          <a:p>
            <a:r>
              <a:rPr lang="en-US" dirty="0" smtClean="0"/>
              <a:t>Economics is a social science, so in Economics primary importance should be given to man and secondary to wealth. Here the case is different.</a:t>
            </a:r>
          </a:p>
          <a:p>
            <a:r>
              <a:rPr lang="en-US" dirty="0" smtClean="0"/>
              <a:t> Another criticism on the definition is that Smith does not explain about the means of wealth.</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a:defRPr/>
            </a:pPr>
            <a:endParaRPr lang="en-US"/>
          </a:p>
        </p:txBody>
      </p:sp>
      <p:sp>
        <p:nvSpPr>
          <p:cNvPr id="98307" name="Rectangle 3"/>
          <p:cNvSpPr>
            <a:spLocks noGrp="1" noChangeArrowheads="1"/>
          </p:cNvSpPr>
          <p:nvPr>
            <p:ph type="body" idx="1"/>
          </p:nvPr>
        </p:nvSpPr>
        <p:spPr>
          <a:xfrm>
            <a:off x="301625" y="1527175"/>
            <a:ext cx="8504238" cy="4572000"/>
          </a:xfrm>
        </p:spPr>
        <p:txBody>
          <a:bodyPr/>
          <a:lstStyle/>
          <a:p>
            <a:r>
              <a:rPr lang="en-US" sz="2800" smtClean="0"/>
              <a:t>In the above diagram we see that original demand is D1. Demand shifts from D1 to D2. This changes for same price.</a:t>
            </a:r>
          </a:p>
          <a:p>
            <a:r>
              <a:rPr lang="en-US" sz="2800" smtClean="0"/>
              <a:t>Similarly if discovery is like that if the theory tells that ice-cream is harmful for health. For the same price the people will buy less.</a:t>
            </a:r>
          </a:p>
        </p:txBody>
      </p:sp>
      <p:sp>
        <p:nvSpPr>
          <p:cNvPr id="4" name="Slide Number Placeholder 3"/>
          <p:cNvSpPr>
            <a:spLocks noGrp="1"/>
          </p:cNvSpPr>
          <p:nvPr>
            <p:ph type="sldNum" sz="quarter" idx="12"/>
          </p:nvPr>
        </p:nvSpPr>
        <p:spPr/>
        <p:txBody>
          <a:bodyPr/>
          <a:lstStyle/>
          <a:p>
            <a:pPr>
              <a:defRPr/>
            </a:pPr>
            <a:fld id="{703E0D55-0549-4538-B30D-02F5DACABD03}" type="slidenum">
              <a:rPr lang="en-US" smtClean="0"/>
              <a:pPr>
                <a:defRPr/>
              </a:pPr>
              <a:t>70</a:t>
            </a:fld>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a:defRPr/>
            </a:pPr>
            <a:endParaRPr lang="en-US"/>
          </a:p>
        </p:txBody>
      </p:sp>
      <p:sp>
        <p:nvSpPr>
          <p:cNvPr id="99331" name="Rectangle 3"/>
          <p:cNvSpPr>
            <a:spLocks noGrp="1" noChangeArrowheads="1"/>
          </p:cNvSpPr>
          <p:nvPr>
            <p:ph type="body" idx="1"/>
          </p:nvPr>
        </p:nvSpPr>
        <p:spPr>
          <a:xfrm>
            <a:off x="301625" y="1527175"/>
            <a:ext cx="8504238" cy="4572000"/>
          </a:xfrm>
        </p:spPr>
        <p:txBody>
          <a:bodyPr/>
          <a:lstStyle/>
          <a:p>
            <a:r>
              <a:rPr lang="en-US" smtClean="0"/>
              <a:t>Such type of situation  shifts demand curve to the left hand side and it moves from original place D1 to D3. </a:t>
            </a:r>
          </a:p>
        </p:txBody>
      </p:sp>
      <p:sp>
        <p:nvSpPr>
          <p:cNvPr id="4" name="Slide Number Placeholder 3"/>
          <p:cNvSpPr>
            <a:spLocks noGrp="1"/>
          </p:cNvSpPr>
          <p:nvPr>
            <p:ph type="sldNum" sz="quarter" idx="12"/>
          </p:nvPr>
        </p:nvSpPr>
        <p:spPr/>
        <p:txBody>
          <a:bodyPr/>
          <a:lstStyle/>
          <a:p>
            <a:pPr>
              <a:defRPr/>
            </a:pPr>
            <a:fld id="{9077238B-0C82-4178-961D-E7C8DBDD1705}" type="slidenum">
              <a:rPr lang="en-US" smtClean="0"/>
              <a:pPr>
                <a:defRPr/>
              </a:pPr>
              <a:t>71</a:t>
            </a:fld>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p:cNvPicPr>
            <a:picLocks noChangeAspect="1" noChangeArrowheads="1"/>
          </p:cNvPicPr>
          <p:nvPr/>
        </p:nvPicPr>
        <p:blipFill>
          <a:blip r:embed="rId2"/>
          <a:srcRect/>
          <a:stretch>
            <a:fillRect/>
          </a:stretch>
        </p:blipFill>
        <p:spPr bwMode="auto">
          <a:xfrm>
            <a:off x="139700" y="304800"/>
            <a:ext cx="8864600" cy="57912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45428B88-C9E4-4540-AFCE-2FA87A31549D}" type="slidenum">
              <a:rPr lang="en-US" smtClean="0"/>
              <a:pPr>
                <a:defRPr/>
              </a:pPr>
              <a:t>72</a:t>
            </a:fld>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a:defRPr/>
            </a:pPr>
            <a:r>
              <a:rPr lang="en-US"/>
              <a:t>Case Study</a:t>
            </a:r>
          </a:p>
        </p:txBody>
      </p:sp>
      <p:sp>
        <p:nvSpPr>
          <p:cNvPr id="101379" name="Rectangle 3"/>
          <p:cNvSpPr>
            <a:spLocks noGrp="1" noChangeArrowheads="1"/>
          </p:cNvSpPr>
          <p:nvPr>
            <p:ph type="body" idx="1"/>
          </p:nvPr>
        </p:nvSpPr>
        <p:spPr>
          <a:xfrm>
            <a:off x="301625" y="1527175"/>
            <a:ext cx="8504238" cy="4572000"/>
          </a:xfrm>
        </p:spPr>
        <p:txBody>
          <a:bodyPr/>
          <a:lstStyle/>
          <a:p>
            <a:pPr marL="609600" indent="-609600" algn="ctr">
              <a:buFontTx/>
              <a:buNone/>
            </a:pPr>
            <a:r>
              <a:rPr lang="en-US" sz="2800" smtClean="0"/>
              <a:t>Two ways to reduce the quantity of smoking Demanded.</a:t>
            </a:r>
          </a:p>
          <a:p>
            <a:pPr marL="609600" indent="-609600">
              <a:buFontTx/>
              <a:buAutoNum type="arabicPeriod"/>
            </a:pPr>
            <a:r>
              <a:rPr lang="en-US" sz="2800" smtClean="0"/>
              <a:t>One is through Public service announcement mandatory health warnings on cigarette packages and the prohibition of cigarettes advertising on television are all policies aimed at reducing the quantity of cigarette.</a:t>
            </a:r>
          </a:p>
        </p:txBody>
      </p:sp>
      <p:sp>
        <p:nvSpPr>
          <p:cNvPr id="4" name="Slide Number Placeholder 3"/>
          <p:cNvSpPr>
            <a:spLocks noGrp="1"/>
          </p:cNvSpPr>
          <p:nvPr>
            <p:ph type="sldNum" sz="quarter" idx="12"/>
          </p:nvPr>
        </p:nvSpPr>
        <p:spPr/>
        <p:txBody>
          <a:bodyPr/>
          <a:lstStyle/>
          <a:p>
            <a:pPr>
              <a:defRPr/>
            </a:pPr>
            <a:fld id="{F724B9AF-2B6A-4517-BE92-AC810F7BB0D8}" type="slidenum">
              <a:rPr lang="en-US" smtClean="0"/>
              <a:pPr>
                <a:defRPr/>
              </a:pPr>
              <a:t>73</a:t>
            </a:fld>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a:defRPr/>
            </a:pPr>
            <a:endParaRPr lang="en-US"/>
          </a:p>
        </p:txBody>
      </p:sp>
      <p:sp>
        <p:nvSpPr>
          <p:cNvPr id="102403" name="Rectangle 3"/>
          <p:cNvSpPr>
            <a:spLocks noGrp="1" noChangeArrowheads="1"/>
          </p:cNvSpPr>
          <p:nvPr>
            <p:ph type="body" idx="1"/>
          </p:nvPr>
        </p:nvSpPr>
        <p:spPr>
          <a:xfrm>
            <a:off x="301625" y="1527175"/>
            <a:ext cx="8504238" cy="4572000"/>
          </a:xfrm>
        </p:spPr>
        <p:txBody>
          <a:bodyPr/>
          <a:lstStyle/>
          <a:p>
            <a:pPr marL="609600" indent="-609600">
              <a:buFontTx/>
              <a:buAutoNum type="arabicPeriod" startAt="2"/>
            </a:pPr>
            <a:r>
              <a:rPr lang="en-US" sz="2800" smtClean="0"/>
              <a:t>Increase the price of cigarettes. If the government taxes the manufacture of cigarettes, cigarettes pass most of tax over consumers.</a:t>
            </a:r>
          </a:p>
          <a:p>
            <a:pPr marL="609600" indent="-609600">
              <a:buFontTx/>
              <a:buNone/>
            </a:pPr>
            <a:r>
              <a:rPr lang="en-US" sz="2800" smtClean="0"/>
              <a:t>	Study shows that 10% increase in price of cigarettes decreases the consumption of cigarettes by 4%. Because this is in most of young people.</a:t>
            </a:r>
          </a:p>
        </p:txBody>
      </p:sp>
      <p:sp>
        <p:nvSpPr>
          <p:cNvPr id="4" name="Slide Number Placeholder 3"/>
          <p:cNvSpPr>
            <a:spLocks noGrp="1"/>
          </p:cNvSpPr>
          <p:nvPr>
            <p:ph type="sldNum" sz="quarter" idx="12"/>
          </p:nvPr>
        </p:nvSpPr>
        <p:spPr/>
        <p:txBody>
          <a:bodyPr/>
          <a:lstStyle/>
          <a:p>
            <a:pPr>
              <a:defRPr/>
            </a:pPr>
            <a:fld id="{D04F31C6-CEE1-4E2B-A794-F78CE9CF3A62}" type="slidenum">
              <a:rPr lang="en-US" smtClean="0"/>
              <a:pPr>
                <a:defRPr/>
              </a:pPr>
              <a:t>74</a:t>
            </a:fld>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a:defRPr/>
            </a:pPr>
            <a:r>
              <a:rPr lang="en-US" dirty="0"/>
              <a:t>Shift in the Demand Curve</a:t>
            </a:r>
          </a:p>
        </p:txBody>
      </p:sp>
      <p:sp>
        <p:nvSpPr>
          <p:cNvPr id="103427" name="Rectangle 3"/>
          <p:cNvSpPr>
            <a:spLocks noGrp="1" noChangeArrowheads="1"/>
          </p:cNvSpPr>
          <p:nvPr>
            <p:ph type="body" idx="1"/>
          </p:nvPr>
        </p:nvSpPr>
        <p:spPr>
          <a:xfrm>
            <a:off x="301625" y="1527175"/>
            <a:ext cx="8504238" cy="4572000"/>
          </a:xfrm>
        </p:spPr>
        <p:txBody>
          <a:bodyPr/>
          <a:lstStyle/>
          <a:p>
            <a:pPr>
              <a:lnSpc>
                <a:spcPct val="90000"/>
              </a:lnSpc>
            </a:pPr>
            <a:r>
              <a:rPr lang="en-US" sz="2800" smtClean="0"/>
              <a:t>In the below diagram we can see that price is same but there is shift in demand curve because of some reasons. Those reasons may be a health warning from doctors for using cigarettes. So there is decrease in the quantity demanded falls from 20 to 10 cigarettes per day. </a:t>
            </a:r>
          </a:p>
          <a:p>
            <a:pPr>
              <a:lnSpc>
                <a:spcPct val="90000"/>
              </a:lnSpc>
            </a:pPr>
            <a:r>
              <a:rPr lang="en-US" sz="2800" smtClean="0"/>
              <a:t>This decrease is for same price that is $20 per pack.</a:t>
            </a:r>
          </a:p>
        </p:txBody>
      </p:sp>
      <p:sp>
        <p:nvSpPr>
          <p:cNvPr id="4" name="Slide Number Placeholder 3"/>
          <p:cNvSpPr>
            <a:spLocks noGrp="1"/>
          </p:cNvSpPr>
          <p:nvPr>
            <p:ph type="sldNum" sz="quarter" idx="12"/>
          </p:nvPr>
        </p:nvSpPr>
        <p:spPr/>
        <p:txBody>
          <a:bodyPr/>
          <a:lstStyle/>
          <a:p>
            <a:pPr>
              <a:defRPr/>
            </a:pPr>
            <a:fld id="{37097DC2-61B4-4E36-8AE2-9C620A41E26D}" type="slidenum">
              <a:rPr lang="en-US" smtClean="0"/>
              <a:pPr>
                <a:defRPr/>
              </a:pPr>
              <a:t>75</a:t>
            </a:fld>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p:cNvPicPr>
            <a:picLocks noChangeAspect="1" noChangeArrowheads="1"/>
          </p:cNvPicPr>
          <p:nvPr/>
        </p:nvPicPr>
        <p:blipFill>
          <a:blip r:embed="rId2"/>
          <a:srcRect/>
          <a:stretch>
            <a:fillRect/>
          </a:stretch>
        </p:blipFill>
        <p:spPr bwMode="auto">
          <a:xfrm>
            <a:off x="304800" y="236538"/>
            <a:ext cx="9067800" cy="6164262"/>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2E90FB1D-93F6-438A-B4EF-67E70AA13DA5}" type="slidenum">
              <a:rPr lang="en-US" smtClean="0"/>
              <a:pPr>
                <a:defRPr/>
              </a:pPr>
              <a:t>76</a:t>
            </a:fld>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a:defRPr/>
            </a:pPr>
            <a:r>
              <a:rPr lang="en-US"/>
              <a:t>Movement along the Demand Curve</a:t>
            </a:r>
          </a:p>
        </p:txBody>
      </p:sp>
      <p:sp>
        <p:nvSpPr>
          <p:cNvPr id="105475" name="Rectangle 3"/>
          <p:cNvSpPr>
            <a:spLocks noGrp="1" noChangeArrowheads="1"/>
          </p:cNvSpPr>
          <p:nvPr>
            <p:ph type="body" idx="1"/>
          </p:nvPr>
        </p:nvSpPr>
        <p:spPr>
          <a:xfrm>
            <a:off x="301625" y="1527175"/>
            <a:ext cx="8504238" cy="4572000"/>
          </a:xfrm>
        </p:spPr>
        <p:txBody>
          <a:bodyPr/>
          <a:lstStyle/>
          <a:p>
            <a:pPr>
              <a:lnSpc>
                <a:spcPct val="90000"/>
              </a:lnSpc>
            </a:pPr>
            <a:r>
              <a:rPr lang="en-US" sz="2800" smtClean="0"/>
              <a:t>In the diagram below we can see that if tax raises the price of cigarettes, the demand curve does not shift. Instead, we observe a movement to a different point on the demand curve. In the diagram below when the price rises from $2 to $4, the quantity demanded falls from 20 to 12 cigarettes per day, as reflected by the movement from point A to point C.</a:t>
            </a:r>
          </a:p>
        </p:txBody>
      </p:sp>
      <p:sp>
        <p:nvSpPr>
          <p:cNvPr id="4" name="Slide Number Placeholder 3"/>
          <p:cNvSpPr>
            <a:spLocks noGrp="1"/>
          </p:cNvSpPr>
          <p:nvPr>
            <p:ph type="sldNum" sz="quarter" idx="12"/>
          </p:nvPr>
        </p:nvSpPr>
        <p:spPr/>
        <p:txBody>
          <a:bodyPr/>
          <a:lstStyle/>
          <a:p>
            <a:pPr>
              <a:defRPr/>
            </a:pPr>
            <a:fld id="{1E9ADAB6-260D-4D75-9D3E-743670DC94F9}" type="slidenum">
              <a:rPr lang="en-US" smtClean="0"/>
              <a:pPr>
                <a:defRPr/>
              </a:pPr>
              <a:t>77</a:t>
            </a:fld>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2"/>
          <a:srcRect/>
          <a:stretch>
            <a:fillRect/>
          </a:stretch>
        </p:blipFill>
        <p:spPr bwMode="auto">
          <a:xfrm>
            <a:off x="114300" y="152400"/>
            <a:ext cx="9029700" cy="6248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8BC994CA-770E-4B6A-B322-78202244805A}" type="slidenum">
              <a:rPr lang="en-US" smtClean="0"/>
              <a:pPr>
                <a:defRPr/>
              </a:pPr>
              <a:t>78</a:t>
            </a:fld>
            <a:endParaRPr lang="en-US" dirty="0"/>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a:defRPr/>
            </a:pPr>
            <a:r>
              <a:rPr lang="en-US"/>
              <a:t>Movement along the Demand Curve</a:t>
            </a:r>
          </a:p>
        </p:txBody>
      </p:sp>
      <p:sp>
        <p:nvSpPr>
          <p:cNvPr id="107523" name="Rectangle 3"/>
          <p:cNvSpPr>
            <a:spLocks noGrp="1" noChangeArrowheads="1"/>
          </p:cNvSpPr>
          <p:nvPr>
            <p:ph type="body" idx="1"/>
          </p:nvPr>
        </p:nvSpPr>
        <p:spPr>
          <a:xfrm>
            <a:off x="301625" y="1527175"/>
            <a:ext cx="8504238" cy="4572000"/>
          </a:xfrm>
        </p:spPr>
        <p:txBody>
          <a:bodyPr/>
          <a:lstStyle/>
          <a:p>
            <a:pPr>
              <a:lnSpc>
                <a:spcPct val="90000"/>
              </a:lnSpc>
            </a:pPr>
            <a:r>
              <a:rPr lang="en-US" sz="2800" smtClean="0"/>
              <a:t>In the diagram below we can see that if tax raises the price of cigarettes, the demand curve does not shift. Instead, we observe a movement to a different point on the demand curve. In the diagram below when the price rises from $2 to $4, the quantity demanded falls from 20 to 12 cigarettes per day, as reflected by the movement from point A to point C.</a:t>
            </a:r>
          </a:p>
        </p:txBody>
      </p:sp>
      <p:sp>
        <p:nvSpPr>
          <p:cNvPr id="4" name="Slide Number Placeholder 3"/>
          <p:cNvSpPr>
            <a:spLocks noGrp="1"/>
          </p:cNvSpPr>
          <p:nvPr>
            <p:ph type="sldNum" sz="quarter" idx="12"/>
          </p:nvPr>
        </p:nvSpPr>
        <p:spPr/>
        <p:txBody>
          <a:bodyPr/>
          <a:lstStyle/>
          <a:p>
            <a:pPr>
              <a:defRPr/>
            </a:pPr>
            <a:fld id="{1A4FB6E3-98C9-4860-B854-090D79FEE9B2}" type="slidenum">
              <a:rPr lang="en-US" smtClean="0"/>
              <a:pPr>
                <a:defRPr/>
              </a:pPr>
              <a:t>79</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Marshall</a:t>
            </a:r>
            <a:endParaRPr lang="en-US" dirty="0"/>
          </a:p>
        </p:txBody>
      </p:sp>
      <p:sp>
        <p:nvSpPr>
          <p:cNvPr id="5" name="Content Placeholder 4"/>
          <p:cNvSpPr>
            <a:spLocks noGrp="1"/>
          </p:cNvSpPr>
          <p:nvPr>
            <p:ph sz="half" idx="1"/>
          </p:nvPr>
        </p:nvSpPr>
        <p:spPr/>
        <p:txBody>
          <a:bodyPr>
            <a:normAutofit fontScale="92500" lnSpcReduction="10000"/>
          </a:bodyPr>
          <a:lstStyle/>
          <a:p>
            <a:pPr marL="342900" indent="-342900">
              <a:lnSpc>
                <a:spcPct val="90000"/>
              </a:lnSpc>
              <a:buFontTx/>
              <a:buChar char="•"/>
              <a:defRPr/>
            </a:pPr>
            <a:r>
              <a:rPr lang="en-US" sz="2800" kern="0" dirty="0" smtClean="0"/>
              <a:t>Western Philosophers.</a:t>
            </a:r>
          </a:p>
          <a:p>
            <a:pPr marL="342900" indent="-342900">
              <a:lnSpc>
                <a:spcPct val="90000"/>
              </a:lnSpc>
              <a:buFontTx/>
              <a:buChar char="•"/>
              <a:defRPr/>
            </a:pPr>
            <a:r>
              <a:rPr lang="en-US" sz="2800" kern="0" dirty="0" smtClean="0"/>
              <a:t>19th century philosophy. </a:t>
            </a:r>
          </a:p>
          <a:p>
            <a:pPr marL="342900" indent="-342900">
              <a:lnSpc>
                <a:spcPct val="90000"/>
              </a:lnSpc>
              <a:buFontTx/>
              <a:buChar char="•"/>
              <a:defRPr/>
            </a:pPr>
            <a:r>
              <a:rPr lang="en-US" sz="2800" kern="0" dirty="0" smtClean="0"/>
              <a:t>Name: Alfred Marshall</a:t>
            </a:r>
          </a:p>
          <a:p>
            <a:pPr marL="342900" indent="-342900">
              <a:lnSpc>
                <a:spcPct val="90000"/>
              </a:lnSpc>
              <a:buFontTx/>
              <a:buChar char="•"/>
              <a:defRPr/>
            </a:pPr>
            <a:r>
              <a:rPr lang="en-US" sz="2800" kern="0" dirty="0" smtClean="0"/>
              <a:t>Birth: July 26, 1842 (</a:t>
            </a:r>
            <a:r>
              <a:rPr lang="en-US" sz="2800" kern="0" dirty="0" err="1" smtClean="0"/>
              <a:t>Bermondsey</a:t>
            </a:r>
            <a:r>
              <a:rPr lang="en-US" sz="2800" kern="0" dirty="0" smtClean="0"/>
              <a:t>) London, England.</a:t>
            </a:r>
          </a:p>
          <a:p>
            <a:pPr marL="342900" indent="-342900">
              <a:lnSpc>
                <a:spcPct val="90000"/>
              </a:lnSpc>
              <a:buFontTx/>
              <a:buChar char="•"/>
              <a:defRPr/>
            </a:pPr>
            <a:r>
              <a:rPr lang="en-US" sz="2800" kern="0" dirty="0" smtClean="0"/>
              <a:t>Death: July 13, 1924 (</a:t>
            </a:r>
            <a:r>
              <a:rPr lang="en-US" sz="2800" kern="0" dirty="0" err="1" smtClean="0"/>
              <a:t>Bermondsey</a:t>
            </a:r>
            <a:r>
              <a:rPr lang="en-US" sz="2800" kern="0" dirty="0" smtClean="0"/>
              <a:t>) London, England. </a:t>
            </a:r>
          </a:p>
          <a:p>
            <a:pPr marL="342900" indent="-342900">
              <a:lnSpc>
                <a:spcPct val="90000"/>
              </a:lnSpc>
              <a:buFontTx/>
              <a:buChar char="•"/>
              <a:defRPr/>
            </a:pPr>
            <a:r>
              <a:rPr lang="en-US" sz="2800" kern="0" dirty="0" smtClean="0"/>
              <a:t>Became one of the most influential economists of his time. </a:t>
            </a:r>
          </a:p>
          <a:p>
            <a:endParaRPr lang="en-US" dirty="0"/>
          </a:p>
        </p:txBody>
      </p:sp>
      <p:pic>
        <p:nvPicPr>
          <p:cNvPr id="7" name="Content Placeholder 6" descr="Marshall"/>
          <p:cNvPicPr>
            <a:picLocks noGrp="1" noChangeAspect="1" noChangeArrowheads="1"/>
          </p:cNvPicPr>
          <p:nvPr>
            <p:ph sz="half" idx="2"/>
          </p:nvPr>
        </p:nvPicPr>
        <p:blipFill>
          <a:blip r:embed="rId2"/>
          <a:srcRect/>
          <a:stretch>
            <a:fillRect/>
          </a:stretch>
        </p:blipFill>
        <p:spPr>
          <a:xfrm>
            <a:off x="5181600" y="1447800"/>
            <a:ext cx="3429000" cy="4856776"/>
          </a:xfrm>
          <a:noFill/>
          <a:ln w="76200" cmpd="tri">
            <a:solidFill>
              <a:srgbClr val="800000"/>
            </a:solidFill>
          </a:ln>
        </p:spPr>
      </p:pic>
      <p:sp>
        <p:nvSpPr>
          <p:cNvPr id="9" name="Slide Number Placeholder 8"/>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ppt_y-#ppt_h/2"/>
                                          </p:val>
                                        </p:tav>
                                        <p:tav tm="100000">
                                          <p:val>
                                            <p:strVal val="#ppt_y"/>
                                          </p:val>
                                        </p:tav>
                                      </p:tavLst>
                                    </p:anim>
                                    <p:anim calcmode="lin" valueType="num">
                                      <p:cBhvr>
                                        <p:cTn id="9" dur="500" fill="hold"/>
                                        <p:tgtEl>
                                          <p:spTgt spid="7"/>
                                        </p:tgtEl>
                                        <p:attrNameLst>
                                          <p:attrName>ppt_w</p:attrName>
                                        </p:attrNameLst>
                                      </p:cBhvr>
                                      <p:tavLst>
                                        <p:tav tm="0">
                                          <p:val>
                                            <p:strVal val="#ppt_w"/>
                                          </p:val>
                                        </p:tav>
                                        <p:tav tm="100000">
                                          <p:val>
                                            <p:strVal val="#ppt_w"/>
                                          </p:val>
                                        </p:tav>
                                      </p:tavLst>
                                    </p:anim>
                                    <p:anim calcmode="lin" valueType="num">
                                      <p:cBhvr>
                                        <p:cTn id="10"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20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20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20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fade">
                                      <p:cBhvr>
                                        <p:cTn id="30" dur="20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2000"/>
                                        <p:tgtEl>
                                          <p:spTgt spid="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Effect transition="in" filter="fade">
                                      <p:cBhvr>
                                        <p:cTn id="40"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QUICK QUIZ</a:t>
            </a:r>
            <a:endParaRPr lang="en-GB" dirty="0"/>
          </a:p>
        </p:txBody>
      </p:sp>
      <p:sp>
        <p:nvSpPr>
          <p:cNvPr id="108547" name="Content Placeholder 2"/>
          <p:cNvSpPr>
            <a:spLocks noGrp="1"/>
          </p:cNvSpPr>
          <p:nvPr>
            <p:ph sz="quarter" idx="1"/>
          </p:nvPr>
        </p:nvSpPr>
        <p:spPr>
          <a:xfrm>
            <a:off x="301625" y="1527175"/>
            <a:ext cx="8504238" cy="4572000"/>
          </a:xfrm>
        </p:spPr>
        <p:txBody>
          <a:bodyPr/>
          <a:lstStyle/>
          <a:p>
            <a:r>
              <a:rPr lang="en-US" smtClean="0"/>
              <a:t>List the determinants of the quantity of pizza you demand.</a:t>
            </a:r>
          </a:p>
          <a:p>
            <a:r>
              <a:rPr lang="en-US" smtClean="0"/>
              <a:t> Make up an example of a demand schedule for pizza, and graph the implied demand curve. </a:t>
            </a:r>
          </a:p>
          <a:p>
            <a:r>
              <a:rPr lang="en-US" smtClean="0"/>
              <a:t>Give an example of something that would shift this demand curve. </a:t>
            </a:r>
          </a:p>
          <a:p>
            <a:r>
              <a:rPr lang="en-US" smtClean="0"/>
              <a:t>Would a change in the price of pizza shift this demand curve?</a:t>
            </a:r>
            <a:endParaRPr lang="en-GB" smtClean="0"/>
          </a:p>
        </p:txBody>
      </p:sp>
      <p:sp>
        <p:nvSpPr>
          <p:cNvPr id="5" name="Slide Number Placeholder 4"/>
          <p:cNvSpPr>
            <a:spLocks noGrp="1"/>
          </p:cNvSpPr>
          <p:nvPr>
            <p:ph type="sldNum" sz="quarter" idx="12"/>
          </p:nvPr>
        </p:nvSpPr>
        <p:spPr/>
        <p:txBody>
          <a:bodyPr/>
          <a:lstStyle/>
          <a:p>
            <a:pPr>
              <a:defRPr/>
            </a:pPr>
            <a:fld id="{3EE5DBF6-2052-4E54-9F98-54D719DA9B0E}" type="slidenum">
              <a:rPr lang="en-US" smtClean="0"/>
              <a:pPr>
                <a:defRPr/>
              </a:pPr>
              <a:t>80</a:t>
            </a:fld>
            <a:endParaRPr lang="en-US" dirty="0"/>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ctrTitle"/>
          </p:nvPr>
        </p:nvSpPr>
        <p:spPr/>
        <p:txBody>
          <a:bodyPr/>
          <a:lstStyle/>
          <a:p>
            <a:r>
              <a:rPr lang="en-US" smtClean="0"/>
              <a:t>Supply</a:t>
            </a:r>
          </a:p>
        </p:txBody>
      </p:sp>
      <p:sp>
        <p:nvSpPr>
          <p:cNvPr id="2051" name="Rectangle 3"/>
          <p:cNvSpPr>
            <a:spLocks noGrp="1" noChangeArrowheads="1"/>
          </p:cNvSpPr>
          <p:nvPr>
            <p:ph type="subTitle" idx="1"/>
          </p:nvPr>
        </p:nvSpPr>
        <p:spPr>
          <a:xfrm>
            <a:off x="4673600" y="2927350"/>
            <a:ext cx="4013200" cy="2406650"/>
          </a:xfrm>
        </p:spPr>
        <p:txBody>
          <a:bodyPr/>
          <a:lstStyle/>
          <a:p>
            <a:pPr>
              <a:lnSpc>
                <a:spcPct val="80000"/>
              </a:lnSpc>
              <a:defRPr/>
            </a:pPr>
            <a:r>
              <a:rPr lang="en-US" altLang="zh-TW" sz="2000" dirty="0" smtClean="0">
                <a:solidFill>
                  <a:srgbClr val="1C865E"/>
                </a:solidFill>
              </a:rPr>
              <a:t>Prepared by:</a:t>
            </a:r>
          </a:p>
          <a:p>
            <a:pPr>
              <a:lnSpc>
                <a:spcPct val="80000"/>
              </a:lnSpc>
              <a:defRPr/>
            </a:pPr>
            <a:r>
              <a:rPr lang="en-US" altLang="zh-TW" sz="2000" dirty="0" smtClean="0">
                <a:solidFill>
                  <a:srgbClr val="1C865E"/>
                </a:solidFill>
              </a:rPr>
              <a:t>Muhammad Din Khalil</a:t>
            </a:r>
          </a:p>
          <a:p>
            <a:pPr>
              <a:lnSpc>
                <a:spcPct val="80000"/>
              </a:lnSpc>
              <a:defRPr/>
            </a:pPr>
            <a:r>
              <a:rPr lang="en-US" altLang="zh-TW" sz="2000" dirty="0" smtClean="0">
                <a:solidFill>
                  <a:srgbClr val="1C865E"/>
                </a:solidFill>
              </a:rPr>
              <a:t>Head of economics Department</a:t>
            </a:r>
            <a:endParaRPr lang="en-US" altLang="zh-TW" sz="2000" dirty="0">
              <a:solidFill>
                <a:srgbClr val="1C865E"/>
              </a:solidFill>
            </a:endParaRPr>
          </a:p>
          <a:p>
            <a:pPr>
              <a:lnSpc>
                <a:spcPct val="80000"/>
              </a:lnSpc>
              <a:defRPr/>
            </a:pPr>
            <a:endParaRPr lang="en-US" sz="2000" dirty="0"/>
          </a:p>
          <a:p>
            <a:pPr>
              <a:lnSpc>
                <a:spcPct val="80000"/>
              </a:lnSpc>
              <a:defRPr/>
            </a:pPr>
            <a:endParaRPr lang="en-US" sz="2000" dirty="0"/>
          </a:p>
          <a:p>
            <a:pPr>
              <a:lnSpc>
                <a:spcPct val="80000"/>
              </a:lnSpc>
              <a:defRPr/>
            </a:pPr>
            <a:endParaRPr lang="en-US" sz="2000" dirty="0"/>
          </a:p>
        </p:txBody>
      </p:sp>
      <p:sp>
        <p:nvSpPr>
          <p:cNvPr id="7" name="Slide Number Placeholder 6"/>
          <p:cNvSpPr>
            <a:spLocks noGrp="1"/>
          </p:cNvSpPr>
          <p:nvPr>
            <p:ph type="sldNum" sz="quarter" idx="12"/>
          </p:nvPr>
        </p:nvSpPr>
        <p:spPr/>
        <p:txBody>
          <a:bodyPr/>
          <a:lstStyle/>
          <a:p>
            <a:pPr>
              <a:defRPr/>
            </a:pPr>
            <a:fld id="{00234F02-FB58-46E4-A543-1731EC9789B4}" type="slidenum">
              <a:rPr lang="en-US" smtClean="0"/>
              <a:pPr>
                <a:defRPr/>
              </a:pPr>
              <a:t>81</a:t>
            </a:fld>
            <a:endParaRPr lang="en-US" dirty="0"/>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defRPr/>
            </a:pPr>
            <a:r>
              <a:rPr lang="en-US"/>
              <a:t>Definition of Supply</a:t>
            </a:r>
          </a:p>
        </p:txBody>
      </p:sp>
      <p:sp>
        <p:nvSpPr>
          <p:cNvPr id="110595" name="Rectangle 3"/>
          <p:cNvSpPr>
            <a:spLocks noGrp="1" noChangeArrowheads="1"/>
          </p:cNvSpPr>
          <p:nvPr>
            <p:ph type="body" idx="1"/>
          </p:nvPr>
        </p:nvSpPr>
        <p:spPr>
          <a:xfrm>
            <a:off x="301625" y="1527175"/>
            <a:ext cx="8504238" cy="4572000"/>
          </a:xfrm>
        </p:spPr>
        <p:txBody>
          <a:bodyPr/>
          <a:lstStyle/>
          <a:p>
            <a:r>
              <a:rPr lang="en-US" smtClean="0"/>
              <a:t>Supply is the amount of a good that sellers are willing and able to sell. Supply is for a specific time and carries price for this price it is offered for sale.</a:t>
            </a:r>
          </a:p>
          <a:p>
            <a:r>
              <a:rPr lang="en-US" smtClean="0"/>
              <a:t>So supply is at a price and at some particular time.</a:t>
            </a:r>
          </a:p>
          <a:p>
            <a:endParaRPr lang="en-US" smtClean="0"/>
          </a:p>
        </p:txBody>
      </p:sp>
      <p:sp>
        <p:nvSpPr>
          <p:cNvPr id="7" name="Slide Number Placeholder 6"/>
          <p:cNvSpPr>
            <a:spLocks noGrp="1"/>
          </p:cNvSpPr>
          <p:nvPr>
            <p:ph type="sldNum" sz="quarter" idx="12"/>
          </p:nvPr>
        </p:nvSpPr>
        <p:spPr/>
        <p:txBody>
          <a:bodyPr/>
          <a:lstStyle/>
          <a:p>
            <a:pPr>
              <a:defRPr/>
            </a:pPr>
            <a:fld id="{43D5FEC9-666B-45E5-B8F5-7CC81D9D94D5}" type="slidenum">
              <a:rPr lang="en-US" smtClean="0"/>
              <a:pPr>
                <a:defRPr/>
              </a:pPr>
              <a:t>82</a:t>
            </a:fld>
            <a:endParaRPr lang="en-US" dirty="0"/>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defRPr/>
            </a:pPr>
            <a:r>
              <a:rPr lang="en-US" dirty="0"/>
              <a:t>What </a:t>
            </a:r>
            <a:r>
              <a:rPr lang="en-US"/>
              <a:t>determines </a:t>
            </a:r>
            <a:r>
              <a:rPr lang="en-US" smtClean="0"/>
              <a:t>supply?</a:t>
            </a:r>
            <a:endParaRPr lang="en-US" dirty="0"/>
          </a:p>
        </p:txBody>
      </p:sp>
      <p:sp>
        <p:nvSpPr>
          <p:cNvPr id="111619" name="Rectangle 3"/>
          <p:cNvSpPr>
            <a:spLocks noGrp="1" noChangeArrowheads="1"/>
          </p:cNvSpPr>
          <p:nvPr>
            <p:ph type="body" idx="1"/>
          </p:nvPr>
        </p:nvSpPr>
        <p:spPr>
          <a:xfrm>
            <a:off x="301625" y="1527175"/>
            <a:ext cx="8504238" cy="4572000"/>
          </a:xfrm>
        </p:spPr>
        <p:txBody>
          <a:bodyPr/>
          <a:lstStyle/>
          <a:p>
            <a:r>
              <a:rPr lang="en-US" smtClean="0"/>
              <a:t>There  are various factors which can change or determine the quantity supplied.</a:t>
            </a:r>
          </a:p>
          <a:p>
            <a:r>
              <a:rPr lang="en-US" smtClean="0"/>
              <a:t>Those are given below:</a:t>
            </a:r>
          </a:p>
        </p:txBody>
      </p:sp>
      <p:sp>
        <p:nvSpPr>
          <p:cNvPr id="7" name="Slide Number Placeholder 6"/>
          <p:cNvSpPr>
            <a:spLocks noGrp="1"/>
          </p:cNvSpPr>
          <p:nvPr>
            <p:ph type="sldNum" sz="quarter" idx="12"/>
          </p:nvPr>
        </p:nvSpPr>
        <p:spPr/>
        <p:txBody>
          <a:bodyPr/>
          <a:lstStyle/>
          <a:p>
            <a:pPr>
              <a:defRPr/>
            </a:pPr>
            <a:fld id="{25CC70AA-5CE0-4FD0-899C-9B8B847F54D4}" type="slidenum">
              <a:rPr lang="en-US" smtClean="0"/>
              <a:pPr>
                <a:defRPr/>
              </a:pPr>
              <a:t>83</a:t>
            </a:fld>
            <a:endParaRPr lang="en-US" dirty="0"/>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defRPr/>
            </a:pPr>
            <a:r>
              <a:rPr lang="en-US"/>
              <a:t># 1 Price</a:t>
            </a:r>
          </a:p>
        </p:txBody>
      </p:sp>
      <p:sp>
        <p:nvSpPr>
          <p:cNvPr id="112643" name="Rectangle 3"/>
          <p:cNvSpPr>
            <a:spLocks noGrp="1" noChangeArrowheads="1"/>
          </p:cNvSpPr>
          <p:nvPr>
            <p:ph type="body" idx="1"/>
          </p:nvPr>
        </p:nvSpPr>
        <p:spPr>
          <a:xfrm>
            <a:off x="301625" y="1527175"/>
            <a:ext cx="8504238" cy="4572000"/>
          </a:xfrm>
        </p:spPr>
        <p:txBody>
          <a:bodyPr/>
          <a:lstStyle/>
          <a:p>
            <a:r>
              <a:rPr lang="en-US" smtClean="0"/>
              <a:t>A higher price is profitable for the producer.</a:t>
            </a:r>
          </a:p>
          <a:p>
            <a:r>
              <a:rPr lang="en-US" smtClean="0"/>
              <a:t>So for higher price there is more supply while for low price there is low supply.</a:t>
            </a:r>
          </a:p>
          <a:p>
            <a:r>
              <a:rPr lang="en-US" smtClean="0"/>
              <a:t>Hence, there is positive relation between the supply and Price.</a:t>
            </a:r>
          </a:p>
          <a:p>
            <a:endParaRPr lang="en-US" smtClean="0"/>
          </a:p>
        </p:txBody>
      </p:sp>
      <p:sp>
        <p:nvSpPr>
          <p:cNvPr id="7" name="Slide Number Placeholder 6"/>
          <p:cNvSpPr>
            <a:spLocks noGrp="1"/>
          </p:cNvSpPr>
          <p:nvPr>
            <p:ph type="sldNum" sz="quarter" idx="12"/>
          </p:nvPr>
        </p:nvSpPr>
        <p:spPr/>
        <p:txBody>
          <a:bodyPr/>
          <a:lstStyle/>
          <a:p>
            <a:pPr>
              <a:defRPr/>
            </a:pPr>
            <a:fld id="{70637AE9-C3C5-48CC-B0B3-EB0047FA1462}" type="slidenum">
              <a:rPr lang="en-US" smtClean="0"/>
              <a:pPr>
                <a:defRPr/>
              </a:pPr>
              <a:t>84</a:t>
            </a:fld>
            <a:endParaRPr lang="en-US" dirty="0"/>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defRPr/>
            </a:pPr>
            <a:r>
              <a:rPr lang="en-US"/>
              <a:t>Law of Supply</a:t>
            </a:r>
          </a:p>
        </p:txBody>
      </p:sp>
      <p:sp>
        <p:nvSpPr>
          <p:cNvPr id="113667" name="Rectangle 3"/>
          <p:cNvSpPr>
            <a:spLocks noGrp="1" noChangeArrowheads="1"/>
          </p:cNvSpPr>
          <p:nvPr>
            <p:ph type="body" idx="1"/>
          </p:nvPr>
        </p:nvSpPr>
        <p:spPr>
          <a:xfrm>
            <a:off x="301625" y="1527175"/>
            <a:ext cx="8504238" cy="4572000"/>
          </a:xfrm>
        </p:spPr>
        <p:txBody>
          <a:bodyPr/>
          <a:lstStyle/>
          <a:p>
            <a:r>
              <a:rPr lang="en-US" smtClean="0"/>
              <a:t>The claim that, other things being equal, the quantity supplied of a good rises when the price of the good rises. While  on the other hand, if the price of a particular commodity falls, the quantity supplied also falls.</a:t>
            </a:r>
          </a:p>
          <a:p>
            <a:r>
              <a:rPr lang="en-US" smtClean="0"/>
              <a:t>This law is derived form the above price and supply relation.</a:t>
            </a:r>
          </a:p>
        </p:txBody>
      </p:sp>
      <p:sp>
        <p:nvSpPr>
          <p:cNvPr id="7" name="Slide Number Placeholder 6"/>
          <p:cNvSpPr>
            <a:spLocks noGrp="1"/>
          </p:cNvSpPr>
          <p:nvPr>
            <p:ph type="sldNum" sz="quarter" idx="12"/>
          </p:nvPr>
        </p:nvSpPr>
        <p:spPr/>
        <p:txBody>
          <a:bodyPr/>
          <a:lstStyle/>
          <a:p>
            <a:pPr>
              <a:defRPr/>
            </a:pPr>
            <a:fld id="{0436C211-2549-47A8-8F47-CC71BC71471A}" type="slidenum">
              <a:rPr lang="en-US" smtClean="0"/>
              <a:pPr>
                <a:defRPr/>
              </a:pPr>
              <a:t>85</a:t>
            </a:fld>
            <a:endParaRPr lang="en-US" dirty="0"/>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defRPr/>
            </a:pPr>
            <a:r>
              <a:rPr lang="en-US"/>
              <a:t># 2 Input Prices</a:t>
            </a:r>
          </a:p>
        </p:txBody>
      </p:sp>
      <p:sp>
        <p:nvSpPr>
          <p:cNvPr id="114691" name="Rectangle 3"/>
          <p:cNvSpPr>
            <a:spLocks noGrp="1" noChangeArrowheads="1"/>
          </p:cNvSpPr>
          <p:nvPr>
            <p:ph type="body" idx="1"/>
          </p:nvPr>
        </p:nvSpPr>
        <p:spPr>
          <a:xfrm>
            <a:off x="301625" y="1527175"/>
            <a:ext cx="8504238" cy="4572000"/>
          </a:xfrm>
        </p:spPr>
        <p:txBody>
          <a:bodyPr/>
          <a:lstStyle/>
          <a:p>
            <a:r>
              <a:rPr lang="en-US" smtClean="0"/>
              <a:t>If the input prices rises, the supply falls. So there is negative relation between the input price and supply.</a:t>
            </a:r>
          </a:p>
          <a:p>
            <a:r>
              <a:rPr lang="en-US" smtClean="0"/>
              <a:t>Because when the input prices rises, then it is less profitable to produce more or supple more. Thus, the supply of a good is negatively related with the price of input.</a:t>
            </a:r>
          </a:p>
        </p:txBody>
      </p:sp>
      <p:sp>
        <p:nvSpPr>
          <p:cNvPr id="7" name="Slide Number Placeholder 6"/>
          <p:cNvSpPr>
            <a:spLocks noGrp="1"/>
          </p:cNvSpPr>
          <p:nvPr>
            <p:ph type="sldNum" sz="quarter" idx="12"/>
          </p:nvPr>
        </p:nvSpPr>
        <p:spPr/>
        <p:txBody>
          <a:bodyPr/>
          <a:lstStyle/>
          <a:p>
            <a:pPr>
              <a:defRPr/>
            </a:pPr>
            <a:fld id="{70269B24-5695-48A3-9FF7-C1862FE2CB0A}" type="slidenum">
              <a:rPr lang="en-US" smtClean="0"/>
              <a:pPr>
                <a:defRPr/>
              </a:pPr>
              <a:t>86</a:t>
            </a:fld>
            <a:endParaRPr lang="en-US" dirty="0"/>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defRPr/>
            </a:pPr>
            <a:r>
              <a:rPr lang="en-US"/>
              <a:t># 3: Technology</a:t>
            </a:r>
          </a:p>
        </p:txBody>
      </p:sp>
      <p:sp>
        <p:nvSpPr>
          <p:cNvPr id="115715" name="Rectangle 3"/>
          <p:cNvSpPr>
            <a:spLocks noGrp="1" noChangeArrowheads="1"/>
          </p:cNvSpPr>
          <p:nvPr>
            <p:ph type="body" idx="1"/>
          </p:nvPr>
        </p:nvSpPr>
        <p:spPr>
          <a:xfrm>
            <a:off x="301625" y="1527175"/>
            <a:ext cx="8504238" cy="4572000"/>
          </a:xfrm>
        </p:spPr>
        <p:txBody>
          <a:bodyPr/>
          <a:lstStyle/>
          <a:p>
            <a:r>
              <a:rPr lang="en-US" smtClean="0"/>
              <a:t>The invention of mechanized machines leads to produce more with low cost. This increase the profit of producer which motivates him to produce more and hence, supply more.</a:t>
            </a:r>
          </a:p>
        </p:txBody>
      </p:sp>
      <p:sp>
        <p:nvSpPr>
          <p:cNvPr id="7" name="Slide Number Placeholder 6"/>
          <p:cNvSpPr>
            <a:spLocks noGrp="1"/>
          </p:cNvSpPr>
          <p:nvPr>
            <p:ph type="sldNum" sz="quarter" idx="12"/>
          </p:nvPr>
        </p:nvSpPr>
        <p:spPr/>
        <p:txBody>
          <a:bodyPr/>
          <a:lstStyle/>
          <a:p>
            <a:pPr>
              <a:defRPr/>
            </a:pPr>
            <a:fld id="{02BDE981-0D4B-425F-93DF-2681AC9E4350}" type="slidenum">
              <a:rPr lang="en-US" smtClean="0"/>
              <a:pPr>
                <a:defRPr/>
              </a:pPr>
              <a:t>87</a:t>
            </a:fld>
            <a:endParaRPr lang="en-US" dirty="0"/>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defRPr/>
            </a:pPr>
            <a:r>
              <a:rPr lang="en-US"/>
              <a:t># 4 Expectations</a:t>
            </a:r>
          </a:p>
        </p:txBody>
      </p:sp>
      <p:sp>
        <p:nvSpPr>
          <p:cNvPr id="116739" name="Rectangle 3"/>
          <p:cNvSpPr>
            <a:spLocks noGrp="1" noChangeArrowheads="1"/>
          </p:cNvSpPr>
          <p:nvPr>
            <p:ph type="body" idx="1"/>
          </p:nvPr>
        </p:nvSpPr>
        <p:spPr>
          <a:xfrm>
            <a:off x="301625" y="1527175"/>
            <a:ext cx="8504238" cy="4572000"/>
          </a:xfrm>
        </p:spPr>
        <p:txBody>
          <a:bodyPr/>
          <a:lstStyle/>
          <a:p>
            <a:r>
              <a:rPr lang="en-US" smtClean="0"/>
              <a:t>The amount of supply may depend on your expectations of the future. For if you expect the price may rise in future, the producer may put some of his current production into storage and supply less to the market today.</a:t>
            </a:r>
          </a:p>
        </p:txBody>
      </p:sp>
      <p:sp>
        <p:nvSpPr>
          <p:cNvPr id="7" name="Slide Number Placeholder 6"/>
          <p:cNvSpPr>
            <a:spLocks noGrp="1"/>
          </p:cNvSpPr>
          <p:nvPr>
            <p:ph type="sldNum" sz="quarter" idx="12"/>
          </p:nvPr>
        </p:nvSpPr>
        <p:spPr/>
        <p:txBody>
          <a:bodyPr/>
          <a:lstStyle/>
          <a:p>
            <a:pPr>
              <a:defRPr/>
            </a:pPr>
            <a:fld id="{B4CAE369-B81B-4493-800F-CCEC09D0F02E}" type="slidenum">
              <a:rPr lang="en-US" smtClean="0"/>
              <a:pPr>
                <a:defRPr/>
              </a:pPr>
              <a:t>88</a:t>
            </a:fld>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Number of sellers</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89</a:t>
            </a:fld>
            <a:endParaRPr lang="en-US"/>
          </a:p>
        </p:txBody>
      </p:sp>
      <p:sp>
        <p:nvSpPr>
          <p:cNvPr id="4" name="Content Placeholder 3"/>
          <p:cNvSpPr>
            <a:spLocks noGrp="1"/>
          </p:cNvSpPr>
          <p:nvPr>
            <p:ph sz="quarter" idx="1"/>
          </p:nvPr>
        </p:nvSpPr>
        <p:spPr/>
        <p:txBody>
          <a:bodyPr/>
          <a:lstStyle/>
          <a:p>
            <a:r>
              <a:rPr lang="en-US" dirty="0" smtClean="0"/>
              <a:t>If the number of sellers increases, then their supply also increases, while on the other hand if the number of sellers decreases, their supply also decreases.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latin typeface="Arial Black" pitchFamily="34" charset="0"/>
              </a:rPr>
              <a:t>2  The Neo-Classical view:</a:t>
            </a:r>
            <a:endParaRPr lang="en-US" dirty="0"/>
          </a:p>
        </p:txBody>
      </p:sp>
      <p:sp>
        <p:nvSpPr>
          <p:cNvPr id="5" name="Content Placeholder 4"/>
          <p:cNvSpPr>
            <a:spLocks noGrp="1"/>
          </p:cNvSpPr>
          <p:nvPr>
            <p:ph sz="quarter" idx="1"/>
          </p:nvPr>
        </p:nvSpPr>
        <p:spPr/>
        <p:txBody>
          <a:bodyPr/>
          <a:lstStyle/>
          <a:p>
            <a:pPr marL="342900" indent="-342900" algn="just">
              <a:buFontTx/>
              <a:buChar char="•"/>
              <a:defRPr/>
            </a:pPr>
            <a:r>
              <a:rPr lang="en-US" sz="2800" kern="0" dirty="0" smtClean="0"/>
              <a:t>Dr. Alfred Marshall (1842-1924), wrote a book in  1890 in Cambridge which was entitled “Principle of economics”. </a:t>
            </a:r>
            <a:endParaRPr lang="en-US" kern="0" dirty="0" smtClean="0"/>
          </a:p>
          <a:p>
            <a:pPr marL="342900" indent="-342900" algn="just">
              <a:buFontTx/>
              <a:buChar char="•"/>
              <a:defRPr/>
            </a:pPr>
            <a:r>
              <a:rPr lang="en-US" sz="2800" kern="0" dirty="0" smtClean="0"/>
              <a:t>“He define economics as, economics is the study of </a:t>
            </a:r>
            <a:r>
              <a:rPr lang="en-US" sz="2800" u="sng" kern="0" dirty="0" smtClean="0"/>
              <a:t>mankind in the ordinary business of life</a:t>
            </a:r>
            <a:r>
              <a:rPr lang="en-US" sz="2800" kern="0" dirty="0" smtClean="0"/>
              <a:t>, It examines that </a:t>
            </a:r>
            <a:r>
              <a:rPr lang="en-US" sz="2800" u="sng" kern="0" dirty="0" smtClean="0"/>
              <a:t>part of individual and social action </a:t>
            </a:r>
            <a:r>
              <a:rPr lang="en-US" sz="2800" kern="0" dirty="0" smtClean="0"/>
              <a:t>which is most closely connected with the attainment and use of </a:t>
            </a:r>
            <a:r>
              <a:rPr lang="en-US" sz="2800" u="sng" kern="0" dirty="0" smtClean="0"/>
              <a:t>material requisites of wellbeing</a:t>
            </a:r>
            <a:r>
              <a:rPr lang="en-US" sz="2800" kern="0" dirty="0" smtClean="0"/>
              <a:t>.”</a:t>
            </a:r>
            <a:r>
              <a:rPr lang="en-US" kern="0" dirty="0" smtClean="0"/>
              <a:t>  </a:t>
            </a:r>
          </a:p>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p:cNvPicPr>
            <a:picLocks noChangeAspect="1" noChangeArrowheads="1"/>
          </p:cNvPicPr>
          <p:nvPr/>
        </p:nvPicPr>
        <p:blipFill>
          <a:blip r:embed="rId2"/>
          <a:srcRect/>
          <a:stretch>
            <a:fillRect/>
          </a:stretch>
        </p:blipFill>
        <p:spPr bwMode="auto">
          <a:xfrm>
            <a:off x="44450" y="685800"/>
            <a:ext cx="8972550" cy="51816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8E7171CF-DA52-4AD5-A547-9C7B6BA9FF39}" type="slidenum">
              <a:rPr lang="en-US" smtClean="0"/>
              <a:pPr>
                <a:defRPr/>
              </a:pPr>
              <a:t>90</a:t>
            </a:fld>
            <a:endParaRPr lang="en-US" dirty="0"/>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defRPr/>
            </a:pPr>
            <a:r>
              <a:rPr lang="en-US" dirty="0" smtClean="0"/>
              <a:t>Explanation of the Table</a:t>
            </a:r>
            <a:endParaRPr lang="en-US" dirty="0"/>
          </a:p>
        </p:txBody>
      </p:sp>
      <p:sp>
        <p:nvSpPr>
          <p:cNvPr id="118787" name="Rectangle 3"/>
          <p:cNvSpPr>
            <a:spLocks noGrp="1" noChangeArrowheads="1"/>
          </p:cNvSpPr>
          <p:nvPr>
            <p:ph type="body" idx="1"/>
          </p:nvPr>
        </p:nvSpPr>
        <p:spPr>
          <a:xfrm>
            <a:off x="301625" y="1527175"/>
            <a:ext cx="8504238" cy="4572000"/>
          </a:xfrm>
        </p:spPr>
        <p:txBody>
          <a:bodyPr/>
          <a:lstStyle/>
          <a:p>
            <a:r>
              <a:rPr lang="en-US" smtClean="0"/>
              <a:t>In the above schedule the price of ice-cream is shown along with the quantity of the ice-cream. At the price below $1.00, the producer don’t want to supply any unit of the commodity. As the price rises, he supplies a greater and greater quantity. </a:t>
            </a:r>
          </a:p>
        </p:txBody>
      </p:sp>
      <p:sp>
        <p:nvSpPr>
          <p:cNvPr id="7" name="Slide Number Placeholder 6"/>
          <p:cNvSpPr>
            <a:spLocks noGrp="1"/>
          </p:cNvSpPr>
          <p:nvPr>
            <p:ph type="sldNum" sz="quarter" idx="12"/>
          </p:nvPr>
        </p:nvSpPr>
        <p:spPr/>
        <p:txBody>
          <a:bodyPr/>
          <a:lstStyle/>
          <a:p>
            <a:pPr>
              <a:defRPr/>
            </a:pPr>
            <a:fld id="{EFC113F7-9D92-4706-9B43-774E06C27264}" type="slidenum">
              <a:rPr lang="en-US" smtClean="0"/>
              <a:pPr>
                <a:defRPr/>
              </a:pPr>
              <a:t>91</a:t>
            </a:fld>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GB"/>
          </a:p>
        </p:txBody>
      </p:sp>
      <p:pic>
        <p:nvPicPr>
          <p:cNvPr id="119811" name="Picture 2"/>
          <p:cNvPicPr>
            <a:picLocks noGrp="1" noChangeAspect="1" noChangeArrowheads="1"/>
          </p:cNvPicPr>
          <p:nvPr>
            <p:ph sz="quarter" idx="1"/>
          </p:nvPr>
        </p:nvPicPr>
        <p:blipFill>
          <a:blip r:embed="rId2"/>
          <a:srcRect/>
          <a:stretch>
            <a:fillRect/>
          </a:stretch>
        </p:blipFill>
        <p:spPr>
          <a:xfrm>
            <a:off x="228600" y="304800"/>
            <a:ext cx="8915400" cy="6553200"/>
          </a:xfrm>
          <a:noFill/>
        </p:spPr>
      </p:pic>
      <p:sp>
        <p:nvSpPr>
          <p:cNvPr id="5" name="Slide Number Placeholder 4"/>
          <p:cNvSpPr>
            <a:spLocks noGrp="1"/>
          </p:cNvSpPr>
          <p:nvPr>
            <p:ph type="sldNum" sz="quarter" idx="12"/>
          </p:nvPr>
        </p:nvSpPr>
        <p:spPr/>
        <p:txBody>
          <a:bodyPr/>
          <a:lstStyle/>
          <a:p>
            <a:pPr>
              <a:defRPr/>
            </a:pPr>
            <a:fld id="{2C64BB9D-4EC3-4242-9ED3-EC709E79FA87}" type="slidenum">
              <a:rPr lang="en-US" smtClean="0"/>
              <a:pPr>
                <a:defRPr/>
              </a:pPr>
              <a:t>92</a:t>
            </a:fld>
            <a:endParaRPr lang="en-US" dirty="0"/>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4" name="Rectangle 6"/>
          <p:cNvSpPr>
            <a:spLocks noGrp="1" noChangeArrowheads="1"/>
          </p:cNvSpPr>
          <p:nvPr>
            <p:ph type="title"/>
          </p:nvPr>
        </p:nvSpPr>
        <p:spPr/>
        <p:txBody>
          <a:bodyPr/>
          <a:lstStyle/>
          <a:p>
            <a:pPr>
              <a:defRPr/>
            </a:pPr>
            <a:endParaRPr lang="en-US"/>
          </a:p>
        </p:txBody>
      </p:sp>
      <p:sp>
        <p:nvSpPr>
          <p:cNvPr id="120835" name="Rectangle 3"/>
          <p:cNvSpPr>
            <a:spLocks noGrp="1" noChangeArrowheads="1"/>
          </p:cNvSpPr>
          <p:nvPr>
            <p:ph type="body" idx="1"/>
          </p:nvPr>
        </p:nvSpPr>
        <p:spPr>
          <a:xfrm>
            <a:off x="301625" y="1527175"/>
            <a:ext cx="8504238" cy="4572000"/>
          </a:xfrm>
        </p:spPr>
        <p:txBody>
          <a:bodyPr/>
          <a:lstStyle/>
          <a:p>
            <a:r>
              <a:rPr lang="en-US" sz="2600" smtClean="0"/>
              <a:t>The above diagram shows how the quantity supplied of the good changes as its price varies. Because a higher price increases the quantity supplied, the supply curve slopes upward.</a:t>
            </a:r>
          </a:p>
          <a:p>
            <a:r>
              <a:rPr lang="en-US" sz="2600" smtClean="0"/>
              <a:t>Supply curve shows what happens to the quantity supplied of a good when its price varies, holding constant all other determinants of quantity supplied. When one of those other determinates changes, the supply curve shifts. </a:t>
            </a:r>
          </a:p>
        </p:txBody>
      </p:sp>
      <p:sp>
        <p:nvSpPr>
          <p:cNvPr id="7" name="Slide Number Placeholder 6"/>
          <p:cNvSpPr>
            <a:spLocks noGrp="1"/>
          </p:cNvSpPr>
          <p:nvPr>
            <p:ph type="sldNum" sz="quarter" idx="12"/>
          </p:nvPr>
        </p:nvSpPr>
        <p:spPr/>
        <p:txBody>
          <a:bodyPr/>
          <a:lstStyle/>
          <a:p>
            <a:pPr>
              <a:defRPr/>
            </a:pPr>
            <a:fld id="{8D6D2A52-6057-45E8-B1C0-F7E7D6587D03}" type="slidenum">
              <a:rPr lang="en-US" smtClean="0"/>
              <a:pPr>
                <a:defRPr/>
              </a:pPr>
              <a:t>93</a:t>
            </a:fld>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4"/>
          <p:cNvSpPr>
            <a:spLocks noGrp="1" noChangeArrowheads="1"/>
          </p:cNvSpPr>
          <p:nvPr>
            <p:ph type="ctrTitle"/>
          </p:nvPr>
        </p:nvSpPr>
        <p:spPr/>
        <p:txBody>
          <a:bodyPr/>
          <a:lstStyle/>
          <a:p>
            <a:r>
              <a:rPr lang="en-US" smtClean="0"/>
              <a:t>Market Supply</a:t>
            </a:r>
          </a:p>
        </p:txBody>
      </p:sp>
      <p:sp>
        <p:nvSpPr>
          <p:cNvPr id="61445" name="Rectangle 5"/>
          <p:cNvSpPr>
            <a:spLocks noGrp="1" noChangeArrowheads="1"/>
          </p:cNvSpPr>
          <p:nvPr>
            <p:ph type="subTitle" idx="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3273AB0C-F841-4B51-8F26-3239990BCE27}" type="slidenum">
              <a:rPr lang="en-US" smtClean="0"/>
              <a:pPr>
                <a:defRPr/>
              </a:pPr>
              <a:t>94</a:t>
            </a:fld>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a:defRPr/>
            </a:pPr>
            <a:r>
              <a:rPr lang="en-US"/>
              <a:t>Definition</a:t>
            </a:r>
          </a:p>
        </p:txBody>
      </p:sp>
      <p:sp>
        <p:nvSpPr>
          <p:cNvPr id="122883" name="Rectangle 3"/>
          <p:cNvSpPr>
            <a:spLocks noGrp="1" noChangeArrowheads="1"/>
          </p:cNvSpPr>
          <p:nvPr>
            <p:ph type="body" idx="1"/>
          </p:nvPr>
        </p:nvSpPr>
        <p:spPr>
          <a:xfrm>
            <a:off x="301625" y="1527175"/>
            <a:ext cx="8504238" cy="4572000"/>
          </a:xfrm>
        </p:spPr>
        <p:txBody>
          <a:bodyPr/>
          <a:lstStyle/>
          <a:p>
            <a:r>
              <a:rPr lang="en-US" smtClean="0"/>
              <a:t>Market supply is the total supply by all the producers of a particular commodity to the market. For example the total supply of laptops by all companies like Dell, Toshiba, Intel and HP etc.</a:t>
            </a:r>
          </a:p>
        </p:txBody>
      </p:sp>
      <p:sp>
        <p:nvSpPr>
          <p:cNvPr id="7" name="Slide Number Placeholder 6"/>
          <p:cNvSpPr>
            <a:spLocks noGrp="1"/>
          </p:cNvSpPr>
          <p:nvPr>
            <p:ph type="sldNum" sz="quarter" idx="12"/>
          </p:nvPr>
        </p:nvSpPr>
        <p:spPr/>
        <p:txBody>
          <a:bodyPr/>
          <a:lstStyle/>
          <a:p>
            <a:pPr>
              <a:defRPr/>
            </a:pPr>
            <a:fld id="{7DB9109E-607D-41CE-A52C-93A60169F5F1}" type="slidenum">
              <a:rPr lang="en-US" smtClean="0"/>
              <a:pPr>
                <a:defRPr/>
              </a:pPr>
              <a:t>95</a:t>
            </a:fld>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685800" y="228600"/>
            <a:ext cx="6870700" cy="838200"/>
          </a:xfrm>
        </p:spPr>
        <p:txBody>
          <a:bodyPr/>
          <a:lstStyle/>
          <a:p>
            <a:r>
              <a:rPr lang="en-US" sz="2800" dirty="0" smtClean="0"/>
              <a:t>Individual  Supply and </a:t>
            </a:r>
            <a:r>
              <a:rPr lang="en-US" sz="2800" smtClean="0"/>
              <a:t>Market Supply</a:t>
            </a:r>
            <a:endParaRPr lang="en-US" sz="2800" dirty="0" smtClean="0"/>
          </a:p>
        </p:txBody>
      </p:sp>
      <p:pic>
        <p:nvPicPr>
          <p:cNvPr id="123907" name="Picture 2"/>
          <p:cNvPicPr>
            <a:picLocks noGrp="1" noChangeAspect="1" noChangeArrowheads="1"/>
          </p:cNvPicPr>
          <p:nvPr>
            <p:ph type="tbl" idx="1"/>
          </p:nvPr>
        </p:nvPicPr>
        <p:blipFill>
          <a:blip r:embed="rId2"/>
          <a:srcRect/>
          <a:stretch>
            <a:fillRect/>
          </a:stretch>
        </p:blipFill>
        <p:spPr>
          <a:xfrm>
            <a:off x="195263" y="1524000"/>
            <a:ext cx="8677275" cy="4724400"/>
          </a:xfrm>
          <a:noFill/>
        </p:spPr>
      </p:pic>
      <p:sp>
        <p:nvSpPr>
          <p:cNvPr id="7" name="Slide Number Placeholder 6"/>
          <p:cNvSpPr>
            <a:spLocks noGrp="1"/>
          </p:cNvSpPr>
          <p:nvPr>
            <p:ph type="sldNum" sz="quarter" idx="12"/>
          </p:nvPr>
        </p:nvSpPr>
        <p:spPr/>
        <p:txBody>
          <a:bodyPr/>
          <a:lstStyle/>
          <a:p>
            <a:pPr>
              <a:defRPr/>
            </a:pPr>
            <a:fld id="{D4574CFD-7640-47FD-AA73-5665524B71C5}" type="slidenum">
              <a:rPr lang="en-US" smtClean="0"/>
              <a:pPr>
                <a:defRPr/>
              </a:pPr>
              <a:t>96</a:t>
            </a:fld>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a:defRPr/>
            </a:pPr>
            <a:endParaRPr lang="en-US"/>
          </a:p>
        </p:txBody>
      </p:sp>
      <p:sp>
        <p:nvSpPr>
          <p:cNvPr id="124931" name="Rectangle 3"/>
          <p:cNvSpPr>
            <a:spLocks noGrp="1" noChangeArrowheads="1"/>
          </p:cNvSpPr>
          <p:nvPr>
            <p:ph type="body" idx="1"/>
          </p:nvPr>
        </p:nvSpPr>
        <p:spPr>
          <a:xfrm>
            <a:off x="301625" y="1527175"/>
            <a:ext cx="8504238" cy="4572000"/>
          </a:xfrm>
        </p:spPr>
        <p:txBody>
          <a:bodyPr/>
          <a:lstStyle/>
          <a:p>
            <a:r>
              <a:rPr lang="en-US" smtClean="0"/>
              <a:t>In the above schedule we see that the total market supply is the total amount of supply by all the producer like Ben and Jerry etc. so the total amount market supply is received by adding the supply by all the suppliers.  </a:t>
            </a:r>
          </a:p>
        </p:txBody>
      </p:sp>
      <p:sp>
        <p:nvSpPr>
          <p:cNvPr id="7" name="Slide Number Placeholder 6"/>
          <p:cNvSpPr>
            <a:spLocks noGrp="1"/>
          </p:cNvSpPr>
          <p:nvPr>
            <p:ph type="sldNum" sz="quarter" idx="12"/>
          </p:nvPr>
        </p:nvSpPr>
        <p:spPr/>
        <p:txBody>
          <a:bodyPr/>
          <a:lstStyle/>
          <a:p>
            <a:pPr>
              <a:defRPr/>
            </a:pPr>
            <a:fld id="{67D552FF-6577-4701-B5F2-5452F81800C1}" type="slidenum">
              <a:rPr lang="en-US" smtClean="0"/>
              <a:pPr>
                <a:defRPr/>
              </a:pPr>
              <a:t>97</a:t>
            </a:fld>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GB"/>
          </a:p>
        </p:txBody>
      </p:sp>
      <p:pic>
        <p:nvPicPr>
          <p:cNvPr id="125955" name="Picture 2"/>
          <p:cNvPicPr>
            <a:picLocks noGrp="1" noChangeAspect="1" noChangeArrowheads="1"/>
          </p:cNvPicPr>
          <p:nvPr>
            <p:ph sz="quarter" idx="1"/>
          </p:nvPr>
        </p:nvPicPr>
        <p:blipFill>
          <a:blip r:embed="rId2"/>
          <a:srcRect/>
          <a:stretch>
            <a:fillRect/>
          </a:stretch>
        </p:blipFill>
        <p:spPr>
          <a:xfrm>
            <a:off x="152400" y="304800"/>
            <a:ext cx="8991600" cy="6248400"/>
          </a:xfrm>
          <a:noFill/>
        </p:spPr>
      </p:pic>
      <p:sp>
        <p:nvSpPr>
          <p:cNvPr id="5" name="Slide Number Placeholder 4"/>
          <p:cNvSpPr>
            <a:spLocks noGrp="1"/>
          </p:cNvSpPr>
          <p:nvPr>
            <p:ph type="sldNum" sz="quarter" idx="12"/>
          </p:nvPr>
        </p:nvSpPr>
        <p:spPr/>
        <p:txBody>
          <a:bodyPr/>
          <a:lstStyle/>
          <a:p>
            <a:pPr>
              <a:defRPr/>
            </a:pPr>
            <a:fld id="{0200A519-2BA3-44C6-B6A5-6D631EA273E6}" type="slidenum">
              <a:rPr lang="en-US" smtClean="0"/>
              <a:pPr>
                <a:defRPr/>
              </a:pPr>
              <a:t>98</a:t>
            </a:fld>
            <a:endParaRPr lang="en-US" dirty="0"/>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GB"/>
          </a:p>
        </p:txBody>
      </p:sp>
      <p:sp>
        <p:nvSpPr>
          <p:cNvPr id="126979" name="Content Placeholder 2"/>
          <p:cNvSpPr>
            <a:spLocks noGrp="1"/>
          </p:cNvSpPr>
          <p:nvPr>
            <p:ph sz="quarter" idx="1"/>
          </p:nvPr>
        </p:nvSpPr>
        <p:spPr>
          <a:xfrm>
            <a:off x="301625" y="1527175"/>
            <a:ext cx="8504238" cy="4572000"/>
          </a:xfrm>
        </p:spPr>
        <p:txBody>
          <a:bodyPr/>
          <a:lstStyle/>
          <a:p>
            <a:endParaRPr lang="en-GB" smtClean="0"/>
          </a:p>
        </p:txBody>
      </p:sp>
      <p:pic>
        <p:nvPicPr>
          <p:cNvPr id="126980" name="Picture 2"/>
          <p:cNvPicPr>
            <a:picLocks noChangeAspect="1" noChangeArrowheads="1"/>
          </p:cNvPicPr>
          <p:nvPr/>
        </p:nvPicPr>
        <p:blipFill>
          <a:blip r:embed="rId2"/>
          <a:srcRect/>
          <a:stretch>
            <a:fillRect/>
          </a:stretch>
        </p:blipFill>
        <p:spPr bwMode="auto">
          <a:xfrm>
            <a:off x="0" y="228600"/>
            <a:ext cx="9144000" cy="64008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A033D899-FE5C-4F72-9D5D-54464199C065}" type="slidenum">
              <a:rPr lang="en-US" smtClean="0"/>
              <a:pPr>
                <a:defRPr/>
              </a:pPr>
              <a:t>99</a:t>
            </a:fld>
            <a:endParaRPr lang="en-US" dirty="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1180</TotalTime>
  <Words>7372</Words>
  <Application>Microsoft Office PowerPoint</Application>
  <PresentationFormat>On-screen Show (4:3)</PresentationFormat>
  <Paragraphs>892</Paragraphs>
  <Slides>174</Slides>
  <Notes>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174</vt:i4>
      </vt:variant>
    </vt:vector>
  </HeadingPairs>
  <TitlesOfParts>
    <vt:vector size="177" baseType="lpstr">
      <vt:lpstr>Civic</vt:lpstr>
      <vt:lpstr>Chart</vt:lpstr>
      <vt:lpstr>Equation</vt:lpstr>
      <vt:lpstr>Microeconomics</vt:lpstr>
      <vt:lpstr>Microeconomics</vt:lpstr>
      <vt:lpstr>Definition of Economics</vt:lpstr>
      <vt:lpstr>CLASSICAL VIEW</vt:lpstr>
      <vt:lpstr>The Classical view:</vt:lpstr>
      <vt:lpstr>Classical View</vt:lpstr>
      <vt:lpstr>Its Criticism</vt:lpstr>
      <vt:lpstr>Marshall</vt:lpstr>
      <vt:lpstr>2  The Neo-Classical view:</vt:lpstr>
      <vt:lpstr>Explanation of Marshall Definition</vt:lpstr>
      <vt:lpstr>Criticism Over Marshall Definition</vt:lpstr>
      <vt:lpstr>Modern definition (Robins Definition) </vt:lpstr>
      <vt:lpstr>In the words of Robins</vt:lpstr>
      <vt:lpstr>Major points of Robins definition</vt:lpstr>
      <vt:lpstr>Cont….</vt:lpstr>
      <vt:lpstr>Scope of Economics</vt:lpstr>
      <vt:lpstr>Economics is Science or Arts?</vt:lpstr>
      <vt:lpstr>The basic questions of  what, How, and for whom ?</vt:lpstr>
      <vt:lpstr>Command Economy</vt:lpstr>
      <vt:lpstr>Mixed economy</vt:lpstr>
      <vt:lpstr>Inputs and outputs</vt:lpstr>
      <vt:lpstr>Opportunity Cost</vt:lpstr>
      <vt:lpstr>Utility</vt:lpstr>
      <vt:lpstr>Total and Marginal utility</vt:lpstr>
      <vt:lpstr>Graphical representation Marginal And total Utility</vt:lpstr>
      <vt:lpstr>Explanation of the graph</vt:lpstr>
      <vt:lpstr>Law of Diminishing Marginal utility.</vt:lpstr>
      <vt:lpstr>THE MARKET FORCES OF SUPPLY AND DEMAND</vt:lpstr>
      <vt:lpstr>Market</vt:lpstr>
      <vt:lpstr>Competitive Market</vt:lpstr>
      <vt:lpstr>PowerPoint Presentation</vt:lpstr>
      <vt:lpstr>Perfectively competitive market</vt:lpstr>
      <vt:lpstr>PowerPoint Presentation</vt:lpstr>
      <vt:lpstr>Other types of Market.</vt:lpstr>
      <vt:lpstr>Oligopoly</vt:lpstr>
      <vt:lpstr>Monopolistic Competition</vt:lpstr>
      <vt:lpstr>Demand</vt:lpstr>
      <vt:lpstr>Definition of demand</vt:lpstr>
      <vt:lpstr>Demand Analysis</vt:lpstr>
      <vt:lpstr>Demand analysis</vt:lpstr>
      <vt:lpstr>Meaning of demand.</vt:lpstr>
      <vt:lpstr>What determines Demand</vt:lpstr>
      <vt:lpstr>#1 Price</vt:lpstr>
      <vt:lpstr>#2. Income</vt:lpstr>
      <vt:lpstr>Example of Inferior Goods</vt:lpstr>
      <vt:lpstr> # 3. Price of Related good</vt:lpstr>
      <vt:lpstr># 4 Tastes</vt:lpstr>
      <vt:lpstr># 5 Expectations</vt:lpstr>
      <vt:lpstr>Law of Demand</vt:lpstr>
      <vt:lpstr>Normal good</vt:lpstr>
      <vt:lpstr>Substitutes goods</vt:lpstr>
      <vt:lpstr>Complements</vt:lpstr>
      <vt:lpstr>Law of Demand</vt:lpstr>
      <vt:lpstr>Law of Demand</vt:lpstr>
      <vt:lpstr>PowerPoint Presentation</vt:lpstr>
      <vt:lpstr>PowerPoint Presentation</vt:lpstr>
      <vt:lpstr>Explanation of Table and Diagram</vt:lpstr>
      <vt:lpstr>Explanation of Diagram</vt:lpstr>
      <vt:lpstr>Ceteris Paribus</vt:lpstr>
      <vt:lpstr>All those other things (Assumptions)</vt:lpstr>
      <vt:lpstr>Market Demand versus Individual Demand</vt:lpstr>
      <vt:lpstr>Definition</vt:lpstr>
      <vt:lpstr>Market Demand Table</vt:lpstr>
      <vt:lpstr>PowerPoint Presentation</vt:lpstr>
      <vt:lpstr>Explanation of the Two Diagrams</vt:lpstr>
      <vt:lpstr>PowerPoint Presentation</vt:lpstr>
      <vt:lpstr>Explanation</vt:lpstr>
      <vt:lpstr>Shifts in the Demand curve</vt:lpstr>
      <vt:lpstr>PowerPoint Presentation</vt:lpstr>
      <vt:lpstr>PowerPoint Presentation</vt:lpstr>
      <vt:lpstr>PowerPoint Presentation</vt:lpstr>
      <vt:lpstr>PowerPoint Presentation</vt:lpstr>
      <vt:lpstr>Case Study</vt:lpstr>
      <vt:lpstr>PowerPoint Presentation</vt:lpstr>
      <vt:lpstr>Shift in the Demand Curve</vt:lpstr>
      <vt:lpstr>PowerPoint Presentation</vt:lpstr>
      <vt:lpstr>Movement along the Demand Curve</vt:lpstr>
      <vt:lpstr>PowerPoint Presentation</vt:lpstr>
      <vt:lpstr>Movement along the Demand Curve</vt:lpstr>
      <vt:lpstr>QUICK QUIZ</vt:lpstr>
      <vt:lpstr>Supply</vt:lpstr>
      <vt:lpstr>Definition of Supply</vt:lpstr>
      <vt:lpstr>What determines supply?</vt:lpstr>
      <vt:lpstr># 1 Price</vt:lpstr>
      <vt:lpstr>Law of Supply</vt:lpstr>
      <vt:lpstr># 2 Input Prices</vt:lpstr>
      <vt:lpstr># 3: Technology</vt:lpstr>
      <vt:lpstr># 4 Expectations</vt:lpstr>
      <vt:lpstr>#5 Number of sellers</vt:lpstr>
      <vt:lpstr>PowerPoint Presentation</vt:lpstr>
      <vt:lpstr>Explanation of the Table</vt:lpstr>
      <vt:lpstr>PowerPoint Presentation</vt:lpstr>
      <vt:lpstr>PowerPoint Presentation</vt:lpstr>
      <vt:lpstr>Market Supply</vt:lpstr>
      <vt:lpstr>Definition</vt:lpstr>
      <vt:lpstr>Individual  Supply and Market Supply</vt:lpstr>
      <vt:lpstr>PowerPoint Presentation</vt:lpstr>
      <vt:lpstr>PowerPoint Presentation</vt:lpstr>
      <vt:lpstr>PowerPoint Presentation</vt:lpstr>
      <vt:lpstr>Explanation </vt:lpstr>
      <vt:lpstr>SHIFTS IN THE SUPPLY CURVE</vt:lpstr>
      <vt:lpstr>PowerPoint Presentation</vt:lpstr>
      <vt:lpstr>PowerPoint Presentation</vt:lpstr>
      <vt:lpstr>QUICK QUIZ</vt:lpstr>
      <vt:lpstr>PowerPoint Presentation</vt:lpstr>
      <vt:lpstr>Supply and Demand Together</vt:lpstr>
      <vt:lpstr>Equilibrium </vt:lpstr>
      <vt:lpstr>Equilibrium price</vt:lpstr>
      <vt:lpstr>Equilibrium quantity </vt:lpstr>
      <vt:lpstr>PowerPoint Presentation</vt:lpstr>
      <vt:lpstr>Explanation</vt:lpstr>
      <vt:lpstr>Surplus</vt:lpstr>
      <vt:lpstr>Shortage</vt:lpstr>
      <vt:lpstr>Law of supply and demand</vt:lpstr>
      <vt:lpstr>Three  steps of Analyzing Changes in Equilibrium.</vt:lpstr>
      <vt:lpstr>1. Surplus in Supply</vt:lpstr>
      <vt:lpstr>Explanation </vt:lpstr>
      <vt:lpstr>Excess in Demand</vt:lpstr>
      <vt:lpstr>Explanation</vt:lpstr>
      <vt:lpstr>A change in Demand</vt:lpstr>
      <vt:lpstr>PowerPoint Presentation</vt:lpstr>
      <vt:lpstr>Explanation</vt:lpstr>
      <vt:lpstr>PowerPoint Presentation</vt:lpstr>
      <vt:lpstr>A CHANGE IN SUPPLY</vt:lpstr>
      <vt:lpstr>PowerPoint Presentation</vt:lpstr>
      <vt:lpstr>Explanation</vt:lpstr>
      <vt:lpstr>A Change in both Demand and Supply</vt:lpstr>
      <vt:lpstr>When increase in Demand is greater than Decrease in Supply</vt:lpstr>
      <vt:lpstr>PowerPoint Presentation</vt:lpstr>
      <vt:lpstr>When decrease in Supply is greater than rise in Demand</vt:lpstr>
      <vt:lpstr>PowerPoint Presentation</vt:lpstr>
      <vt:lpstr>What happens to price and quantity when supply or demand shifts?</vt:lpstr>
      <vt:lpstr>3</vt:lpstr>
      <vt:lpstr>Elasticity . . . </vt:lpstr>
      <vt:lpstr>THE ELASTICITY OF DEMAND</vt:lpstr>
      <vt:lpstr>The Price Elasticity of Demand and Its Determinants</vt:lpstr>
      <vt:lpstr>The Price Elasticity of Demand and Its Determinants</vt:lpstr>
      <vt:lpstr>The Midpoint Method: A Better Way to Calculate Percentage Changes and Elasticities</vt:lpstr>
      <vt:lpstr>The Midpoint Method: A Better Way to Calculate Percentage Changes and Elasticities</vt:lpstr>
      <vt:lpstr>The Variety of Demand Curves</vt:lpstr>
      <vt:lpstr>Computing the Price Elasticity of Demand</vt:lpstr>
      <vt:lpstr>The Variety of Demand Curves</vt:lpstr>
      <vt:lpstr>The Variety of Demand Curves</vt:lpstr>
      <vt:lpstr>Figure 1 The Price Elasticity of Demand</vt:lpstr>
      <vt:lpstr>Figure 1 The Price Elasticity of Demand</vt:lpstr>
      <vt:lpstr>Figure 1 The Price Elasticity of Demand</vt:lpstr>
      <vt:lpstr>Figure 1 The Price Elasticity of Demand</vt:lpstr>
      <vt:lpstr>Figure 1 The Price Elasticity of Demand</vt:lpstr>
      <vt:lpstr>Total Revenue and the Price Elasticity of Demand</vt:lpstr>
      <vt:lpstr>Figure 2 Total Revenue</vt:lpstr>
      <vt:lpstr>Elasticity and Total Revenue along a Linear Demand Curve</vt:lpstr>
      <vt:lpstr>Figure 3 How Total Revenue Changes When Price Changes: Inelastic Demand</vt:lpstr>
      <vt:lpstr>Elasticity and Total Revenue along a Linear Demand Curve</vt:lpstr>
      <vt:lpstr>Figure 4 How Total Revenue Changes When Price Changes: Elastic Demand</vt:lpstr>
      <vt:lpstr>Elasticity of a Linear Demand Curve</vt:lpstr>
      <vt:lpstr>Income Elasticity of Demand</vt:lpstr>
      <vt:lpstr> Computing Income Elasticity</vt:lpstr>
      <vt:lpstr>Income Elasticity</vt:lpstr>
      <vt:lpstr>Income Elasticity</vt:lpstr>
      <vt:lpstr>THE ELASTICITY OF SUPPLY</vt:lpstr>
      <vt:lpstr>Figure 6 The Price Elasticity of Supply</vt:lpstr>
      <vt:lpstr>Figure 6 The Price Elasticity of Supply</vt:lpstr>
      <vt:lpstr>Figure 6 The Price Elasticity of Supply</vt:lpstr>
      <vt:lpstr>Figure 6 The Price Elasticity of Supply</vt:lpstr>
      <vt:lpstr>Figure 6 The Price Elasticity of Supply</vt:lpstr>
      <vt:lpstr>Determinants of Elasticity of Supply</vt:lpstr>
      <vt:lpstr>Computing the Price Elasticity of Supply</vt:lpstr>
      <vt:lpstr>APPLICATION of ELASTICITY</vt:lpstr>
      <vt:lpstr>THE APPLICATION OF SUPPLY, DEMAND, AND ELASTICITY</vt:lpstr>
      <vt:lpstr>Figure 8 An Increase in Supply in the Market for Wheat</vt:lpstr>
      <vt:lpstr>Compute the Price Elasticity of Supply</vt:lpstr>
      <vt:lpstr>Summary</vt:lpstr>
      <vt:lpstr>Summary</vt:lpstr>
      <vt:lpstr>Summary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Microeconomics</dc:title>
  <dc:creator/>
  <cp:lastModifiedBy>MRT Pack 30 DVDs</cp:lastModifiedBy>
  <cp:revision>101</cp:revision>
  <dcterms:created xsi:type="dcterms:W3CDTF">2006-08-16T00:00:00Z</dcterms:created>
  <dcterms:modified xsi:type="dcterms:W3CDTF">2013-12-07T14:00:20Z</dcterms:modified>
</cp:coreProperties>
</file>