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7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6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5EE226-35F7-434F-9881-7F78840D3785}" type="datetimeFigureOut">
              <a:rPr lang="en-US" smtClean="0"/>
              <a:pPr/>
              <a:t>10/19/2009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4255C7-F863-4F0D-A11E-A866A39037E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84255C7-F863-4F0D-A11E-A866A39037E5}"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D2B8C81-0F76-4E25-B1CA-679C416256B6}" type="datetimeFigureOut">
              <a:rPr lang="en-US" smtClean="0"/>
              <a:pPr/>
              <a:t>10/19/2009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2EC6C64-D142-435B-ADBB-88DDC5E402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EC6C64-D142-435B-ADBB-88DDC5E402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EC6C64-D142-435B-ADBB-88DDC5E402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EC6C64-D142-435B-ADBB-88DDC5E4026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2EC6C64-D142-435B-ADBB-88DDC5E4026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2EC6C64-D142-435B-ADBB-88DDC5E40261}"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2EC6C64-D142-435B-ADBB-88DDC5E402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2EC6C64-D142-435B-ADBB-88DDC5E4026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D2B8C81-0F76-4E25-B1CA-679C416256B6}" type="datetimeFigureOut">
              <a:rPr lang="en-US" smtClean="0"/>
              <a:pPr/>
              <a:t>10/19/2009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2EC6C64-D142-435B-ADBB-88DDC5E402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D2B8C81-0F76-4E25-B1CA-679C416256B6}" type="datetimeFigureOut">
              <a:rPr lang="en-US" smtClean="0"/>
              <a:pPr/>
              <a:t>10/19/2009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2EC6C64-D142-435B-ADBB-88DDC5E4026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D2B8C81-0F76-4E25-B1CA-679C416256B6}" type="datetimeFigureOut">
              <a:rPr lang="en-US" smtClean="0"/>
              <a:pPr/>
              <a:t>10/19/2009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2EC6C64-D142-435B-ADBB-88DDC5E4026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D2B8C81-0F76-4E25-B1CA-679C416256B6}" type="datetimeFigureOut">
              <a:rPr lang="en-US" smtClean="0"/>
              <a:pPr/>
              <a:t>10/19/2009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2EC6C64-D142-435B-ADBB-88DDC5E402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5257800"/>
          </a:xfrm>
        </p:spPr>
        <p:txBody>
          <a:bodyPr/>
          <a:lstStyle/>
          <a:p>
            <a:pPr>
              <a:buNone/>
            </a:pPr>
            <a:r>
              <a:rPr lang="en-US" dirty="0" smtClean="0"/>
              <a:t>				    BY</a:t>
            </a:r>
          </a:p>
          <a:p>
            <a:pPr>
              <a:buNone/>
            </a:pPr>
            <a:endParaRPr lang="en-US" dirty="0" smtClean="0"/>
          </a:p>
          <a:p>
            <a:pPr>
              <a:buNone/>
            </a:pPr>
            <a:r>
              <a:rPr lang="en-US" dirty="0" smtClean="0"/>
              <a:t>			     </a:t>
            </a:r>
            <a:r>
              <a:rPr lang="en-US" sz="2000" dirty="0" smtClean="0"/>
              <a:t>Muhammad Suleman</a:t>
            </a:r>
          </a:p>
          <a:p>
            <a:pPr>
              <a:buNone/>
            </a:pPr>
            <a:r>
              <a:rPr lang="en-US" sz="2000" dirty="0" smtClean="0"/>
              <a:t>				     MBA</a:t>
            </a:r>
          </a:p>
          <a:p>
            <a:pPr>
              <a:buNone/>
            </a:pPr>
            <a:r>
              <a:rPr lang="en-US" sz="2000" dirty="0" smtClean="0"/>
              <a:t>			                  MIT</a:t>
            </a:r>
          </a:p>
          <a:p>
            <a:pPr>
              <a:buNone/>
            </a:pPr>
            <a:r>
              <a:rPr lang="en-US" sz="2000" dirty="0" smtClean="0"/>
              <a:t>		                       BSC (COMPUTER)</a:t>
            </a:r>
          </a:p>
          <a:p>
            <a:pPr>
              <a:buNone/>
            </a:pPr>
            <a:endParaRPr lang="en-US" sz="2000" dirty="0" smtClean="0"/>
          </a:p>
          <a:p>
            <a:pPr>
              <a:buNone/>
            </a:pPr>
            <a:endParaRPr lang="en-US" sz="2000" dirty="0"/>
          </a:p>
        </p:txBody>
      </p:sp>
      <p:sp>
        <p:nvSpPr>
          <p:cNvPr id="2" name="Title 1"/>
          <p:cNvSpPr>
            <a:spLocks noGrp="1"/>
          </p:cNvSpPr>
          <p:nvPr>
            <p:ph type="title"/>
          </p:nvPr>
        </p:nvSpPr>
        <p:spPr/>
        <p:txBody>
          <a:bodyPr>
            <a:normAutofit/>
          </a:bodyPr>
          <a:lstStyle/>
          <a:p>
            <a:pPr algn="ctr"/>
            <a:r>
              <a:rPr lang="en-US" sz="4800" u="sng" dirty="0" smtClean="0">
                <a:solidFill>
                  <a:schemeClr val="accent1"/>
                </a:solidFill>
              </a:rPr>
              <a:t>Principle of  Management</a:t>
            </a:r>
            <a:endParaRPr lang="en-US" sz="4800" u="sng" dirty="0">
              <a:solidFill>
                <a:schemeClr val="accent1"/>
              </a:solidFill>
            </a:endParaRPr>
          </a:p>
        </p:txBody>
      </p:sp>
      <p:pic>
        <p:nvPicPr>
          <p:cNvPr id="4" name="Picture 4" descr="English logo"/>
          <p:cNvPicPr>
            <a:picLocks noChangeAspect="1" noChangeArrowheads="1"/>
          </p:cNvPicPr>
          <p:nvPr/>
        </p:nvPicPr>
        <p:blipFill>
          <a:blip r:embed="rId2"/>
          <a:srcRect/>
          <a:stretch>
            <a:fillRect/>
          </a:stretch>
        </p:blipFill>
        <p:spPr bwMode="auto">
          <a:xfrm>
            <a:off x="2895600" y="4673600"/>
            <a:ext cx="2336800" cy="15748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smtClean="0"/>
              <a:t>Decision-making helps to identify the best course of action in each given situation and thereby promotes efficiency. The course of action finally selected should be acceptable to both the workers and the management. Satisfied workers put in their best efforts and this result in higher output. Higher output satisfies the management and it may come forward to share the gain with the workers. Thus, there is improvement in the overall efficiency of the organization. </a:t>
            </a:r>
          </a:p>
          <a:p>
            <a:endParaRPr lang="en-US" sz="2400" dirty="0" smtClean="0"/>
          </a:p>
          <a:p>
            <a:r>
              <a:rPr lang="en-US" sz="2400" dirty="0" smtClean="0"/>
              <a:t>The conflicts in an organization are resolved through decisions</a:t>
            </a:r>
          </a:p>
          <a:p>
            <a:pPr>
              <a:buNone/>
            </a:pPr>
            <a:endParaRPr lang="en-US" sz="1800" dirty="0"/>
          </a:p>
        </p:txBody>
      </p:sp>
      <p:sp>
        <p:nvSpPr>
          <p:cNvPr id="3" name="Title 2"/>
          <p:cNvSpPr>
            <a:spLocks noGrp="1"/>
          </p:cNvSpPr>
          <p:nvPr>
            <p:ph type="title"/>
          </p:nvPr>
        </p:nvSpPr>
        <p:spPr/>
        <p:txBody>
          <a:bodyPr/>
          <a:lstStyle/>
          <a:p>
            <a:pPr algn="ctr"/>
            <a:r>
              <a:rPr lang="en-US" dirty="0" smtClean="0">
                <a:solidFill>
                  <a:schemeClr val="accent1"/>
                </a:solidFill>
              </a:rPr>
              <a:t>Why Decision Making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smtClean="0"/>
              <a:t>The conditions are as follow:</a:t>
            </a:r>
          </a:p>
          <a:p>
            <a:pPr>
              <a:buNone/>
            </a:pPr>
            <a:endParaRPr lang="en-US" dirty="0" smtClean="0"/>
          </a:p>
          <a:p>
            <a:r>
              <a:rPr lang="en-US" dirty="0" smtClean="0">
                <a:solidFill>
                  <a:schemeClr val="accent3">
                    <a:lumMod val="75000"/>
                  </a:schemeClr>
                </a:solidFill>
              </a:rPr>
              <a:t>Certainty </a:t>
            </a:r>
          </a:p>
          <a:p>
            <a:pPr>
              <a:buNone/>
            </a:pPr>
            <a:r>
              <a:rPr lang="en-US" dirty="0" smtClean="0">
                <a:solidFill>
                  <a:schemeClr val="accent3">
                    <a:lumMod val="75000"/>
                  </a:schemeClr>
                </a:solidFill>
              </a:rPr>
              <a:t> </a:t>
            </a:r>
          </a:p>
          <a:p>
            <a:r>
              <a:rPr lang="en-US" dirty="0" smtClean="0">
                <a:solidFill>
                  <a:schemeClr val="accent3">
                    <a:lumMod val="75000"/>
                  </a:schemeClr>
                </a:solidFill>
              </a:rPr>
              <a:t>Risk</a:t>
            </a:r>
          </a:p>
          <a:p>
            <a:endParaRPr lang="en-US" dirty="0" smtClean="0">
              <a:solidFill>
                <a:schemeClr val="accent3">
                  <a:lumMod val="75000"/>
                </a:schemeClr>
              </a:solidFill>
            </a:endParaRPr>
          </a:p>
          <a:p>
            <a:r>
              <a:rPr lang="en-US" dirty="0" smtClean="0">
                <a:solidFill>
                  <a:schemeClr val="accent3">
                    <a:lumMod val="75000"/>
                  </a:schemeClr>
                </a:solidFill>
              </a:rPr>
              <a:t>Uncertainty.</a:t>
            </a:r>
          </a:p>
          <a:p>
            <a:pPr>
              <a:buNone/>
            </a:pPr>
            <a:endParaRPr lang="en-US" dirty="0" smtClean="0">
              <a:solidFill>
                <a:schemeClr val="accent3">
                  <a:lumMod val="75000"/>
                </a:schemeClr>
              </a:solidFill>
            </a:endParaRPr>
          </a:p>
          <a:p>
            <a:pPr>
              <a:buNone/>
            </a:pPr>
            <a:endParaRPr lang="en-US" dirty="0"/>
          </a:p>
        </p:txBody>
      </p:sp>
      <p:sp>
        <p:nvSpPr>
          <p:cNvPr id="3" name="Title 2"/>
          <p:cNvSpPr>
            <a:spLocks noGrp="1"/>
          </p:cNvSpPr>
          <p:nvPr>
            <p:ph type="title"/>
          </p:nvPr>
        </p:nvSpPr>
        <p:spPr/>
        <p:txBody>
          <a:bodyPr>
            <a:noAutofit/>
          </a:bodyPr>
          <a:lstStyle/>
          <a:p>
            <a:pPr algn="ctr"/>
            <a:r>
              <a:rPr lang="en-US" sz="2400" dirty="0" smtClean="0">
                <a:solidFill>
                  <a:schemeClr val="accent1"/>
                </a:solidFill>
              </a:rPr>
              <a:t>Conditions under which decision are made</a:t>
            </a:r>
            <a:endParaRPr lang="en-US" sz="2400" dirty="0">
              <a:solidFill>
                <a:schemeClr val="accent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None/>
            </a:pPr>
            <a:endParaRPr lang="en-US" dirty="0" smtClean="0">
              <a:solidFill>
                <a:schemeClr val="accent3">
                  <a:lumMod val="75000"/>
                </a:schemeClr>
              </a:solidFill>
            </a:endParaRPr>
          </a:p>
          <a:p>
            <a:pPr>
              <a:buNone/>
            </a:pPr>
            <a:r>
              <a:rPr lang="en-US" dirty="0" smtClean="0">
                <a:solidFill>
                  <a:schemeClr val="accent3">
                    <a:lumMod val="75000"/>
                  </a:schemeClr>
                </a:solidFill>
              </a:rPr>
              <a:t>Certainty </a:t>
            </a:r>
          </a:p>
          <a:p>
            <a:pPr>
              <a:buNone/>
            </a:pPr>
            <a:endParaRPr lang="en-US" dirty="0" smtClean="0">
              <a:solidFill>
                <a:schemeClr val="accent3">
                  <a:lumMod val="75000"/>
                </a:schemeClr>
              </a:solidFill>
            </a:endParaRPr>
          </a:p>
          <a:p>
            <a:r>
              <a:rPr lang="en-US" dirty="0" smtClean="0">
                <a:solidFill>
                  <a:schemeClr val="accent3">
                    <a:lumMod val="75000"/>
                  </a:schemeClr>
                </a:solidFill>
              </a:rPr>
              <a:t> </a:t>
            </a:r>
            <a:r>
              <a:rPr lang="en-US" dirty="0" smtClean="0"/>
              <a:t>in this case you are sure or you expect that every thing will be done according to the plan.</a:t>
            </a:r>
          </a:p>
          <a:p>
            <a:pPr>
              <a:buNone/>
            </a:pPr>
            <a:endParaRPr lang="en-US" dirty="0" smtClean="0">
              <a:solidFill>
                <a:schemeClr val="accent3">
                  <a:lumMod val="75000"/>
                </a:schemeClr>
              </a:solidFill>
            </a:endParaRPr>
          </a:p>
          <a:p>
            <a:pPr>
              <a:buNone/>
            </a:pPr>
            <a:r>
              <a:rPr lang="en-US" dirty="0" smtClean="0">
                <a:solidFill>
                  <a:schemeClr val="accent3">
                    <a:lumMod val="75000"/>
                  </a:schemeClr>
                </a:solidFill>
              </a:rPr>
              <a:t>Risk</a:t>
            </a:r>
          </a:p>
          <a:p>
            <a:pPr>
              <a:buNone/>
            </a:pPr>
            <a:endParaRPr lang="en-US" dirty="0" smtClean="0">
              <a:solidFill>
                <a:schemeClr val="accent3">
                  <a:lumMod val="75000"/>
                </a:schemeClr>
              </a:solidFill>
            </a:endParaRPr>
          </a:p>
          <a:p>
            <a:r>
              <a:rPr lang="en-US" dirty="0" smtClean="0"/>
              <a:t>Here we attach some weights to the alternatives</a:t>
            </a:r>
          </a:p>
          <a:p>
            <a:endParaRPr lang="en-US" dirty="0" smtClean="0">
              <a:solidFill>
                <a:schemeClr val="accent3">
                  <a:lumMod val="75000"/>
                </a:schemeClr>
              </a:solidFill>
            </a:endParaRPr>
          </a:p>
          <a:p>
            <a:pPr>
              <a:buNone/>
            </a:pPr>
            <a:r>
              <a:rPr lang="en-US" dirty="0" smtClean="0">
                <a:solidFill>
                  <a:schemeClr val="accent3">
                    <a:lumMod val="75000"/>
                  </a:schemeClr>
                </a:solidFill>
              </a:rPr>
              <a:t>Uncertainty.</a:t>
            </a:r>
          </a:p>
          <a:p>
            <a:pPr>
              <a:buNone/>
            </a:pPr>
            <a:endParaRPr lang="en-US" dirty="0" smtClean="0">
              <a:solidFill>
                <a:schemeClr val="accent3">
                  <a:lumMod val="75000"/>
                </a:schemeClr>
              </a:solidFill>
            </a:endParaRPr>
          </a:p>
          <a:p>
            <a:r>
              <a:rPr lang="en-US" dirty="0" smtClean="0"/>
              <a:t>In this case we make some decisions but we are not sure that it will work accordingly or not.</a:t>
            </a:r>
          </a:p>
          <a:p>
            <a:pPr>
              <a:buNone/>
            </a:pPr>
            <a:endParaRPr lang="en-US" dirty="0"/>
          </a:p>
        </p:txBody>
      </p:sp>
      <p:sp>
        <p:nvSpPr>
          <p:cNvPr id="3" name="Title 2"/>
          <p:cNvSpPr>
            <a:spLocks noGrp="1"/>
          </p:cNvSpPr>
          <p:nvPr>
            <p:ph type="title"/>
          </p:nvPr>
        </p:nvSpPr>
        <p:spPr/>
        <p:txBody>
          <a:bodyPr>
            <a:noAutofit/>
          </a:bodyPr>
          <a:lstStyle/>
          <a:p>
            <a:pPr algn="ctr"/>
            <a:r>
              <a:rPr lang="en-US" sz="2800" dirty="0" smtClean="0">
                <a:solidFill>
                  <a:schemeClr val="accent1"/>
                </a:solidFill>
              </a:rPr>
              <a:t>Conditions under which decision are made</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The Rational Decision Making Model is a process for making logically sound decisions.</a:t>
            </a:r>
          </a:p>
          <a:p>
            <a:endParaRPr lang="en-US" dirty="0" smtClean="0"/>
          </a:p>
          <a:p>
            <a:r>
              <a:rPr lang="en-US" dirty="0" smtClean="0"/>
              <a:t>The process is one that is logical and follows the orderly path from problem identification through solution</a:t>
            </a:r>
          </a:p>
          <a:p>
            <a:endParaRPr lang="en-US" dirty="0" smtClean="0"/>
          </a:p>
          <a:p>
            <a:r>
              <a:rPr lang="en-US" dirty="0" smtClean="0"/>
              <a:t>This method would evidently not be used for every decision within the everyday operations of an organization</a:t>
            </a:r>
          </a:p>
          <a:p>
            <a:endParaRPr lang="en-US" dirty="0" smtClean="0"/>
          </a:p>
          <a:p>
            <a:r>
              <a:rPr lang="en-US" dirty="0" smtClean="0"/>
              <a:t>However, the method would be applicable to major efforts within the problem solving and solution finding area such as team efforts </a:t>
            </a:r>
            <a:endParaRPr lang="en-US" dirty="0"/>
          </a:p>
        </p:txBody>
      </p:sp>
      <p:sp>
        <p:nvSpPr>
          <p:cNvPr id="3" name="Title 2"/>
          <p:cNvSpPr>
            <a:spLocks noGrp="1"/>
          </p:cNvSpPr>
          <p:nvPr>
            <p:ph type="title"/>
          </p:nvPr>
        </p:nvSpPr>
        <p:spPr/>
        <p:txBody>
          <a:bodyPr>
            <a:normAutofit/>
          </a:bodyPr>
          <a:lstStyle/>
          <a:p>
            <a:pPr algn="ctr"/>
            <a:r>
              <a:rPr lang="en-US" sz="3600" dirty="0" smtClean="0">
                <a:solidFill>
                  <a:schemeClr val="accent1"/>
                </a:solidFill>
              </a:rPr>
              <a:t>What is Rational Decision Making</a:t>
            </a:r>
            <a:endParaRPr lang="en-US" sz="36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 process is as follow:</a:t>
            </a:r>
          </a:p>
          <a:p>
            <a:pPr>
              <a:buNone/>
            </a:pPr>
            <a:endParaRPr lang="en-US" dirty="0" smtClean="0"/>
          </a:p>
          <a:p>
            <a:r>
              <a:rPr lang="en-US" dirty="0" smtClean="0">
                <a:solidFill>
                  <a:schemeClr val="accent3">
                    <a:lumMod val="75000"/>
                  </a:schemeClr>
                </a:solidFill>
              </a:rPr>
              <a:t>Define or Identify the problem</a:t>
            </a:r>
          </a:p>
          <a:p>
            <a:endParaRPr lang="en-US" dirty="0" smtClean="0">
              <a:solidFill>
                <a:schemeClr val="accent3">
                  <a:lumMod val="75000"/>
                </a:schemeClr>
              </a:solidFill>
            </a:endParaRPr>
          </a:p>
          <a:p>
            <a:r>
              <a:rPr lang="en-US" dirty="0" smtClean="0">
                <a:solidFill>
                  <a:schemeClr val="accent3">
                    <a:lumMod val="75000"/>
                  </a:schemeClr>
                </a:solidFill>
              </a:rPr>
              <a:t>Generate Alternatives</a:t>
            </a:r>
          </a:p>
          <a:p>
            <a:endParaRPr lang="en-US" dirty="0" smtClean="0">
              <a:solidFill>
                <a:schemeClr val="accent3">
                  <a:lumMod val="75000"/>
                </a:schemeClr>
              </a:solidFill>
            </a:endParaRPr>
          </a:p>
          <a:p>
            <a:r>
              <a:rPr lang="en-US" dirty="0" smtClean="0">
                <a:solidFill>
                  <a:schemeClr val="accent3">
                    <a:lumMod val="75000"/>
                  </a:schemeClr>
                </a:solidFill>
              </a:rPr>
              <a:t>Evaluate and Choose an alternative</a:t>
            </a:r>
          </a:p>
          <a:p>
            <a:endParaRPr lang="en-US" dirty="0" smtClean="0">
              <a:solidFill>
                <a:schemeClr val="accent3">
                  <a:lumMod val="75000"/>
                </a:schemeClr>
              </a:solidFill>
            </a:endParaRPr>
          </a:p>
          <a:p>
            <a:r>
              <a:rPr lang="en-US" dirty="0" smtClean="0">
                <a:solidFill>
                  <a:schemeClr val="accent3">
                    <a:lumMod val="75000"/>
                  </a:schemeClr>
                </a:solidFill>
              </a:rPr>
              <a:t>Implement and monitor</a:t>
            </a:r>
            <a:endParaRPr lang="en-US" dirty="0">
              <a:solidFill>
                <a:schemeClr val="accent3">
                  <a:lumMod val="75000"/>
                </a:schemeClr>
              </a:solidFill>
            </a:endParaRPr>
          </a:p>
        </p:txBody>
      </p:sp>
      <p:sp>
        <p:nvSpPr>
          <p:cNvPr id="3" name="Title 2"/>
          <p:cNvSpPr>
            <a:spLocks noGrp="1"/>
          </p:cNvSpPr>
          <p:nvPr>
            <p:ph type="title"/>
          </p:nvPr>
        </p:nvSpPr>
        <p:spPr/>
        <p:txBody>
          <a:bodyPr>
            <a:normAutofit/>
          </a:bodyPr>
          <a:lstStyle/>
          <a:p>
            <a:pPr algn="ctr"/>
            <a:r>
              <a:rPr lang="en-US" sz="3600" dirty="0" smtClean="0">
                <a:solidFill>
                  <a:schemeClr val="accent1"/>
                </a:solidFill>
              </a:rPr>
              <a:t>Rational Decision Making Process</a:t>
            </a:r>
            <a:endParaRPr lang="en-US" sz="3600" dirty="0">
              <a:solidFill>
                <a:schemeClr val="accen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b="1" dirty="0" smtClean="0">
                <a:solidFill>
                  <a:schemeClr val="accent3">
                    <a:lumMod val="75000"/>
                  </a:schemeClr>
                </a:solidFill>
              </a:rPr>
              <a:t>Define or Identify the problem</a:t>
            </a:r>
          </a:p>
          <a:p>
            <a:r>
              <a:rPr lang="en-US" dirty="0" smtClean="0"/>
              <a:t>A problem is defined as a gap between an existing and a desired state</a:t>
            </a:r>
            <a:r>
              <a:rPr lang="en-US" b="1" dirty="0" smtClean="0"/>
              <a:t> </a:t>
            </a:r>
            <a:r>
              <a:rPr lang="en-US" dirty="0" smtClean="0"/>
              <a:t>of affairs.</a:t>
            </a:r>
          </a:p>
          <a:p>
            <a:endParaRPr lang="en-US" dirty="0" smtClean="0"/>
          </a:p>
          <a:p>
            <a:r>
              <a:rPr lang="en-US" dirty="0" smtClean="0"/>
              <a:t>Here in first step we go for getting main problem that is why the things are not working properly.</a:t>
            </a:r>
          </a:p>
          <a:p>
            <a:endParaRPr lang="en-US" dirty="0" smtClean="0"/>
          </a:p>
          <a:p>
            <a:r>
              <a:rPr lang="en-US" dirty="0" smtClean="0"/>
              <a:t>E.g. if you are making some products for customers, if you are not getting revenue against it so go and find out what is the problem either there is some problem in price, quality durability etc….</a:t>
            </a:r>
          </a:p>
          <a:p>
            <a:pPr>
              <a:buNone/>
            </a:pPr>
            <a:endParaRPr lang="en-US" dirty="0"/>
          </a:p>
        </p:txBody>
      </p:sp>
      <p:sp>
        <p:nvSpPr>
          <p:cNvPr id="3" name="Title 2"/>
          <p:cNvSpPr>
            <a:spLocks noGrp="1"/>
          </p:cNvSpPr>
          <p:nvPr>
            <p:ph type="title"/>
          </p:nvPr>
        </p:nvSpPr>
        <p:spPr/>
        <p:txBody>
          <a:bodyPr>
            <a:normAutofit/>
          </a:bodyPr>
          <a:lstStyle/>
          <a:p>
            <a:pPr algn="ctr"/>
            <a:r>
              <a:rPr lang="en-US" sz="3200" dirty="0" smtClean="0">
                <a:solidFill>
                  <a:schemeClr val="accent1"/>
                </a:solidFill>
              </a:rPr>
              <a:t>Rational Decision Making Process</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endParaRPr lang="en-US" dirty="0" smtClean="0">
              <a:solidFill>
                <a:schemeClr val="accent3">
                  <a:lumMod val="75000"/>
                </a:schemeClr>
              </a:solidFill>
            </a:endParaRPr>
          </a:p>
          <a:p>
            <a:pPr>
              <a:buNone/>
            </a:pPr>
            <a:r>
              <a:rPr lang="en-US" b="1" dirty="0" smtClean="0">
                <a:solidFill>
                  <a:schemeClr val="accent3">
                    <a:lumMod val="75000"/>
                  </a:schemeClr>
                </a:solidFill>
              </a:rPr>
              <a:t>Generate Alternatives:</a:t>
            </a:r>
          </a:p>
          <a:p>
            <a:pPr>
              <a:buNone/>
            </a:pPr>
            <a:endParaRPr lang="en-US" dirty="0" smtClean="0">
              <a:solidFill>
                <a:schemeClr val="accent3">
                  <a:lumMod val="75000"/>
                </a:schemeClr>
              </a:solidFill>
            </a:endParaRPr>
          </a:p>
          <a:p>
            <a:r>
              <a:rPr lang="en-US" dirty="0" smtClean="0"/>
              <a:t>In this step we go for collecting the information.</a:t>
            </a:r>
          </a:p>
          <a:p>
            <a:endParaRPr lang="en-US" dirty="0" smtClean="0"/>
          </a:p>
          <a:p>
            <a:r>
              <a:rPr lang="en-US" dirty="0" smtClean="0"/>
              <a:t>The question arises that how will we collect the information so for that we have a technique that is </a:t>
            </a:r>
            <a:r>
              <a:rPr lang="en-US" b="1" dirty="0" smtClean="0">
                <a:solidFill>
                  <a:schemeClr val="accent4">
                    <a:lumMod val="50000"/>
                  </a:schemeClr>
                </a:solidFill>
              </a:rPr>
              <a:t>Brainstorming</a:t>
            </a:r>
            <a:r>
              <a:rPr lang="en-US" b="1" dirty="0" smtClean="0">
                <a:solidFill>
                  <a:schemeClr val="accent3">
                    <a:lumMod val="75000"/>
                  </a:schemeClr>
                </a:solidFill>
              </a:rPr>
              <a:t>.</a:t>
            </a:r>
          </a:p>
          <a:p>
            <a:endParaRPr lang="en-US" dirty="0" smtClean="0"/>
          </a:p>
          <a:p>
            <a:r>
              <a:rPr lang="en-US" b="1" dirty="0" smtClean="0">
                <a:solidFill>
                  <a:schemeClr val="accent4">
                    <a:lumMod val="50000"/>
                  </a:schemeClr>
                </a:solidFill>
              </a:rPr>
              <a:t>Brainstorming </a:t>
            </a:r>
            <a:r>
              <a:rPr lang="en-US" dirty="0" smtClean="0"/>
              <a:t>is the process of gathering the ideas in order to solve the problems.</a:t>
            </a:r>
          </a:p>
          <a:p>
            <a:endParaRPr lang="en-US" dirty="0" smtClean="0"/>
          </a:p>
          <a:p>
            <a:r>
              <a:rPr lang="en-US" dirty="0" smtClean="0"/>
              <a:t>The principle of brainstorming is not to criticize the ideas of any person.</a:t>
            </a:r>
          </a:p>
          <a:p>
            <a:endParaRPr lang="en-US" dirty="0" smtClean="0"/>
          </a:p>
          <a:p>
            <a:r>
              <a:rPr lang="en-US" dirty="0" smtClean="0"/>
              <a:t>If you are going to generate alternatives so generate as many as you can, because it will help you to make a best decision.</a:t>
            </a:r>
          </a:p>
          <a:p>
            <a:endParaRPr lang="en-US" dirty="0" smtClean="0">
              <a:solidFill>
                <a:schemeClr val="accent3">
                  <a:lumMod val="75000"/>
                </a:schemeClr>
              </a:solidFill>
            </a:endParaRPr>
          </a:p>
          <a:p>
            <a:endParaRPr lang="en-US" dirty="0" smtClean="0">
              <a:solidFill>
                <a:schemeClr val="accent3">
                  <a:lumMod val="75000"/>
                </a:schemeClr>
              </a:solidFill>
            </a:endParaRPr>
          </a:p>
          <a:p>
            <a:pPr>
              <a:buNone/>
            </a:pPr>
            <a:endParaRPr lang="en-US" dirty="0" smtClean="0">
              <a:solidFill>
                <a:schemeClr val="accent3">
                  <a:lumMod val="75000"/>
                </a:schemeClr>
              </a:solidFill>
            </a:endParaRPr>
          </a:p>
          <a:p>
            <a:pPr>
              <a:buNone/>
            </a:pPr>
            <a:endParaRPr lang="en-US" dirty="0"/>
          </a:p>
        </p:txBody>
      </p:sp>
      <p:sp>
        <p:nvSpPr>
          <p:cNvPr id="3" name="Title 2"/>
          <p:cNvSpPr>
            <a:spLocks noGrp="1"/>
          </p:cNvSpPr>
          <p:nvPr>
            <p:ph type="title"/>
          </p:nvPr>
        </p:nvSpPr>
        <p:spPr/>
        <p:txBody>
          <a:bodyPr>
            <a:normAutofit/>
          </a:bodyPr>
          <a:lstStyle/>
          <a:p>
            <a:pPr algn="ctr"/>
            <a:r>
              <a:rPr lang="en-US" sz="3200" dirty="0" smtClean="0">
                <a:solidFill>
                  <a:schemeClr val="accent1"/>
                </a:solidFill>
              </a:rPr>
              <a:t>Rational Decision Making Process</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solidFill>
                  <a:schemeClr val="accent3">
                    <a:lumMod val="75000"/>
                  </a:schemeClr>
                </a:solidFill>
              </a:rPr>
              <a:t>Evaluate and Choose an alternative</a:t>
            </a:r>
          </a:p>
          <a:p>
            <a:pPr>
              <a:buNone/>
            </a:pPr>
            <a:endParaRPr lang="en-US" b="1" dirty="0" smtClean="0">
              <a:solidFill>
                <a:schemeClr val="accent3">
                  <a:lumMod val="75000"/>
                </a:schemeClr>
              </a:solidFill>
            </a:endParaRPr>
          </a:p>
          <a:p>
            <a:r>
              <a:rPr lang="en-US" dirty="0" smtClean="0"/>
              <a:t>In this step we evaluate the alternatives that is either the alternatives are feasible or not.</a:t>
            </a:r>
          </a:p>
          <a:p>
            <a:endParaRPr lang="en-US" dirty="0" smtClean="0"/>
          </a:p>
          <a:p>
            <a:r>
              <a:rPr lang="en-US" dirty="0" smtClean="0"/>
              <a:t>So here we provide some weights to the alternatives.</a:t>
            </a:r>
          </a:p>
          <a:p>
            <a:endParaRPr lang="en-US" dirty="0" smtClean="0"/>
          </a:p>
          <a:p>
            <a:r>
              <a:rPr lang="en-US" dirty="0" smtClean="0"/>
              <a:t>Or here we go for finding the merits and demerits of the alternatives.</a:t>
            </a:r>
          </a:p>
          <a:p>
            <a:endParaRPr lang="en-US" dirty="0" smtClean="0"/>
          </a:p>
          <a:p>
            <a:pPr>
              <a:buNone/>
            </a:pPr>
            <a:endParaRPr lang="en-US" b="1" dirty="0"/>
          </a:p>
        </p:txBody>
      </p:sp>
      <p:sp>
        <p:nvSpPr>
          <p:cNvPr id="3" name="Title 2"/>
          <p:cNvSpPr>
            <a:spLocks noGrp="1"/>
          </p:cNvSpPr>
          <p:nvPr>
            <p:ph type="title"/>
          </p:nvPr>
        </p:nvSpPr>
        <p:spPr/>
        <p:txBody>
          <a:bodyPr>
            <a:normAutofit/>
          </a:bodyPr>
          <a:lstStyle/>
          <a:p>
            <a:pPr algn="ctr"/>
            <a:r>
              <a:rPr lang="en-US" sz="3200" dirty="0" smtClean="0">
                <a:solidFill>
                  <a:schemeClr val="accent1"/>
                </a:solidFill>
              </a:rPr>
              <a:t>Rational Decision Making Process</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solidFill>
                  <a:schemeClr val="accent3">
                    <a:lumMod val="75000"/>
                  </a:schemeClr>
                </a:solidFill>
              </a:rPr>
              <a:t>Evaluate and Choose an alternative</a:t>
            </a:r>
          </a:p>
          <a:p>
            <a:pPr>
              <a:buNone/>
            </a:pPr>
            <a:endParaRPr lang="en-US" dirty="0" smtClean="0"/>
          </a:p>
          <a:p>
            <a:pPr>
              <a:buNone/>
            </a:pPr>
            <a:r>
              <a:rPr lang="en-US" dirty="0" smtClean="0"/>
              <a:t>After evaluating the alternatives we will choose the best one.</a:t>
            </a:r>
          </a:p>
          <a:p>
            <a:pPr>
              <a:buNone/>
            </a:pPr>
            <a:endParaRPr lang="en-US" dirty="0" smtClean="0"/>
          </a:p>
          <a:p>
            <a:pPr>
              <a:buNone/>
            </a:pPr>
            <a:r>
              <a:rPr lang="en-US" dirty="0" smtClean="0"/>
              <a:t>So alternatives that has been </a:t>
            </a:r>
            <a:r>
              <a:rPr lang="en-US" dirty="0" err="1" smtClean="0"/>
              <a:t>chosed</a:t>
            </a:r>
            <a:r>
              <a:rPr lang="en-US" dirty="0" smtClean="0"/>
              <a:t> must be ethically sound.</a:t>
            </a:r>
          </a:p>
          <a:p>
            <a:pPr>
              <a:buNone/>
            </a:pPr>
            <a:endParaRPr lang="en-US" dirty="0" smtClean="0"/>
          </a:p>
          <a:p>
            <a:pPr>
              <a:buNone/>
            </a:pPr>
            <a:endParaRPr lang="en-US" dirty="0"/>
          </a:p>
        </p:txBody>
      </p:sp>
      <p:sp>
        <p:nvSpPr>
          <p:cNvPr id="3" name="Title 2"/>
          <p:cNvSpPr>
            <a:spLocks noGrp="1"/>
          </p:cNvSpPr>
          <p:nvPr>
            <p:ph type="title"/>
          </p:nvPr>
        </p:nvSpPr>
        <p:spPr/>
        <p:txBody>
          <a:bodyPr>
            <a:normAutofit/>
          </a:bodyPr>
          <a:lstStyle/>
          <a:p>
            <a:pPr algn="ctr"/>
            <a:r>
              <a:rPr lang="en-US" sz="3200" dirty="0" smtClean="0">
                <a:solidFill>
                  <a:schemeClr val="accent1"/>
                </a:solidFill>
              </a:rPr>
              <a:t>Rational Decision Making Process</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None/>
            </a:pPr>
            <a:r>
              <a:rPr lang="en-US" b="1" dirty="0" smtClean="0">
                <a:solidFill>
                  <a:schemeClr val="accent3">
                    <a:lumMod val="75000"/>
                  </a:schemeClr>
                </a:solidFill>
              </a:rPr>
              <a:t>Implement and monitor</a:t>
            </a:r>
          </a:p>
          <a:p>
            <a:pPr>
              <a:buNone/>
            </a:pPr>
            <a:endParaRPr lang="en-US" b="1" dirty="0" smtClean="0">
              <a:solidFill>
                <a:schemeClr val="accent3">
                  <a:lumMod val="75000"/>
                </a:schemeClr>
              </a:solidFill>
            </a:endParaRPr>
          </a:p>
          <a:p>
            <a:pPr>
              <a:buNone/>
            </a:pPr>
            <a:r>
              <a:rPr lang="en-US" b="1" dirty="0" smtClean="0"/>
              <a:t>After selecting your alternative, bring it into the practical sense that is implement it.</a:t>
            </a:r>
          </a:p>
          <a:p>
            <a:pPr>
              <a:buNone/>
            </a:pPr>
            <a:endParaRPr lang="en-US" b="1" dirty="0" smtClean="0"/>
          </a:p>
          <a:p>
            <a:pPr>
              <a:buNone/>
            </a:pPr>
            <a:r>
              <a:rPr lang="en-US" b="1" dirty="0" smtClean="0"/>
              <a:t>If you have made a decision and not implementing so your decision is meaningless.</a:t>
            </a:r>
          </a:p>
          <a:p>
            <a:pPr>
              <a:buNone/>
            </a:pPr>
            <a:endParaRPr lang="en-US" b="1" dirty="0" smtClean="0"/>
          </a:p>
          <a:p>
            <a:pPr>
              <a:buNone/>
            </a:pPr>
            <a:r>
              <a:rPr lang="en-US" b="1" dirty="0" smtClean="0"/>
              <a:t>In order to find out the effect of decision it is very much necessary to implement  it.</a:t>
            </a:r>
          </a:p>
          <a:p>
            <a:pPr>
              <a:buNone/>
            </a:pPr>
            <a:endParaRPr lang="en-US" b="1" dirty="0" smtClean="0"/>
          </a:p>
          <a:p>
            <a:pPr>
              <a:buNone/>
            </a:pPr>
            <a:r>
              <a:rPr lang="en-US" b="1" dirty="0" smtClean="0"/>
              <a:t>During or after implementing decision you can easily monitor the decision, if you need some change in your decision so you </a:t>
            </a:r>
            <a:r>
              <a:rPr lang="en-US" b="1" smtClean="0"/>
              <a:t>will make and so on…… </a:t>
            </a:r>
            <a:endParaRPr lang="en-US" b="1" dirty="0" smtClean="0"/>
          </a:p>
          <a:p>
            <a:pPr>
              <a:buNone/>
            </a:pPr>
            <a:endParaRPr lang="en-US" b="1" dirty="0"/>
          </a:p>
        </p:txBody>
      </p:sp>
      <p:sp>
        <p:nvSpPr>
          <p:cNvPr id="3" name="Title 2"/>
          <p:cNvSpPr>
            <a:spLocks noGrp="1"/>
          </p:cNvSpPr>
          <p:nvPr>
            <p:ph type="title"/>
          </p:nvPr>
        </p:nvSpPr>
        <p:spPr/>
        <p:txBody>
          <a:bodyPr>
            <a:normAutofit/>
          </a:bodyPr>
          <a:lstStyle/>
          <a:p>
            <a:pPr algn="ctr"/>
            <a:r>
              <a:rPr lang="en-US" sz="3200" dirty="0" smtClean="0">
                <a:solidFill>
                  <a:schemeClr val="accent1"/>
                </a:solidFill>
              </a:rPr>
              <a:t>Rational Decision Making Process</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600200"/>
            <a:ext cx="8229600" cy="6824472"/>
          </a:xfrm>
        </p:spPr>
        <p:txBody>
          <a:bodyPr>
            <a:normAutofit/>
          </a:bodyPr>
          <a:lstStyle/>
          <a:p>
            <a:pPr lvl="0"/>
            <a:r>
              <a:rPr lang="en-US" sz="1600" dirty="0" smtClean="0"/>
              <a:t>What is decision Making</a:t>
            </a:r>
          </a:p>
          <a:p>
            <a:pPr lvl="0"/>
            <a:endParaRPr lang="en-US" sz="1600" dirty="0" smtClean="0"/>
          </a:p>
          <a:p>
            <a:pPr lvl="0"/>
            <a:r>
              <a:rPr lang="en-US" sz="1600" dirty="0" smtClean="0"/>
              <a:t>Why decision Making</a:t>
            </a:r>
          </a:p>
          <a:p>
            <a:pPr lvl="0"/>
            <a:endParaRPr lang="en-US" sz="1600" dirty="0" smtClean="0"/>
          </a:p>
          <a:p>
            <a:pPr lvl="0"/>
            <a:r>
              <a:rPr lang="en-US" sz="1600" dirty="0" smtClean="0"/>
              <a:t>Conditions under which decision are made</a:t>
            </a:r>
          </a:p>
          <a:p>
            <a:pPr lvl="0"/>
            <a:endParaRPr lang="en-US" sz="1600" dirty="0" smtClean="0"/>
          </a:p>
          <a:p>
            <a:pPr lvl="0"/>
            <a:r>
              <a:rPr lang="en-US" sz="1600" dirty="0" smtClean="0"/>
              <a:t>What is Rational Decision Making</a:t>
            </a:r>
          </a:p>
          <a:p>
            <a:pPr lvl="0"/>
            <a:endParaRPr lang="en-US" sz="1600" dirty="0" smtClean="0"/>
          </a:p>
          <a:p>
            <a:pPr lvl="0"/>
            <a:r>
              <a:rPr lang="en-US" sz="1600" dirty="0" smtClean="0"/>
              <a:t>Process of Rational Decision Making</a:t>
            </a:r>
          </a:p>
          <a:p>
            <a:pPr lvl="0"/>
            <a:endParaRPr lang="en-US" sz="1600" dirty="0" smtClean="0"/>
          </a:p>
          <a:p>
            <a:pPr lvl="0"/>
            <a:r>
              <a:rPr lang="en-US" sz="1600" dirty="0" smtClean="0"/>
              <a:t>Programmed and Non Programmed Decision</a:t>
            </a:r>
          </a:p>
          <a:p>
            <a:pPr lvl="0"/>
            <a:endParaRPr lang="en-US" sz="1600" dirty="0" smtClean="0"/>
          </a:p>
          <a:p>
            <a:pPr lvl="0"/>
            <a:r>
              <a:rPr lang="en-US" sz="1600" dirty="0" smtClean="0"/>
              <a:t>Creativity and Innovation</a:t>
            </a:r>
          </a:p>
          <a:p>
            <a:pPr lvl="0"/>
            <a:endParaRPr lang="en-US" sz="1600" dirty="0" smtClean="0"/>
          </a:p>
          <a:p>
            <a:pPr lvl="0"/>
            <a:r>
              <a:rPr lang="en-US" sz="1600" dirty="0" smtClean="0"/>
              <a:t>What is brainstorming</a:t>
            </a:r>
          </a:p>
          <a:p>
            <a:pPr lvl="0"/>
            <a:endParaRPr lang="en-US" sz="1600" dirty="0" smtClean="0"/>
          </a:p>
          <a:p>
            <a:pPr lvl="0"/>
            <a:r>
              <a:rPr lang="en-US" sz="1600" dirty="0" smtClean="0"/>
              <a:t>Who are creative Managers</a:t>
            </a:r>
          </a:p>
          <a:p>
            <a:pPr>
              <a:buNone/>
            </a:pPr>
            <a:endParaRPr lang="en-US" sz="1600" dirty="0"/>
          </a:p>
        </p:txBody>
      </p:sp>
      <p:sp>
        <p:nvSpPr>
          <p:cNvPr id="3" name="Title 2"/>
          <p:cNvSpPr>
            <a:spLocks noGrp="1"/>
          </p:cNvSpPr>
          <p:nvPr>
            <p:ph type="title"/>
          </p:nvPr>
        </p:nvSpPr>
        <p:spPr/>
        <p:txBody>
          <a:bodyPr/>
          <a:lstStyle/>
          <a:p>
            <a:pPr algn="ctr"/>
            <a:r>
              <a:rPr lang="en-US" dirty="0" smtClean="0">
                <a:solidFill>
                  <a:schemeClr val="accent1"/>
                </a:solidFill>
              </a:rPr>
              <a:t> Scope of the Lecture</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None/>
            </a:pPr>
            <a:r>
              <a:rPr lang="en-US" dirty="0" smtClean="0">
                <a:solidFill>
                  <a:schemeClr val="accent3">
                    <a:lumMod val="75000"/>
                  </a:schemeClr>
                </a:solidFill>
              </a:rPr>
              <a:t>Programmed Decisions:</a:t>
            </a:r>
          </a:p>
          <a:p>
            <a:pPr>
              <a:buNone/>
            </a:pPr>
            <a:endParaRPr lang="en-US" dirty="0" smtClean="0">
              <a:solidFill>
                <a:schemeClr val="accent3">
                  <a:lumMod val="75000"/>
                </a:schemeClr>
              </a:solidFill>
            </a:endParaRPr>
          </a:p>
          <a:p>
            <a:r>
              <a:rPr lang="en-US" dirty="0" smtClean="0"/>
              <a:t> are those made in routine, repetitive, well structured situations through the use of </a:t>
            </a:r>
          </a:p>
          <a:p>
            <a:pPr>
              <a:buNone/>
            </a:pPr>
            <a:r>
              <a:rPr lang="en-US" dirty="0" smtClean="0"/>
              <a:t>	predetermined decision rules.</a:t>
            </a:r>
          </a:p>
          <a:p>
            <a:endParaRPr lang="en-US" dirty="0" smtClean="0"/>
          </a:p>
          <a:p>
            <a:r>
              <a:rPr lang="en-US" dirty="0" smtClean="0"/>
              <a:t>Computers are an ideal tool for dealing with several kinds of complex programmed decisions</a:t>
            </a:r>
          </a:p>
          <a:p>
            <a:endParaRPr lang="en-US" dirty="0" smtClean="0"/>
          </a:p>
          <a:p>
            <a:r>
              <a:rPr lang="en-US" dirty="0" smtClean="0"/>
              <a:t>Most of the decisions made by first-line managers and many by middle managers are Programmed decisions.</a:t>
            </a:r>
            <a:endParaRPr lang="en-US" dirty="0"/>
          </a:p>
        </p:txBody>
      </p:sp>
      <p:sp>
        <p:nvSpPr>
          <p:cNvPr id="3" name="Title 2"/>
          <p:cNvSpPr>
            <a:spLocks noGrp="1"/>
          </p:cNvSpPr>
          <p:nvPr>
            <p:ph type="title"/>
          </p:nvPr>
        </p:nvSpPr>
        <p:spPr/>
        <p:txBody>
          <a:bodyPr>
            <a:noAutofit/>
          </a:bodyPr>
          <a:lstStyle/>
          <a:p>
            <a:pPr algn="ctr"/>
            <a:r>
              <a:rPr lang="en-US" sz="2400" dirty="0" smtClean="0">
                <a:solidFill>
                  <a:schemeClr val="accent1"/>
                </a:solidFill>
              </a:rPr>
              <a:t>Programmed &amp; Non programmed Decisions</a:t>
            </a:r>
            <a:endParaRPr lang="en-US" sz="2400" dirty="0">
              <a:solidFill>
                <a:schemeClr val="accen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solidFill>
                  <a:schemeClr val="accent3">
                    <a:lumMod val="75000"/>
                  </a:schemeClr>
                </a:solidFill>
              </a:rPr>
              <a:t>Non Programmed Decision:</a:t>
            </a:r>
          </a:p>
          <a:p>
            <a:pPr>
              <a:buNone/>
            </a:pPr>
            <a:endParaRPr lang="en-US" dirty="0" smtClean="0">
              <a:solidFill>
                <a:schemeClr val="accent3">
                  <a:lumMod val="75000"/>
                </a:schemeClr>
              </a:solidFill>
            </a:endParaRPr>
          </a:p>
          <a:p>
            <a:r>
              <a:rPr lang="en-US" dirty="0" smtClean="0"/>
              <a:t>are those for which predetermined decision rules are impractical because the situations are novel </a:t>
            </a:r>
            <a:r>
              <a:rPr lang="en-US" smtClean="0"/>
              <a:t>and/or ill-structured.</a:t>
            </a:r>
            <a:endParaRPr lang="en-US" dirty="0" smtClean="0"/>
          </a:p>
          <a:p>
            <a:pPr>
              <a:buNone/>
            </a:pPr>
            <a:endParaRPr lang="en-US" dirty="0" smtClean="0"/>
          </a:p>
          <a:p>
            <a:pPr>
              <a:buNone/>
            </a:pPr>
            <a:endParaRPr lang="en-US" dirty="0"/>
          </a:p>
        </p:txBody>
      </p:sp>
      <p:sp>
        <p:nvSpPr>
          <p:cNvPr id="3" name="Title 2"/>
          <p:cNvSpPr>
            <a:spLocks noGrp="1"/>
          </p:cNvSpPr>
          <p:nvPr>
            <p:ph type="title"/>
          </p:nvPr>
        </p:nvSpPr>
        <p:spPr/>
        <p:txBody>
          <a:bodyPr>
            <a:noAutofit/>
          </a:bodyPr>
          <a:lstStyle/>
          <a:p>
            <a:pPr algn="ctr"/>
            <a:r>
              <a:rPr lang="en-US" sz="2400" dirty="0" smtClean="0">
                <a:solidFill>
                  <a:schemeClr val="accent1"/>
                </a:solidFill>
              </a:rPr>
              <a:t>Programmed &amp; Non programmed Decisions</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A decision is a choice made from two or more alternatives.</a:t>
            </a:r>
          </a:p>
          <a:p>
            <a:endParaRPr lang="en-US" dirty="0" smtClean="0"/>
          </a:p>
          <a:p>
            <a:r>
              <a:rPr lang="en-US" dirty="0" smtClean="0"/>
              <a:t>Decision making is the process through which managers identify organizational problems and attempt to resolve them</a:t>
            </a:r>
          </a:p>
          <a:p>
            <a:endParaRPr lang="en-US" dirty="0" smtClean="0"/>
          </a:p>
          <a:p>
            <a:r>
              <a:rPr lang="en-US" dirty="0" smtClean="0"/>
              <a:t>Decision making is the study of identifying and choosing alternatives based on the values and preferences of the decision maker</a:t>
            </a:r>
            <a:r>
              <a:rPr lang="en-US" b="1" dirty="0" smtClean="0"/>
              <a:t>.</a:t>
            </a:r>
          </a:p>
          <a:p>
            <a:endParaRPr lang="en-US" b="1" dirty="0" smtClean="0"/>
          </a:p>
          <a:p>
            <a:r>
              <a:rPr lang="en-US" dirty="0" smtClean="0"/>
              <a:t>Making a decision implies that there are alternative choices to be considered, and in such a case we want not only to identify as many of these alternatives as possible but to choose the best one.</a:t>
            </a:r>
            <a:endParaRPr lang="en-US" b="1" dirty="0" smtClean="0"/>
          </a:p>
          <a:p>
            <a:endParaRPr lang="en-US" b="1" dirty="0" smtClean="0"/>
          </a:p>
          <a:p>
            <a:endParaRPr lang="en-US" dirty="0"/>
          </a:p>
        </p:txBody>
      </p:sp>
      <p:sp>
        <p:nvSpPr>
          <p:cNvPr id="3" name="Title 2"/>
          <p:cNvSpPr>
            <a:spLocks noGrp="1"/>
          </p:cNvSpPr>
          <p:nvPr>
            <p:ph type="title"/>
          </p:nvPr>
        </p:nvSpPr>
        <p:spPr/>
        <p:txBody>
          <a:bodyPr/>
          <a:lstStyle/>
          <a:p>
            <a:pPr algn="ctr"/>
            <a:r>
              <a:rPr lang="en-US" dirty="0" smtClean="0">
                <a:solidFill>
                  <a:schemeClr val="accent1"/>
                </a:solidFill>
              </a:rPr>
              <a:t>What is Decision/making </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None/>
            </a:pPr>
            <a:endParaRPr lang="en-US" dirty="0" smtClean="0"/>
          </a:p>
          <a:p>
            <a:pPr>
              <a:buNone/>
            </a:pPr>
            <a:r>
              <a:rPr lang="en-US" dirty="0" smtClean="0"/>
              <a:t>TAKE OUT UR PAGES AND WRITE DOWN UR NAMES IN THE TOP OF THE PAGE </a:t>
            </a:r>
          </a:p>
          <a:p>
            <a:pPr>
              <a:buNone/>
            </a:pPr>
            <a:endParaRPr lang="en-US" dirty="0" smtClean="0"/>
          </a:p>
          <a:p>
            <a:pPr>
              <a:buNone/>
            </a:pPr>
            <a:r>
              <a:rPr lang="en-US" dirty="0" smtClean="0"/>
              <a:t>TIME  IS 30 MINUTES</a:t>
            </a:r>
          </a:p>
          <a:p>
            <a:pPr>
              <a:buNone/>
            </a:pPr>
            <a:endParaRPr lang="en-US" dirty="0" smtClean="0"/>
          </a:p>
          <a:p>
            <a:pPr>
              <a:buNone/>
            </a:pPr>
            <a:r>
              <a:rPr lang="en-US" dirty="0" smtClean="0"/>
              <a:t>Q1-WRITE A BRIEF NOTE ON BUSINESS PORTFOLIO MATRIX AND DIFFERENTIATE BETWEEN RELATIVE MARKET SHARE AND MARKET GROWTH RATE</a:t>
            </a:r>
          </a:p>
          <a:p>
            <a:pPr>
              <a:buNone/>
            </a:pPr>
            <a:endParaRPr lang="en-US" dirty="0" smtClean="0"/>
          </a:p>
          <a:p>
            <a:pPr>
              <a:buNone/>
            </a:pPr>
            <a:r>
              <a:rPr lang="en-US" dirty="0" smtClean="0"/>
              <a:t>Q-2- MENTION SOME IMPORTANCE OF STRATEGIC MANAGEMENT.</a:t>
            </a:r>
          </a:p>
          <a:p>
            <a:pPr>
              <a:buNone/>
            </a:pPr>
            <a:endParaRPr lang="en-US" dirty="0" smtClean="0"/>
          </a:p>
          <a:p>
            <a:pPr>
              <a:buNone/>
            </a:pPr>
            <a:r>
              <a:rPr lang="en-US" dirty="0" smtClean="0"/>
              <a:t>YOUR TIME STARTS NOW:6:00 AM`</a:t>
            </a:r>
            <a:endParaRPr lang="en-US" dirty="0"/>
          </a:p>
        </p:txBody>
      </p:sp>
      <p:sp>
        <p:nvSpPr>
          <p:cNvPr id="3" name="Title 2"/>
          <p:cNvSpPr>
            <a:spLocks noGrp="1"/>
          </p:cNvSpPr>
          <p:nvPr>
            <p:ph type="title"/>
          </p:nvPr>
        </p:nvSpPr>
        <p:spPr/>
        <p:txBody>
          <a:bodyPr/>
          <a:lstStyle/>
          <a:p>
            <a:pPr algn="ctr"/>
            <a:r>
              <a:rPr lang="en-US" dirty="0" smtClean="0"/>
              <a:t>QUIZ NO 2</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Decision making is the process of sufficiently reducing uncertainty and doubt about alternatives.</a:t>
            </a:r>
          </a:p>
          <a:p>
            <a:endParaRPr lang="en-US" b="1" dirty="0" smtClean="0"/>
          </a:p>
          <a:p>
            <a:r>
              <a:rPr lang="en-US" dirty="0" smtClean="0"/>
              <a:t>The above definition stresses the information gathering function of decision making.</a:t>
            </a:r>
          </a:p>
          <a:p>
            <a:endParaRPr lang="en-US" dirty="0" smtClean="0"/>
          </a:p>
          <a:p>
            <a:r>
              <a:rPr lang="en-US" dirty="0" smtClean="0"/>
              <a:t>The more you will collect information about the alternatives , the more you will make the best decision.</a:t>
            </a:r>
          </a:p>
          <a:p>
            <a:endParaRPr lang="en-US" dirty="0" smtClean="0"/>
          </a:p>
          <a:p>
            <a:r>
              <a:rPr lang="en-US" dirty="0" smtClean="0"/>
              <a:t>The decision is the outcome of the information.</a:t>
            </a:r>
            <a:endParaRPr lang="en-US" dirty="0"/>
          </a:p>
        </p:txBody>
      </p:sp>
      <p:sp>
        <p:nvSpPr>
          <p:cNvPr id="3" name="Title 2"/>
          <p:cNvSpPr>
            <a:spLocks noGrp="1"/>
          </p:cNvSpPr>
          <p:nvPr>
            <p:ph type="title"/>
          </p:nvPr>
        </p:nvSpPr>
        <p:spPr/>
        <p:txBody>
          <a:bodyPr/>
          <a:lstStyle/>
          <a:p>
            <a:pPr algn="ctr"/>
            <a:r>
              <a:rPr lang="en-US" dirty="0" smtClean="0">
                <a:solidFill>
                  <a:schemeClr val="accent1"/>
                </a:solidFill>
              </a:rPr>
              <a:t>What is Decision/making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There are several basic kinds of decisions:</a:t>
            </a:r>
          </a:p>
          <a:p>
            <a:pPr>
              <a:buNone/>
            </a:pPr>
            <a:endParaRPr lang="en-US" dirty="0" smtClean="0"/>
          </a:p>
          <a:p>
            <a:r>
              <a:rPr lang="en-US" b="1" dirty="0" smtClean="0">
                <a:solidFill>
                  <a:schemeClr val="accent3">
                    <a:lumMod val="75000"/>
                  </a:schemeClr>
                </a:solidFill>
              </a:rPr>
              <a:t>Decisions whether</a:t>
            </a:r>
          </a:p>
          <a:p>
            <a:endParaRPr lang="en-US" b="1" dirty="0" smtClean="0">
              <a:solidFill>
                <a:schemeClr val="accent3">
                  <a:lumMod val="75000"/>
                </a:schemeClr>
              </a:solidFill>
            </a:endParaRPr>
          </a:p>
          <a:p>
            <a:r>
              <a:rPr lang="en-US" b="1" dirty="0" smtClean="0">
                <a:solidFill>
                  <a:schemeClr val="accent3">
                    <a:lumMod val="75000"/>
                  </a:schemeClr>
                </a:solidFill>
              </a:rPr>
              <a:t>Decisions which</a:t>
            </a:r>
          </a:p>
          <a:p>
            <a:endParaRPr lang="en-US" b="1" dirty="0" smtClean="0">
              <a:solidFill>
                <a:schemeClr val="accent3">
                  <a:lumMod val="75000"/>
                </a:schemeClr>
              </a:solidFill>
            </a:endParaRPr>
          </a:p>
          <a:p>
            <a:r>
              <a:rPr lang="en-US" b="1" dirty="0" smtClean="0">
                <a:solidFill>
                  <a:schemeClr val="accent3">
                    <a:lumMod val="75000"/>
                  </a:schemeClr>
                </a:solidFill>
              </a:rPr>
              <a:t>Contingent decisions</a:t>
            </a:r>
            <a:endParaRPr lang="en-US" dirty="0">
              <a:solidFill>
                <a:schemeClr val="accent3">
                  <a:lumMod val="75000"/>
                </a:schemeClr>
              </a:solidFill>
            </a:endParaRPr>
          </a:p>
        </p:txBody>
      </p:sp>
      <p:sp>
        <p:nvSpPr>
          <p:cNvPr id="3" name="Title 2"/>
          <p:cNvSpPr>
            <a:spLocks noGrp="1"/>
          </p:cNvSpPr>
          <p:nvPr>
            <p:ph type="title"/>
          </p:nvPr>
        </p:nvSpPr>
        <p:spPr/>
        <p:txBody>
          <a:bodyPr>
            <a:noAutofit/>
          </a:bodyPr>
          <a:lstStyle/>
          <a:p>
            <a:pPr algn="ctr"/>
            <a:r>
              <a:rPr lang="en-US" sz="4400" dirty="0" smtClean="0">
                <a:solidFill>
                  <a:schemeClr val="accent1"/>
                </a:solidFill>
              </a:rPr>
              <a:t>Kinds of Decisions</a:t>
            </a:r>
            <a:br>
              <a:rPr lang="en-US" sz="4400" dirty="0" smtClean="0">
                <a:solidFill>
                  <a:schemeClr val="accent1"/>
                </a:solidFill>
              </a:rPr>
            </a:br>
            <a:endParaRPr lang="en-US" sz="4400" dirty="0">
              <a:solidFill>
                <a:schemeClr val="accen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solidFill>
                  <a:schemeClr val="accent3">
                    <a:lumMod val="75000"/>
                  </a:schemeClr>
                </a:solidFill>
              </a:rPr>
              <a:t>Decisions </a:t>
            </a:r>
            <a:r>
              <a:rPr lang="en-US" b="1" dirty="0" smtClean="0">
                <a:solidFill>
                  <a:schemeClr val="accent3">
                    <a:lumMod val="75000"/>
                  </a:schemeClr>
                </a:solidFill>
              </a:rPr>
              <a:t>whether</a:t>
            </a:r>
          </a:p>
          <a:p>
            <a:pPr>
              <a:buNone/>
            </a:pPr>
            <a:endParaRPr lang="en-US" b="1" dirty="0" smtClean="0">
              <a:solidFill>
                <a:schemeClr val="accent3">
                  <a:lumMod val="75000"/>
                </a:schemeClr>
              </a:solidFill>
            </a:endParaRPr>
          </a:p>
          <a:p>
            <a:r>
              <a:rPr lang="en-US" dirty="0" smtClean="0"/>
              <a:t>This is the yes/no, either/or decision that must be made before we proceed with the selection of an alternative.</a:t>
            </a:r>
          </a:p>
          <a:p>
            <a:endParaRPr lang="en-US" dirty="0" smtClean="0"/>
          </a:p>
          <a:p>
            <a:r>
              <a:rPr lang="en-US" dirty="0" smtClean="0"/>
              <a:t> Should I buy a new TV?</a:t>
            </a:r>
          </a:p>
          <a:p>
            <a:r>
              <a:rPr lang="en-US" dirty="0" smtClean="0"/>
              <a:t> Should I travel this summer? </a:t>
            </a:r>
          </a:p>
          <a:p>
            <a:endParaRPr lang="en-US" dirty="0" smtClean="0"/>
          </a:p>
          <a:p>
            <a:pPr>
              <a:buNone/>
            </a:pPr>
            <a:endParaRPr lang="en-US" dirty="0"/>
          </a:p>
        </p:txBody>
      </p:sp>
      <p:sp>
        <p:nvSpPr>
          <p:cNvPr id="3" name="Title 2"/>
          <p:cNvSpPr>
            <a:spLocks noGrp="1"/>
          </p:cNvSpPr>
          <p:nvPr>
            <p:ph type="title"/>
          </p:nvPr>
        </p:nvSpPr>
        <p:spPr/>
        <p:txBody>
          <a:bodyPr>
            <a:normAutofit fontScale="90000"/>
          </a:bodyPr>
          <a:lstStyle/>
          <a:p>
            <a:pPr algn="ctr"/>
            <a:r>
              <a:rPr lang="en-US" sz="4000" dirty="0" smtClean="0">
                <a:solidFill>
                  <a:schemeClr val="accent1"/>
                </a:solidFill>
              </a:rPr>
              <a:t>Kinds of Decisions</a:t>
            </a:r>
            <a:br>
              <a:rPr lang="en-US" sz="4000" dirty="0" smtClean="0">
                <a:solidFill>
                  <a:schemeClr val="accent1"/>
                </a:solidFill>
              </a:rPr>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solidFill>
                  <a:schemeClr val="accent3">
                    <a:lumMod val="75000"/>
                  </a:schemeClr>
                </a:solidFill>
              </a:rPr>
              <a:t>Decisions which:</a:t>
            </a:r>
          </a:p>
          <a:p>
            <a:pPr>
              <a:buNone/>
            </a:pPr>
            <a:endParaRPr lang="en-US" b="1" dirty="0" smtClean="0">
              <a:solidFill>
                <a:schemeClr val="accent3">
                  <a:lumMod val="75000"/>
                </a:schemeClr>
              </a:solidFill>
            </a:endParaRPr>
          </a:p>
          <a:p>
            <a:r>
              <a:rPr lang="en-US" dirty="0" smtClean="0"/>
              <a:t>These decisions involve a choice of one or more alternatives from among a set of possibilities.</a:t>
            </a:r>
          </a:p>
          <a:p>
            <a:endParaRPr lang="en-US" dirty="0" smtClean="0"/>
          </a:p>
          <a:p>
            <a:pPr>
              <a:buNone/>
            </a:pPr>
            <a:r>
              <a:rPr lang="en-US" b="1" dirty="0" smtClean="0">
                <a:solidFill>
                  <a:schemeClr val="accent3">
                    <a:lumMod val="75000"/>
                  </a:schemeClr>
                </a:solidFill>
              </a:rPr>
              <a:t>Contingent decisions:</a:t>
            </a:r>
          </a:p>
          <a:p>
            <a:pPr>
              <a:buNone/>
            </a:pPr>
            <a:endParaRPr lang="en-US" b="1" dirty="0" smtClean="0">
              <a:solidFill>
                <a:schemeClr val="accent3">
                  <a:lumMod val="75000"/>
                </a:schemeClr>
              </a:solidFill>
            </a:endParaRPr>
          </a:p>
          <a:p>
            <a:r>
              <a:rPr lang="en-US" dirty="0" smtClean="0"/>
              <a:t>These are decisions that have been made but put on hold until some condition is met</a:t>
            </a:r>
            <a:endParaRPr lang="en-US" dirty="0" smtClean="0">
              <a:solidFill>
                <a:schemeClr val="accent3">
                  <a:lumMod val="75000"/>
                </a:schemeClr>
              </a:solidFill>
            </a:endParaRPr>
          </a:p>
          <a:p>
            <a:endParaRPr lang="en-US" dirty="0" smtClean="0"/>
          </a:p>
          <a:p>
            <a:endParaRPr lang="en-US" b="1" dirty="0" smtClean="0">
              <a:solidFill>
                <a:schemeClr val="accent3">
                  <a:lumMod val="75000"/>
                </a:schemeClr>
              </a:solidFill>
            </a:endParaRPr>
          </a:p>
          <a:p>
            <a:endParaRPr lang="en-US" b="1" dirty="0" smtClean="0">
              <a:solidFill>
                <a:schemeClr val="accent3">
                  <a:lumMod val="75000"/>
                </a:schemeClr>
              </a:solidFill>
            </a:endParaRPr>
          </a:p>
          <a:p>
            <a:endParaRPr lang="en-US" dirty="0"/>
          </a:p>
        </p:txBody>
      </p:sp>
      <p:sp>
        <p:nvSpPr>
          <p:cNvPr id="3" name="Title 2"/>
          <p:cNvSpPr>
            <a:spLocks noGrp="1"/>
          </p:cNvSpPr>
          <p:nvPr>
            <p:ph type="title"/>
          </p:nvPr>
        </p:nvSpPr>
        <p:spPr/>
        <p:txBody>
          <a:bodyPr>
            <a:normAutofit fontScale="90000"/>
          </a:bodyPr>
          <a:lstStyle/>
          <a:p>
            <a:pPr algn="ctr"/>
            <a:r>
              <a:rPr lang="en-US" sz="4400" dirty="0" smtClean="0">
                <a:solidFill>
                  <a:schemeClr val="accent1"/>
                </a:solidFill>
              </a:rPr>
              <a:t/>
            </a:r>
            <a:br>
              <a:rPr lang="en-US" sz="4400" dirty="0" smtClean="0">
                <a:solidFill>
                  <a:schemeClr val="accent1"/>
                </a:solidFill>
              </a:rPr>
            </a:br>
            <a:r>
              <a:rPr lang="en-US" sz="4400" dirty="0" smtClean="0">
                <a:solidFill>
                  <a:schemeClr val="accent1"/>
                </a:solidFill>
              </a:rPr>
              <a:t>Kinds of Decisions</a:t>
            </a:r>
            <a:br>
              <a:rPr lang="en-US" sz="4400" dirty="0" smtClean="0">
                <a:solidFill>
                  <a:schemeClr val="accent1"/>
                </a:solidFill>
              </a:rPr>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Decision making makes it possible to adopt the best course of action in carrying out a given task. When there are different ways of performing a task, it becomes necessary to find out the best way and that is what decision making is all about</a:t>
            </a:r>
          </a:p>
          <a:p>
            <a:endParaRPr lang="en-US" dirty="0" smtClean="0"/>
          </a:p>
          <a:p>
            <a:r>
              <a:rPr lang="en-US" dirty="0" smtClean="0"/>
              <a:t>Decision-making helps to find a solution to any problem in a work place. For example, if an organization faces the problem of low productivity, such a problem cannot be ignored and it becomes necessary to find a remedy. To find a remedy, the actual cause of the problem must be identified after which corrective action may be taken. If negative employee attitude is found to be the root cause of low productivity, the management may have to decide on the right course of action to be adopted to change such a negative attitude</a:t>
            </a:r>
            <a:endParaRPr lang="en-US" dirty="0"/>
          </a:p>
        </p:txBody>
      </p:sp>
      <p:sp>
        <p:nvSpPr>
          <p:cNvPr id="3" name="Title 2"/>
          <p:cNvSpPr>
            <a:spLocks noGrp="1"/>
          </p:cNvSpPr>
          <p:nvPr>
            <p:ph type="title"/>
          </p:nvPr>
        </p:nvSpPr>
        <p:spPr/>
        <p:txBody>
          <a:bodyPr/>
          <a:lstStyle/>
          <a:p>
            <a:pPr algn="ctr"/>
            <a:r>
              <a:rPr lang="en-US" dirty="0" smtClean="0">
                <a:solidFill>
                  <a:schemeClr val="accent1"/>
                </a:solidFill>
              </a:rPr>
              <a:t>Why Decision Making</a:t>
            </a:r>
            <a:endParaRPr lang="en-US" dirty="0">
              <a:solidFill>
                <a:schemeClr val="accent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342</TotalTime>
  <Words>1157</Words>
  <Application>Microsoft Office PowerPoint</Application>
  <PresentationFormat>On-screen Show (4:3)</PresentationFormat>
  <Paragraphs>184</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Principle of  Management</vt:lpstr>
      <vt:lpstr> Scope of the Lecture</vt:lpstr>
      <vt:lpstr>What is Decision/making </vt:lpstr>
      <vt:lpstr>QUIZ NO 2</vt:lpstr>
      <vt:lpstr>What is Decision/making </vt:lpstr>
      <vt:lpstr>Kinds of Decisions </vt:lpstr>
      <vt:lpstr>Kinds of Decisions </vt:lpstr>
      <vt:lpstr> Kinds of Decisions </vt:lpstr>
      <vt:lpstr>Why Decision Making</vt:lpstr>
      <vt:lpstr>Why Decision Making</vt:lpstr>
      <vt:lpstr>Conditions under which decision are made</vt:lpstr>
      <vt:lpstr>Conditions under which decision are made</vt:lpstr>
      <vt:lpstr>What is Rational Decision Making</vt:lpstr>
      <vt:lpstr>Rational Decision Making Process</vt:lpstr>
      <vt:lpstr>Rational Decision Making Process</vt:lpstr>
      <vt:lpstr>Rational Decision Making Process</vt:lpstr>
      <vt:lpstr>Rational Decision Making Process</vt:lpstr>
      <vt:lpstr>Rational Decision Making Process</vt:lpstr>
      <vt:lpstr>Rational Decision Making Process</vt:lpstr>
      <vt:lpstr>Programmed &amp; Non programmed Decisions</vt:lpstr>
      <vt:lpstr>Programmed &amp; Non programmed Decisions</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 of  Management</dc:title>
  <dc:creator>MRT</dc:creator>
  <cp:lastModifiedBy>MRT</cp:lastModifiedBy>
  <cp:revision>25</cp:revision>
  <dcterms:created xsi:type="dcterms:W3CDTF">2009-07-04T10:09:53Z</dcterms:created>
  <dcterms:modified xsi:type="dcterms:W3CDTF">2009-10-19T12:18:28Z</dcterms:modified>
</cp:coreProperties>
</file>